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3.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heme/themeOverride5.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heme/themeOverride6.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heme/themeOverride7.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Override8.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Override9.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Override10.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Override11.xml" ContentType="application/vnd.openxmlformats-officedocument.themeOverride+xml"/>
  <Override PartName="/ppt/tags/tag37.xml" ContentType="application/vnd.openxmlformats-officedocument.presentationml.tags+xml"/>
  <Override PartName="/ppt/theme/themeOverride12.xml" ContentType="application/vnd.openxmlformats-officedocument.themeOverride+xml"/>
  <Override PartName="/ppt/tags/tag38.xml" ContentType="application/vnd.openxmlformats-officedocument.presentationml.tags+xml"/>
  <Override PartName="/ppt/theme/themeOverride13.xml" ContentType="application/vnd.openxmlformats-officedocument.themeOverride+xml"/>
  <Override PartName="/ppt/tags/tag39.xml" ContentType="application/vnd.openxmlformats-officedocument.presentationml.tags+xml"/>
  <Override PartName="/ppt/theme/themeOverride14.xml" ContentType="application/vnd.openxmlformats-officedocument.themeOverride+xml"/>
  <Override PartName="/ppt/tags/tag40.xml" ContentType="application/vnd.openxmlformats-officedocument.presentationml.tags+xml"/>
  <Override PartName="/ppt/theme/themeOverride15.xml" ContentType="application/vnd.openxmlformats-officedocument.themeOverride+xml"/>
  <Override PartName="/ppt/tags/tag41.xml" ContentType="application/vnd.openxmlformats-officedocument.presentationml.tags+xml"/>
  <Override PartName="/ppt/theme/themeOverride16.xml" ContentType="application/vnd.openxmlformats-officedocument.themeOverride+xml"/>
  <Override PartName="/ppt/tags/tag42.xml" ContentType="application/vnd.openxmlformats-officedocument.presentationml.tags+xml"/>
  <Override PartName="/ppt/theme/themeOverride17.xml" ContentType="application/vnd.openxmlformats-officedocument.themeOverride+xml"/>
  <Override PartName="/ppt/tags/tag43.xml" ContentType="application/vnd.openxmlformats-officedocument.presentationml.tags+xml"/>
  <Override PartName="/ppt/theme/themeOverride18.xml" ContentType="application/vnd.openxmlformats-officedocument.themeOverride+xml"/>
  <Override PartName="/ppt/tags/tag44.xml" ContentType="application/vnd.openxmlformats-officedocument.presentationml.tags+xml"/>
  <Override PartName="/ppt/theme/themeOverride19.xml" ContentType="application/vnd.openxmlformats-officedocument.themeOverr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Override20.xml" ContentType="application/vnd.openxmlformats-officedocument.themeOverr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Override21.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Override22.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heme/themeOverride23.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Override24.xml" ContentType="application/vnd.openxmlformats-officedocument.themeOverride+xml"/>
  <Override PartName="/ppt/tags/tag60.xml" ContentType="application/vnd.openxmlformats-officedocument.presentationml.tags+xml"/>
  <Override PartName="/ppt/theme/themeOverride25.xml" ContentType="application/vnd.openxmlformats-officedocument.themeOverride+xml"/>
  <Override PartName="/ppt/tags/tag61.xml" ContentType="application/vnd.openxmlformats-officedocument.presentationml.tags+xml"/>
  <Override PartName="/ppt/theme/themeOverride26.xml" ContentType="application/vnd.openxmlformats-officedocument.themeOverride+xml"/>
  <Override PartName="/ppt/tags/tag62.xml" ContentType="application/vnd.openxmlformats-officedocument.presentationml.tags+xml"/>
  <Override PartName="/ppt/theme/themeOverride27.xml" ContentType="application/vnd.openxmlformats-officedocument.themeOverride+xml"/>
  <Override PartName="/ppt/tags/tag63.xml" ContentType="application/vnd.openxmlformats-officedocument.presentationml.tags+xml"/>
  <Override PartName="/ppt/theme/themeOverride28.xml" ContentType="application/vnd.openxmlformats-officedocument.themeOverride+xml"/>
  <Override PartName="/ppt/tags/tag64.xml" ContentType="application/vnd.openxmlformats-officedocument.presentationml.tags+xml"/>
  <Override PartName="/ppt/theme/themeOverride29.xml" ContentType="application/vnd.openxmlformats-officedocument.themeOverride+xml"/>
  <Override PartName="/ppt/tags/tag65.xml" ContentType="application/vnd.openxmlformats-officedocument.presentationml.tags+xml"/>
  <Override PartName="/ppt/theme/themeOverride30.xml" ContentType="application/vnd.openxmlformats-officedocument.themeOverride+xml"/>
  <Override PartName="/ppt/tags/tag66.xml" ContentType="application/vnd.openxmlformats-officedocument.presentationml.tags+xml"/>
  <Override PartName="/ppt/theme/themeOverride31.xml" ContentType="application/vnd.openxmlformats-officedocument.themeOverride+xml"/>
  <Override PartName="/ppt/tags/tag67.xml" ContentType="application/vnd.openxmlformats-officedocument.presentationml.tags+xml"/>
  <Override PartName="/ppt/theme/themeOverride32.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Override33.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Override34.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heme/themeOverride35.xml" ContentType="application/vnd.openxmlformats-officedocument.themeOverr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Override36.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heme/themeOverride37.xml" ContentType="application/vnd.openxmlformats-officedocument.themeOverride+xml"/>
  <Override PartName="/ppt/tags/tag82.xml" ContentType="application/vnd.openxmlformats-officedocument.presentationml.tags+xml"/>
  <Override PartName="/ppt/tags/tag83.xml" ContentType="application/vnd.openxmlformats-officedocument.presentationml.tags+xml"/>
  <Override PartName="/ppt/theme/themeOverride38.xml" ContentType="application/vnd.openxmlformats-officedocument.themeOverride+xml"/>
  <Override PartName="/ppt/tags/tag84.xml" ContentType="application/vnd.openxmlformats-officedocument.presentationml.tags+xml"/>
  <Override PartName="/ppt/theme/themeOverride39.xml" ContentType="application/vnd.openxmlformats-officedocument.themeOverride+xml"/>
  <Override PartName="/ppt/tags/tag85.xml" ContentType="application/vnd.openxmlformats-officedocument.presentationml.tags+xml"/>
  <Override PartName="/ppt/theme/themeOverride40.xml" ContentType="application/vnd.openxmlformats-officedocument.themeOverride+xml"/>
  <Override PartName="/ppt/tags/tag86.xml" ContentType="application/vnd.openxmlformats-officedocument.presentationml.tags+xml"/>
  <Override PartName="/ppt/theme/themeOverride41.xml" ContentType="application/vnd.openxmlformats-officedocument.themeOverride+xml"/>
  <Override PartName="/ppt/tags/tag87.xml" ContentType="application/vnd.openxmlformats-officedocument.presentationml.tags+xml"/>
  <Override PartName="/ppt/theme/themeOverride42.xml" ContentType="application/vnd.openxmlformats-officedocument.themeOverride+xml"/>
  <Override PartName="/ppt/tags/tag88.xml" ContentType="application/vnd.openxmlformats-officedocument.presentationml.tags+xml"/>
  <Override PartName="/ppt/theme/themeOverride4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Override44.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6.xml" ContentType="application/vnd.openxmlformats-officedocument.presentationml.tags+xml"/>
  <Override PartName="/ppt/notesSlides/notesSlide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24"/>
  </p:notesMasterIdLst>
  <p:handoutMasterIdLst>
    <p:handoutMasterId r:id="rId25"/>
  </p:handoutMasterIdLst>
  <p:sldIdLst>
    <p:sldId id="257" r:id="rId6"/>
    <p:sldId id="363" r:id="rId7"/>
    <p:sldId id="325" r:id="rId8"/>
    <p:sldId id="347" r:id="rId9"/>
    <p:sldId id="366" r:id="rId10"/>
    <p:sldId id="339" r:id="rId11"/>
    <p:sldId id="277" r:id="rId12"/>
    <p:sldId id="348" r:id="rId13"/>
    <p:sldId id="346" r:id="rId14"/>
    <p:sldId id="7112" r:id="rId15"/>
    <p:sldId id="349" r:id="rId16"/>
    <p:sldId id="264" r:id="rId17"/>
    <p:sldId id="7113" r:id="rId18"/>
    <p:sldId id="7107" r:id="rId19"/>
    <p:sldId id="7114" r:id="rId20"/>
    <p:sldId id="7115" r:id="rId21"/>
    <p:sldId id="282" r:id="rId22"/>
    <p:sldId id="283" r:id="rId23"/>
  </p:sldIdLst>
  <p:sldSz cx="12192000" cy="6858000"/>
  <p:notesSz cx="6858000" cy="9144000"/>
  <p:embeddedFontLst>
    <p:embeddedFont>
      <p:font typeface="STKaiti" panose="02010600040101010101" pitchFamily="2" charset="-122"/>
      <p:regular r:id="rId26"/>
    </p:embeddedFont>
    <p:embeddedFont>
      <p:font typeface="STKaiti" panose="02010600040101010101" pitchFamily="2" charset="-122"/>
      <p:regular r:id="rId26"/>
    </p:embeddedFont>
    <p:embeddedFont>
      <p:font typeface="Georgia" panose="02040502050405020303" pitchFamily="18" charset="0"/>
      <p:regular r:id="rId27"/>
      <p:bold r:id="rId28"/>
      <p:italic r:id="rId29"/>
      <p:boldItalic r:id="rId30"/>
    </p:embeddedFont>
    <p:embeddedFont>
      <p:font typeface="SimSun" panose="02010600030101010101" pitchFamily="2" charset="-122"/>
      <p:regular r:id="rId31"/>
    </p:embeddedFont>
    <p:embeddedFont>
      <p:font typeface="SwissReSans" panose="020B0604020202020204" pitchFamily="34" charset="0"/>
      <p:regular r:id="rId32"/>
      <p:bold r:id="rId33"/>
      <p:italic r:id="rId34"/>
      <p:boldItalic r:id="rId35"/>
    </p:embeddedFont>
    <p:embeddedFont>
      <p:font typeface="SwissReSans Light" panose="020B0504020202020204" pitchFamily="34" charset="0"/>
      <p:regular r:id="rId36"/>
      <p:bold r:id="rId37"/>
      <p:italic r:id="rId38"/>
      <p:boldItalic r:id="rId39"/>
    </p:embeddedFont>
  </p:embeddedFontLst>
  <p:custDataLst>
    <p:tags r:id="rId4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pur Kant" initials="NK" lastIdx="13" clrIdx="0">
    <p:extLst>
      <p:ext uri="{19B8F6BF-5375-455C-9EA6-DF929625EA0E}">
        <p15:presenceInfo xmlns:p15="http://schemas.microsoft.com/office/powerpoint/2012/main" userId="S::Nupur_Kant@swissre.com::b9ff4251-3b0c-4729-a51c-28530a6fbfae" providerId="AD"/>
      </p:ext>
    </p:extLst>
  </p:cmAuthor>
  <p:cmAuthor id="2" name="Sandhia Nair Thampuran" initials="SNT" lastIdx="1" clrIdx="1">
    <p:extLst>
      <p:ext uri="{19B8F6BF-5375-455C-9EA6-DF929625EA0E}">
        <p15:presenceInfo xmlns:p15="http://schemas.microsoft.com/office/powerpoint/2012/main" userId="S::Sandhia_Nair@swissre.com::8ff3a0a9-70ba-4725-91c4-58815afaaf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FB8E4"/>
    <a:srgbClr val="99DDF3"/>
    <a:srgbClr val="F2F2F2"/>
    <a:srgbClr val="D1DCD6"/>
    <a:srgbClr val="E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5" autoAdjust="0"/>
  </p:normalViewPr>
  <p:slideViewPr>
    <p:cSldViewPr showGuides="1">
      <p:cViewPr varScale="1">
        <p:scale>
          <a:sx n="102" d="100"/>
          <a:sy n="102" d="100"/>
        </p:scale>
        <p:origin x="180" y="126"/>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6" d="100"/>
          <a:sy n="96" d="100"/>
        </p:scale>
        <p:origin x="35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CF41C-5562-43D8-878E-4C8F1D9631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5D872F8-F62A-4063-9832-AD36E032C687}">
      <dgm:prSet phldrT="[Text]" custT="1"/>
      <dgm:spPr/>
      <dgm:t>
        <a:bodyPr/>
        <a:lstStyle/>
        <a:p>
          <a:endParaRPr lang="en-GB" sz="1100" b="1" u="sng" dirty="0">
            <a:solidFill>
              <a:schemeClr val="accent3"/>
            </a:solidFill>
          </a:endParaRPr>
        </a:p>
      </dgm:t>
    </dgm:pt>
    <dgm:pt modelId="{632ED1CE-FBEC-4879-8168-1186187C35AE}" type="parTrans" cxnId="{250A3FD9-9ABF-4DC4-88A9-45F6CEAAB75D}">
      <dgm:prSet/>
      <dgm:spPr/>
      <dgm:t>
        <a:bodyPr/>
        <a:lstStyle/>
        <a:p>
          <a:endParaRPr lang="en-GB"/>
        </a:p>
      </dgm:t>
    </dgm:pt>
    <dgm:pt modelId="{8942FDC9-0B08-4FDC-BB94-D9E698DA2710}" type="sibTrans" cxnId="{250A3FD9-9ABF-4DC4-88A9-45F6CEAAB75D}">
      <dgm:prSet/>
      <dgm:spPr/>
      <dgm:t>
        <a:bodyPr/>
        <a:lstStyle/>
        <a:p>
          <a:endParaRPr lang="en-GB"/>
        </a:p>
      </dgm:t>
    </dgm:pt>
    <dgm:pt modelId="{BB5DEAD9-E68F-4AF1-962C-A354045260AE}">
      <dgm:prSet phldrT="[Text]" custT="1"/>
      <dgm:spPr/>
      <dgm:t>
        <a:bodyPr/>
        <a:lstStyle/>
        <a:p>
          <a:r>
            <a:rPr lang="zh-CN" sz="1400" b="1" dirty="0"/>
            <a:t>投资“虚拟货币”“区块链”靠谱吗？</a:t>
          </a:r>
          <a:endParaRPr lang="en-US" altLang="zh-CN" sz="1400" b="1" dirty="0"/>
        </a:p>
        <a:p>
          <a:endParaRPr lang="en-US" sz="1200" dirty="0"/>
        </a:p>
        <a:p>
          <a:r>
            <a:rPr lang="zh-CN" sz="1200" dirty="0"/>
            <a:t>一些不法分子打着“金融创新”“区块链”的旗号，通过发行所谓“虚拟货币”“虚拟资产”“数字资产”等方式吸收资金，侵害公众合法权益。</a:t>
          </a:r>
          <a:endParaRPr lang="en-US" altLang="zh-CN" sz="1200" dirty="0"/>
        </a:p>
        <a:p>
          <a:r>
            <a:rPr lang="zh-CN" sz="1200" dirty="0"/>
            <a:t>此类活动并非真正基于区块链技术，而是炒作区块链概念行非法集资、传销、诈骗之实</a:t>
          </a:r>
          <a:r>
            <a:rPr lang="zh-CN" altLang="en-US" sz="1200" dirty="0"/>
            <a:t>。</a:t>
          </a:r>
          <a:endParaRPr lang="en-US" sz="1200" dirty="0"/>
        </a:p>
      </dgm:t>
    </dgm:pt>
    <dgm:pt modelId="{4214C3E5-8130-44B2-9AB2-BDAFD99E7368}" type="parTrans" cxnId="{AB4FD10B-E033-4A9E-A217-992184BE504C}">
      <dgm:prSet/>
      <dgm:spPr/>
      <dgm:t>
        <a:bodyPr/>
        <a:lstStyle/>
        <a:p>
          <a:endParaRPr lang="en-GB"/>
        </a:p>
      </dgm:t>
    </dgm:pt>
    <dgm:pt modelId="{01378F73-C81E-4697-88A5-EC06E4767BD9}" type="sibTrans" cxnId="{AB4FD10B-E033-4A9E-A217-992184BE504C}">
      <dgm:prSet/>
      <dgm:spPr/>
      <dgm:t>
        <a:bodyPr/>
        <a:lstStyle/>
        <a:p>
          <a:endParaRPr lang="en-GB"/>
        </a:p>
      </dgm:t>
    </dgm:pt>
    <dgm:pt modelId="{545498F6-7AB6-4828-8FE8-849646D4F2E5}">
      <dgm:prSet phldrT="[Text]" custT="1"/>
      <dgm:spPr/>
      <dgm:t>
        <a:bodyPr/>
        <a:lstStyle/>
        <a:p>
          <a:r>
            <a:rPr lang="zh-CN" sz="1400" b="1" dirty="0"/>
            <a:t>金融业是特许经营行业，必须持牌经营</a:t>
          </a:r>
          <a:endParaRPr lang="en-US" altLang="zh-CN" sz="1400" b="1" dirty="0"/>
        </a:p>
        <a:p>
          <a:endParaRPr lang="en-US" sz="1200" dirty="0"/>
        </a:p>
        <a:p>
          <a:r>
            <a:rPr lang="zh-CN" sz="1200" dirty="0"/>
            <a:t>俗称的金融牌照是指相关机构经国家金融监管部门批准，从事特定的金融业务的许可证，由人民银行、银保监会、证监会颁发。</a:t>
          </a:r>
          <a:endParaRPr lang="en-US" altLang="zh-CN" sz="1200" dirty="0"/>
        </a:p>
        <a:p>
          <a:r>
            <a:rPr lang="zh-CN" sz="1200" dirty="0"/>
            <a:t>必须经许可才可开展的金融业务主要有银行、保险、信托、证券、期货、金融租赁、公募基金、第三方支付等。资产管理业务，属于金融业务范畴，必须持牌经营，必须纳入金融监管。</a:t>
          </a:r>
          <a:endParaRPr lang="en-US" altLang="zh-CN" sz="1200" dirty="0"/>
        </a:p>
        <a:p>
          <a:r>
            <a:rPr lang="zh-CN" sz="1200" dirty="0"/>
            <a:t>居民如有理财需求，应当选择银行、信托、证券、基金、期货、保险资产管理机构、金融资产投资公司等持牌金融机构发行的资产管理产品等。未经金融监督管理部门许可，任何非金融机构和个人不得代理销售资产管理产品。</a:t>
          </a:r>
          <a:endParaRPr lang="en-US" altLang="zh-CN" sz="1200" dirty="0"/>
        </a:p>
      </dgm:t>
    </dgm:pt>
    <dgm:pt modelId="{8978B727-4400-4AAE-BB24-E1C391C94E94}" type="sibTrans" cxnId="{568866E2-79BA-4078-9E54-3F211AC8E7F7}">
      <dgm:prSet/>
      <dgm:spPr/>
      <dgm:t>
        <a:bodyPr/>
        <a:lstStyle/>
        <a:p>
          <a:endParaRPr lang="en-GB"/>
        </a:p>
      </dgm:t>
    </dgm:pt>
    <dgm:pt modelId="{EEB3E9FF-1B34-44CA-B63D-D7BFB006A782}" type="parTrans" cxnId="{568866E2-79BA-4078-9E54-3F211AC8E7F7}">
      <dgm:prSet/>
      <dgm:spPr/>
      <dgm:t>
        <a:bodyPr/>
        <a:lstStyle/>
        <a:p>
          <a:endParaRPr lang="en-GB"/>
        </a:p>
      </dgm:t>
    </dgm:pt>
    <dgm:pt modelId="{7325ACBB-17FF-490B-A91B-A4F758C18C57}">
      <dgm:prSet phldrT="[Text]"/>
      <dgm:spPr/>
      <dgm:t>
        <a:bodyPr/>
        <a:lstStyle/>
        <a:p>
          <a:endParaRPr lang="en-GB" dirty="0"/>
        </a:p>
      </dgm:t>
    </dgm:pt>
    <dgm:pt modelId="{A6B72D91-D9BD-4C57-95DF-31AEF1543901}" type="sibTrans" cxnId="{002A9472-4D0A-40D0-886A-1FF3213424D9}">
      <dgm:prSet/>
      <dgm:spPr/>
      <dgm:t>
        <a:bodyPr/>
        <a:lstStyle/>
        <a:p>
          <a:endParaRPr lang="en-GB"/>
        </a:p>
      </dgm:t>
    </dgm:pt>
    <dgm:pt modelId="{1DACEC6D-69F0-4A0E-B5CA-04C185449C7D}" type="parTrans" cxnId="{002A9472-4D0A-40D0-886A-1FF3213424D9}">
      <dgm:prSet/>
      <dgm:spPr/>
      <dgm:t>
        <a:bodyPr/>
        <a:lstStyle/>
        <a:p>
          <a:endParaRPr lang="en-GB"/>
        </a:p>
      </dgm:t>
    </dgm:pt>
    <dgm:pt modelId="{0EA71DDC-E49D-4837-9DBB-DF30D1823F4D}" type="pres">
      <dgm:prSet presAssocID="{5B8CF41C-5562-43D8-878E-4C8F1D9631B6}" presName="vert0" presStyleCnt="0">
        <dgm:presLayoutVars>
          <dgm:dir/>
          <dgm:animOne val="branch"/>
          <dgm:animLvl val="lvl"/>
        </dgm:presLayoutVars>
      </dgm:prSet>
      <dgm:spPr/>
    </dgm:pt>
    <dgm:pt modelId="{953A97B0-8D56-436B-85C5-18BAECAAE89B}" type="pres">
      <dgm:prSet presAssocID="{55D872F8-F62A-4063-9832-AD36E032C687}" presName="thickLine" presStyleLbl="alignNode1" presStyleIdx="0" presStyleCnt="1"/>
      <dgm:spPr/>
    </dgm:pt>
    <dgm:pt modelId="{A99050F6-1095-468B-9A14-C53102832B0D}" type="pres">
      <dgm:prSet presAssocID="{55D872F8-F62A-4063-9832-AD36E032C687}" presName="horz1" presStyleCnt="0"/>
      <dgm:spPr/>
    </dgm:pt>
    <dgm:pt modelId="{01FDAFE6-5FD0-47C4-98FD-7E8DBC0C9A89}" type="pres">
      <dgm:prSet presAssocID="{55D872F8-F62A-4063-9832-AD36E032C687}" presName="tx1" presStyleLbl="revTx" presStyleIdx="0" presStyleCnt="4"/>
      <dgm:spPr/>
    </dgm:pt>
    <dgm:pt modelId="{C955EC8C-88E6-44FF-8824-65F8313F292C}" type="pres">
      <dgm:prSet presAssocID="{55D872F8-F62A-4063-9832-AD36E032C687}" presName="vert1" presStyleCnt="0"/>
      <dgm:spPr/>
    </dgm:pt>
    <dgm:pt modelId="{3923049C-999C-49C8-881A-29146EEA1A48}" type="pres">
      <dgm:prSet presAssocID="{545498F6-7AB6-4828-8FE8-849646D4F2E5}" presName="vertSpace2a" presStyleCnt="0"/>
      <dgm:spPr/>
    </dgm:pt>
    <dgm:pt modelId="{6C329DD3-1F9E-414E-8951-A6304173B4F1}" type="pres">
      <dgm:prSet presAssocID="{545498F6-7AB6-4828-8FE8-849646D4F2E5}" presName="horz2" presStyleCnt="0"/>
      <dgm:spPr/>
    </dgm:pt>
    <dgm:pt modelId="{3C4E2AEB-4E56-4AC3-B587-091DA3845048}" type="pres">
      <dgm:prSet presAssocID="{545498F6-7AB6-4828-8FE8-849646D4F2E5}" presName="horzSpace2" presStyleCnt="0"/>
      <dgm:spPr/>
    </dgm:pt>
    <dgm:pt modelId="{86D49D32-7584-4D9E-BA3E-23D7EF1037B8}" type="pres">
      <dgm:prSet presAssocID="{545498F6-7AB6-4828-8FE8-849646D4F2E5}" presName="tx2" presStyleLbl="revTx" presStyleIdx="1" presStyleCnt="4" custScaleX="239790" custScaleY="149454" custLinFactNeighborX="-15755" custLinFactNeighborY="13181"/>
      <dgm:spPr/>
    </dgm:pt>
    <dgm:pt modelId="{3F3FF121-0ECF-480C-AA68-1D921D46B823}" type="pres">
      <dgm:prSet presAssocID="{545498F6-7AB6-4828-8FE8-849646D4F2E5}" presName="vert2" presStyleCnt="0"/>
      <dgm:spPr/>
    </dgm:pt>
    <dgm:pt modelId="{D1ECE00F-E307-467C-BEC6-EF6FA13AD872}" type="pres">
      <dgm:prSet presAssocID="{545498F6-7AB6-4828-8FE8-849646D4F2E5}" presName="thinLine2b" presStyleLbl="callout" presStyleIdx="0" presStyleCnt="3" custFlipVert="0" custFlipHor="0" custSzY="45719" custScaleX="1729" custLinFactNeighborX="-25917" custLinFactNeighborY="-39897"/>
      <dgm:spPr/>
    </dgm:pt>
    <dgm:pt modelId="{5F97A6CB-DACA-4DEB-ABEA-261A6232E291}" type="pres">
      <dgm:prSet presAssocID="{545498F6-7AB6-4828-8FE8-849646D4F2E5}" presName="vertSpace2b" presStyleCnt="0"/>
      <dgm:spPr/>
    </dgm:pt>
    <dgm:pt modelId="{E877AC0E-922A-4742-905F-C43D9508B5B2}" type="pres">
      <dgm:prSet presAssocID="{7325ACBB-17FF-490B-A91B-A4F758C18C57}" presName="horz2" presStyleCnt="0"/>
      <dgm:spPr/>
    </dgm:pt>
    <dgm:pt modelId="{E9EB67B1-5C16-4710-ABC9-507D82CAE04A}" type="pres">
      <dgm:prSet presAssocID="{7325ACBB-17FF-490B-A91B-A4F758C18C57}" presName="horzSpace2" presStyleCnt="0"/>
      <dgm:spPr/>
    </dgm:pt>
    <dgm:pt modelId="{9795D2DC-0D0F-4540-80BA-5B52476A19CF}" type="pres">
      <dgm:prSet presAssocID="{7325ACBB-17FF-490B-A91B-A4F758C18C57}" presName="tx2" presStyleLbl="revTx" presStyleIdx="2" presStyleCnt="4"/>
      <dgm:spPr/>
    </dgm:pt>
    <dgm:pt modelId="{E2108C80-CF9D-42F3-BE3B-61CECB77D435}" type="pres">
      <dgm:prSet presAssocID="{7325ACBB-17FF-490B-A91B-A4F758C18C57}" presName="vert2" presStyleCnt="0"/>
      <dgm:spPr/>
    </dgm:pt>
    <dgm:pt modelId="{59A64CE4-A2FE-4822-A9EB-D0E5A060674B}" type="pres">
      <dgm:prSet presAssocID="{7325ACBB-17FF-490B-A91B-A4F758C18C57}" presName="thinLine2b" presStyleLbl="callout" presStyleIdx="1" presStyleCnt="3" custFlipVert="1" custSzY="45720" custScaleX="200289" custLinFactY="-798982" custLinFactNeighborX="-15357" custLinFactNeighborY="-800000"/>
      <dgm:spPr/>
    </dgm:pt>
    <dgm:pt modelId="{BD091203-2A8A-4D36-837F-B0F5A237ABAB}" type="pres">
      <dgm:prSet presAssocID="{7325ACBB-17FF-490B-A91B-A4F758C18C57}" presName="vertSpace2b" presStyleCnt="0"/>
      <dgm:spPr/>
    </dgm:pt>
    <dgm:pt modelId="{99611B52-CB8F-4BDC-841B-17613335BA09}" type="pres">
      <dgm:prSet presAssocID="{BB5DEAD9-E68F-4AF1-962C-A354045260AE}" presName="horz2" presStyleCnt="0"/>
      <dgm:spPr/>
    </dgm:pt>
    <dgm:pt modelId="{CC6EBEF3-49EB-41BF-97A6-EEB86A9C3EE7}" type="pres">
      <dgm:prSet presAssocID="{BB5DEAD9-E68F-4AF1-962C-A354045260AE}" presName="horzSpace2" presStyleCnt="0"/>
      <dgm:spPr/>
    </dgm:pt>
    <dgm:pt modelId="{52DBEB79-1D50-4715-ACFD-6ADEBF768B2D}" type="pres">
      <dgm:prSet presAssocID="{BB5DEAD9-E68F-4AF1-962C-A354045260AE}" presName="tx2" presStyleLbl="revTx" presStyleIdx="3" presStyleCnt="4" custScaleX="257522" custLinFactNeighborX="-15727" custLinFactNeighborY="-48604"/>
      <dgm:spPr/>
    </dgm:pt>
    <dgm:pt modelId="{FF270ACD-3C69-430A-A27C-50FC0F7BA338}" type="pres">
      <dgm:prSet presAssocID="{BB5DEAD9-E68F-4AF1-962C-A354045260AE}" presName="vert2" presStyleCnt="0"/>
      <dgm:spPr/>
    </dgm:pt>
    <dgm:pt modelId="{0E78DBA9-2155-464F-A1D9-4790F662E5D4}" type="pres">
      <dgm:prSet presAssocID="{BB5DEAD9-E68F-4AF1-962C-A354045260AE}" presName="thinLine2b" presStyleLbl="callout" presStyleIdx="2" presStyleCnt="3"/>
      <dgm:spPr/>
    </dgm:pt>
    <dgm:pt modelId="{17D59635-1313-4916-ADA5-2FC46FD307C8}" type="pres">
      <dgm:prSet presAssocID="{BB5DEAD9-E68F-4AF1-962C-A354045260AE}" presName="vertSpace2b" presStyleCnt="0"/>
      <dgm:spPr/>
    </dgm:pt>
  </dgm:ptLst>
  <dgm:cxnLst>
    <dgm:cxn modelId="{AB4FD10B-E033-4A9E-A217-992184BE504C}" srcId="{55D872F8-F62A-4063-9832-AD36E032C687}" destId="{BB5DEAD9-E68F-4AF1-962C-A354045260AE}" srcOrd="2" destOrd="0" parTransId="{4214C3E5-8130-44B2-9AB2-BDAFD99E7368}" sibTransId="{01378F73-C81E-4697-88A5-EC06E4767BD9}"/>
    <dgm:cxn modelId="{24EED80D-7A7B-482D-BF4F-01A725DB7694}" type="presOf" srcId="{5B8CF41C-5562-43D8-878E-4C8F1D9631B6}" destId="{0EA71DDC-E49D-4837-9DBB-DF30D1823F4D}" srcOrd="0" destOrd="0" presId="urn:microsoft.com/office/officeart/2008/layout/LinedList"/>
    <dgm:cxn modelId="{A1088D19-4A65-4414-AC30-0085B891A5E7}" type="presOf" srcId="{7325ACBB-17FF-490B-A91B-A4F758C18C57}" destId="{9795D2DC-0D0F-4540-80BA-5B52476A19CF}" srcOrd="0" destOrd="0" presId="urn:microsoft.com/office/officeart/2008/layout/LinedList"/>
    <dgm:cxn modelId="{8CD92C40-C601-40E6-9386-3DD8D368091E}" type="presOf" srcId="{BB5DEAD9-E68F-4AF1-962C-A354045260AE}" destId="{52DBEB79-1D50-4715-ACFD-6ADEBF768B2D}" srcOrd="0" destOrd="0" presId="urn:microsoft.com/office/officeart/2008/layout/LinedList"/>
    <dgm:cxn modelId="{B309F56D-79AE-4A21-81FD-C2B00AF64494}" type="presOf" srcId="{55D872F8-F62A-4063-9832-AD36E032C687}" destId="{01FDAFE6-5FD0-47C4-98FD-7E8DBC0C9A89}" srcOrd="0" destOrd="0" presId="urn:microsoft.com/office/officeart/2008/layout/LinedList"/>
    <dgm:cxn modelId="{002A9472-4D0A-40D0-886A-1FF3213424D9}" srcId="{55D872F8-F62A-4063-9832-AD36E032C687}" destId="{7325ACBB-17FF-490B-A91B-A4F758C18C57}" srcOrd="1" destOrd="0" parTransId="{1DACEC6D-69F0-4A0E-B5CA-04C185449C7D}" sibTransId="{A6B72D91-D9BD-4C57-95DF-31AEF1543901}"/>
    <dgm:cxn modelId="{250A3FD9-9ABF-4DC4-88A9-45F6CEAAB75D}" srcId="{5B8CF41C-5562-43D8-878E-4C8F1D9631B6}" destId="{55D872F8-F62A-4063-9832-AD36E032C687}" srcOrd="0" destOrd="0" parTransId="{632ED1CE-FBEC-4879-8168-1186187C35AE}" sibTransId="{8942FDC9-0B08-4FDC-BB94-D9E698DA2710}"/>
    <dgm:cxn modelId="{A85154E1-4B73-4FB5-B089-D3537EC43C57}" type="presOf" srcId="{545498F6-7AB6-4828-8FE8-849646D4F2E5}" destId="{86D49D32-7584-4D9E-BA3E-23D7EF1037B8}" srcOrd="0" destOrd="0" presId="urn:microsoft.com/office/officeart/2008/layout/LinedList"/>
    <dgm:cxn modelId="{568866E2-79BA-4078-9E54-3F211AC8E7F7}" srcId="{55D872F8-F62A-4063-9832-AD36E032C687}" destId="{545498F6-7AB6-4828-8FE8-849646D4F2E5}" srcOrd="0" destOrd="0" parTransId="{EEB3E9FF-1B34-44CA-B63D-D7BFB006A782}" sibTransId="{8978B727-4400-4AAE-BB24-E1C391C94E94}"/>
    <dgm:cxn modelId="{E15C3F38-E629-4DFA-B841-E59708E07578}" type="presParOf" srcId="{0EA71DDC-E49D-4837-9DBB-DF30D1823F4D}" destId="{953A97B0-8D56-436B-85C5-18BAECAAE89B}" srcOrd="0" destOrd="0" presId="urn:microsoft.com/office/officeart/2008/layout/LinedList"/>
    <dgm:cxn modelId="{863B06FD-1828-45C5-8A0A-70E09A7E9C59}" type="presParOf" srcId="{0EA71DDC-E49D-4837-9DBB-DF30D1823F4D}" destId="{A99050F6-1095-468B-9A14-C53102832B0D}" srcOrd="1" destOrd="0" presId="urn:microsoft.com/office/officeart/2008/layout/LinedList"/>
    <dgm:cxn modelId="{8EE3B5E1-63BE-4AAE-B46E-6A361808E2E5}" type="presParOf" srcId="{A99050F6-1095-468B-9A14-C53102832B0D}" destId="{01FDAFE6-5FD0-47C4-98FD-7E8DBC0C9A89}" srcOrd="0" destOrd="0" presId="urn:microsoft.com/office/officeart/2008/layout/LinedList"/>
    <dgm:cxn modelId="{D3BFF712-8848-4EED-8153-F88EA38FE38B}" type="presParOf" srcId="{A99050F6-1095-468B-9A14-C53102832B0D}" destId="{C955EC8C-88E6-44FF-8824-65F8313F292C}" srcOrd="1" destOrd="0" presId="urn:microsoft.com/office/officeart/2008/layout/LinedList"/>
    <dgm:cxn modelId="{6EA89750-0F1F-454F-B957-3ECE514C28B2}" type="presParOf" srcId="{C955EC8C-88E6-44FF-8824-65F8313F292C}" destId="{3923049C-999C-49C8-881A-29146EEA1A48}" srcOrd="0" destOrd="0" presId="urn:microsoft.com/office/officeart/2008/layout/LinedList"/>
    <dgm:cxn modelId="{6C3D25D5-5F28-4C88-BEA8-643644411A8C}" type="presParOf" srcId="{C955EC8C-88E6-44FF-8824-65F8313F292C}" destId="{6C329DD3-1F9E-414E-8951-A6304173B4F1}" srcOrd="1" destOrd="0" presId="urn:microsoft.com/office/officeart/2008/layout/LinedList"/>
    <dgm:cxn modelId="{45D19F31-DE84-4B7E-A36E-6992D93B9E38}" type="presParOf" srcId="{6C329DD3-1F9E-414E-8951-A6304173B4F1}" destId="{3C4E2AEB-4E56-4AC3-B587-091DA3845048}" srcOrd="0" destOrd="0" presId="urn:microsoft.com/office/officeart/2008/layout/LinedList"/>
    <dgm:cxn modelId="{AE1604F9-2C6C-4F36-87B4-A6F2E03EDD54}" type="presParOf" srcId="{6C329DD3-1F9E-414E-8951-A6304173B4F1}" destId="{86D49D32-7584-4D9E-BA3E-23D7EF1037B8}" srcOrd="1" destOrd="0" presId="urn:microsoft.com/office/officeart/2008/layout/LinedList"/>
    <dgm:cxn modelId="{A9E2A84A-B48F-4BE3-B1F9-1885B67D5BAD}" type="presParOf" srcId="{6C329DD3-1F9E-414E-8951-A6304173B4F1}" destId="{3F3FF121-0ECF-480C-AA68-1D921D46B823}" srcOrd="2" destOrd="0" presId="urn:microsoft.com/office/officeart/2008/layout/LinedList"/>
    <dgm:cxn modelId="{65FA47F9-80AB-4789-972D-F70A76341A12}" type="presParOf" srcId="{C955EC8C-88E6-44FF-8824-65F8313F292C}" destId="{D1ECE00F-E307-467C-BEC6-EF6FA13AD872}" srcOrd="2" destOrd="0" presId="urn:microsoft.com/office/officeart/2008/layout/LinedList"/>
    <dgm:cxn modelId="{7A1B7171-8A24-4B0E-8E4F-EAEABD4FA116}" type="presParOf" srcId="{C955EC8C-88E6-44FF-8824-65F8313F292C}" destId="{5F97A6CB-DACA-4DEB-ABEA-261A6232E291}" srcOrd="3" destOrd="0" presId="urn:microsoft.com/office/officeart/2008/layout/LinedList"/>
    <dgm:cxn modelId="{4B5A9FA6-D09E-492F-8150-7E25C77F5836}" type="presParOf" srcId="{C955EC8C-88E6-44FF-8824-65F8313F292C}" destId="{E877AC0E-922A-4742-905F-C43D9508B5B2}" srcOrd="4" destOrd="0" presId="urn:microsoft.com/office/officeart/2008/layout/LinedList"/>
    <dgm:cxn modelId="{4F91BF9C-A1AC-466F-8226-1CBDD35C9326}" type="presParOf" srcId="{E877AC0E-922A-4742-905F-C43D9508B5B2}" destId="{E9EB67B1-5C16-4710-ABC9-507D82CAE04A}" srcOrd="0" destOrd="0" presId="urn:microsoft.com/office/officeart/2008/layout/LinedList"/>
    <dgm:cxn modelId="{55568F93-617F-4A9E-BEA3-3F830B7F5EB4}" type="presParOf" srcId="{E877AC0E-922A-4742-905F-C43D9508B5B2}" destId="{9795D2DC-0D0F-4540-80BA-5B52476A19CF}" srcOrd="1" destOrd="0" presId="urn:microsoft.com/office/officeart/2008/layout/LinedList"/>
    <dgm:cxn modelId="{BE5CEADB-910D-4BD7-A052-963B94518199}" type="presParOf" srcId="{E877AC0E-922A-4742-905F-C43D9508B5B2}" destId="{E2108C80-CF9D-42F3-BE3B-61CECB77D435}" srcOrd="2" destOrd="0" presId="urn:microsoft.com/office/officeart/2008/layout/LinedList"/>
    <dgm:cxn modelId="{AA0FA240-FADD-4E7A-8645-A7D957762469}" type="presParOf" srcId="{C955EC8C-88E6-44FF-8824-65F8313F292C}" destId="{59A64CE4-A2FE-4822-A9EB-D0E5A060674B}" srcOrd="5" destOrd="0" presId="urn:microsoft.com/office/officeart/2008/layout/LinedList"/>
    <dgm:cxn modelId="{DDE1EBC0-86DB-4082-B54F-826F5BFB91C3}" type="presParOf" srcId="{C955EC8C-88E6-44FF-8824-65F8313F292C}" destId="{BD091203-2A8A-4D36-837F-B0F5A237ABAB}" srcOrd="6" destOrd="0" presId="urn:microsoft.com/office/officeart/2008/layout/LinedList"/>
    <dgm:cxn modelId="{88133247-3597-478C-A4F2-13286760A0B0}" type="presParOf" srcId="{C955EC8C-88E6-44FF-8824-65F8313F292C}" destId="{99611B52-CB8F-4BDC-841B-17613335BA09}" srcOrd="7" destOrd="0" presId="urn:microsoft.com/office/officeart/2008/layout/LinedList"/>
    <dgm:cxn modelId="{C2D61F3A-FD8B-46B8-A214-BB6DF99AFCA3}" type="presParOf" srcId="{99611B52-CB8F-4BDC-841B-17613335BA09}" destId="{CC6EBEF3-49EB-41BF-97A6-EEB86A9C3EE7}" srcOrd="0" destOrd="0" presId="urn:microsoft.com/office/officeart/2008/layout/LinedList"/>
    <dgm:cxn modelId="{0F9FB4C3-35F7-4445-A446-B7754B19DF94}" type="presParOf" srcId="{99611B52-CB8F-4BDC-841B-17613335BA09}" destId="{52DBEB79-1D50-4715-ACFD-6ADEBF768B2D}" srcOrd="1" destOrd="0" presId="urn:microsoft.com/office/officeart/2008/layout/LinedList"/>
    <dgm:cxn modelId="{28A8A20D-9210-4E2F-9C6A-C95F3CFDE0D8}" type="presParOf" srcId="{99611B52-CB8F-4BDC-841B-17613335BA09}" destId="{FF270ACD-3C69-430A-A27C-50FC0F7BA338}" srcOrd="2" destOrd="0" presId="urn:microsoft.com/office/officeart/2008/layout/LinedList"/>
    <dgm:cxn modelId="{96E2EDF3-02CC-4D3D-B93E-17C4FC73FB43}" type="presParOf" srcId="{C955EC8C-88E6-44FF-8824-65F8313F292C}" destId="{0E78DBA9-2155-464F-A1D9-4790F662E5D4}" srcOrd="8" destOrd="0" presId="urn:microsoft.com/office/officeart/2008/layout/LinedList"/>
    <dgm:cxn modelId="{25133935-15CC-4BDC-9EC4-9EFC76109216}" type="presParOf" srcId="{C955EC8C-88E6-44FF-8824-65F8313F292C}" destId="{17D59635-1313-4916-ADA5-2FC46FD307C8}" srcOrd="9" destOrd="0" presId="urn:microsoft.com/office/officeart/2008/layout/LinedList"/>
  </dgm:cxnLst>
  <dgm:bg>
    <a:solidFill>
      <a:schemeClr val="accent6"/>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CF41C-5562-43D8-878E-4C8F1D9631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5D872F8-F62A-4063-9832-AD36E032C687}">
      <dgm:prSet phldrT="[Text]" custT="1"/>
      <dgm:spPr/>
      <dgm:t>
        <a:bodyPr/>
        <a:lstStyle/>
        <a:p>
          <a:endParaRPr lang="en-GB" sz="1100" b="1" u="sng" dirty="0">
            <a:solidFill>
              <a:schemeClr val="accent3"/>
            </a:solidFill>
          </a:endParaRPr>
        </a:p>
      </dgm:t>
    </dgm:pt>
    <dgm:pt modelId="{632ED1CE-FBEC-4879-8168-1186187C35AE}" type="parTrans" cxnId="{250A3FD9-9ABF-4DC4-88A9-45F6CEAAB75D}">
      <dgm:prSet/>
      <dgm:spPr/>
      <dgm:t>
        <a:bodyPr/>
        <a:lstStyle/>
        <a:p>
          <a:endParaRPr lang="en-GB"/>
        </a:p>
      </dgm:t>
    </dgm:pt>
    <dgm:pt modelId="{8942FDC9-0B08-4FDC-BB94-D9E698DA2710}" type="sibTrans" cxnId="{250A3FD9-9ABF-4DC4-88A9-45F6CEAAB75D}">
      <dgm:prSet/>
      <dgm:spPr/>
      <dgm:t>
        <a:bodyPr/>
        <a:lstStyle/>
        <a:p>
          <a:endParaRPr lang="en-GB"/>
        </a:p>
      </dgm:t>
    </dgm:pt>
    <dgm:pt modelId="{BB5DEAD9-E68F-4AF1-962C-A354045260AE}">
      <dgm:prSet phldrT="[Text]" custT="1"/>
      <dgm:spPr/>
      <dgm:t>
        <a:bodyPr/>
        <a:lstStyle/>
        <a:p>
          <a:r>
            <a:rPr lang="zh-CN" sz="1400" b="1" dirty="0"/>
            <a:t>养老领域非法集资有哪些？</a:t>
          </a:r>
          <a:endParaRPr lang="en-US" altLang="zh-CN" sz="1400" b="1" dirty="0"/>
        </a:p>
        <a:p>
          <a:endParaRPr lang="zh-CN" sz="1400" b="1" dirty="0"/>
        </a:p>
        <a:p>
          <a:r>
            <a:rPr lang="zh-CN" sz="1400" dirty="0"/>
            <a:t>一些养老服务机构、企业打着养老服务、健康养老名义，承诺高额回报，以向老年人收取会员费、床位费，欺诈销售“保健品”等手段，实施侵害老年人合法权益的非法集资、传销等犯罪，给老年人造成严重财产损失。</a:t>
          </a:r>
          <a:endParaRPr lang="en-US" altLang="zh-CN" sz="1400" dirty="0"/>
        </a:p>
        <a:p>
          <a:r>
            <a:rPr lang="zh-CN" sz="1400" dirty="0"/>
            <a:t>此类活动不同于正常养老服务，存在较大风险隐患</a:t>
          </a:r>
          <a:r>
            <a:rPr lang="zh-CN" altLang="en-US" sz="1400" dirty="0"/>
            <a:t>。</a:t>
          </a:r>
          <a:endParaRPr lang="en-US" sz="1200" dirty="0"/>
        </a:p>
      </dgm:t>
    </dgm:pt>
    <dgm:pt modelId="{4214C3E5-8130-44B2-9AB2-BDAFD99E7368}" type="parTrans" cxnId="{AB4FD10B-E033-4A9E-A217-992184BE504C}">
      <dgm:prSet/>
      <dgm:spPr/>
      <dgm:t>
        <a:bodyPr/>
        <a:lstStyle/>
        <a:p>
          <a:endParaRPr lang="en-GB"/>
        </a:p>
      </dgm:t>
    </dgm:pt>
    <dgm:pt modelId="{01378F73-C81E-4697-88A5-EC06E4767BD9}" type="sibTrans" cxnId="{AB4FD10B-E033-4A9E-A217-992184BE504C}">
      <dgm:prSet/>
      <dgm:spPr/>
      <dgm:t>
        <a:bodyPr/>
        <a:lstStyle/>
        <a:p>
          <a:endParaRPr lang="en-GB"/>
        </a:p>
      </dgm:t>
    </dgm:pt>
    <dgm:pt modelId="{545498F6-7AB6-4828-8FE8-849646D4F2E5}">
      <dgm:prSet phldrT="[Text]" custT="1"/>
      <dgm:spPr/>
      <dgm:t>
        <a:bodyPr/>
        <a:lstStyle/>
        <a:p>
          <a:r>
            <a:rPr lang="zh-CN" sz="1400" b="1" dirty="0"/>
            <a:t>消费返利这种模式可以参与吗？</a:t>
          </a:r>
          <a:endParaRPr lang="en-US" altLang="zh-CN" sz="1400" b="1" dirty="0"/>
        </a:p>
        <a:p>
          <a:endParaRPr lang="zh-CN" sz="1400" b="1" dirty="0"/>
        </a:p>
        <a:p>
          <a:r>
            <a:rPr lang="zh-CN" sz="1400" dirty="0"/>
            <a:t>近期，一些第三方平台打着“创业”“创新”的旗号，以“购物返本”“消费等于赚钱”“你消费我还钱”为噱头，承诺高额甚至全额返还消费款、加盟费等，以此吸引消费者、商家投入资金。</a:t>
          </a:r>
          <a:endParaRPr lang="en-US" altLang="zh-CN" sz="1400" dirty="0"/>
        </a:p>
        <a:p>
          <a:r>
            <a:rPr lang="zh-CN" sz="1400" dirty="0"/>
            <a:t>此类“消费返利”不同于正常商家返利促销活动，存在较大风险隐患</a:t>
          </a:r>
          <a:r>
            <a:rPr lang="zh-CN" altLang="en-US" sz="1400" dirty="0"/>
            <a:t>。</a:t>
          </a:r>
          <a:endParaRPr lang="en-US" altLang="zh-CN" sz="1200" dirty="0"/>
        </a:p>
      </dgm:t>
    </dgm:pt>
    <dgm:pt modelId="{8978B727-4400-4AAE-BB24-E1C391C94E94}" type="sibTrans" cxnId="{568866E2-79BA-4078-9E54-3F211AC8E7F7}">
      <dgm:prSet/>
      <dgm:spPr/>
      <dgm:t>
        <a:bodyPr/>
        <a:lstStyle/>
        <a:p>
          <a:endParaRPr lang="en-GB"/>
        </a:p>
      </dgm:t>
    </dgm:pt>
    <dgm:pt modelId="{EEB3E9FF-1B34-44CA-B63D-D7BFB006A782}" type="parTrans" cxnId="{568866E2-79BA-4078-9E54-3F211AC8E7F7}">
      <dgm:prSet/>
      <dgm:spPr/>
      <dgm:t>
        <a:bodyPr/>
        <a:lstStyle/>
        <a:p>
          <a:endParaRPr lang="en-GB"/>
        </a:p>
      </dgm:t>
    </dgm:pt>
    <dgm:pt modelId="{7325ACBB-17FF-490B-A91B-A4F758C18C57}">
      <dgm:prSet phldrT="[Text]"/>
      <dgm:spPr/>
      <dgm:t>
        <a:bodyPr/>
        <a:lstStyle/>
        <a:p>
          <a:endParaRPr lang="en-GB" dirty="0"/>
        </a:p>
      </dgm:t>
    </dgm:pt>
    <dgm:pt modelId="{A6B72D91-D9BD-4C57-95DF-31AEF1543901}" type="sibTrans" cxnId="{002A9472-4D0A-40D0-886A-1FF3213424D9}">
      <dgm:prSet/>
      <dgm:spPr/>
      <dgm:t>
        <a:bodyPr/>
        <a:lstStyle/>
        <a:p>
          <a:endParaRPr lang="en-GB"/>
        </a:p>
      </dgm:t>
    </dgm:pt>
    <dgm:pt modelId="{1DACEC6D-69F0-4A0E-B5CA-04C185449C7D}" type="parTrans" cxnId="{002A9472-4D0A-40D0-886A-1FF3213424D9}">
      <dgm:prSet/>
      <dgm:spPr/>
      <dgm:t>
        <a:bodyPr/>
        <a:lstStyle/>
        <a:p>
          <a:endParaRPr lang="en-GB"/>
        </a:p>
      </dgm:t>
    </dgm:pt>
    <dgm:pt modelId="{0EA71DDC-E49D-4837-9DBB-DF30D1823F4D}" type="pres">
      <dgm:prSet presAssocID="{5B8CF41C-5562-43D8-878E-4C8F1D9631B6}" presName="vert0" presStyleCnt="0">
        <dgm:presLayoutVars>
          <dgm:dir/>
          <dgm:animOne val="branch"/>
          <dgm:animLvl val="lvl"/>
        </dgm:presLayoutVars>
      </dgm:prSet>
      <dgm:spPr/>
    </dgm:pt>
    <dgm:pt modelId="{953A97B0-8D56-436B-85C5-18BAECAAE89B}" type="pres">
      <dgm:prSet presAssocID="{55D872F8-F62A-4063-9832-AD36E032C687}" presName="thickLine" presStyleLbl="alignNode1" presStyleIdx="0" presStyleCnt="1"/>
      <dgm:spPr/>
    </dgm:pt>
    <dgm:pt modelId="{A99050F6-1095-468B-9A14-C53102832B0D}" type="pres">
      <dgm:prSet presAssocID="{55D872F8-F62A-4063-9832-AD36E032C687}" presName="horz1" presStyleCnt="0"/>
      <dgm:spPr/>
    </dgm:pt>
    <dgm:pt modelId="{01FDAFE6-5FD0-47C4-98FD-7E8DBC0C9A89}" type="pres">
      <dgm:prSet presAssocID="{55D872F8-F62A-4063-9832-AD36E032C687}" presName="tx1" presStyleLbl="revTx" presStyleIdx="0" presStyleCnt="4"/>
      <dgm:spPr/>
    </dgm:pt>
    <dgm:pt modelId="{C955EC8C-88E6-44FF-8824-65F8313F292C}" type="pres">
      <dgm:prSet presAssocID="{55D872F8-F62A-4063-9832-AD36E032C687}" presName="vert1" presStyleCnt="0"/>
      <dgm:spPr/>
    </dgm:pt>
    <dgm:pt modelId="{3923049C-999C-49C8-881A-29146EEA1A48}" type="pres">
      <dgm:prSet presAssocID="{545498F6-7AB6-4828-8FE8-849646D4F2E5}" presName="vertSpace2a" presStyleCnt="0"/>
      <dgm:spPr/>
    </dgm:pt>
    <dgm:pt modelId="{6C329DD3-1F9E-414E-8951-A6304173B4F1}" type="pres">
      <dgm:prSet presAssocID="{545498F6-7AB6-4828-8FE8-849646D4F2E5}" presName="horz2" presStyleCnt="0"/>
      <dgm:spPr/>
    </dgm:pt>
    <dgm:pt modelId="{3C4E2AEB-4E56-4AC3-B587-091DA3845048}" type="pres">
      <dgm:prSet presAssocID="{545498F6-7AB6-4828-8FE8-849646D4F2E5}" presName="horzSpace2" presStyleCnt="0"/>
      <dgm:spPr/>
    </dgm:pt>
    <dgm:pt modelId="{86D49D32-7584-4D9E-BA3E-23D7EF1037B8}" type="pres">
      <dgm:prSet presAssocID="{545498F6-7AB6-4828-8FE8-849646D4F2E5}" presName="tx2" presStyleLbl="revTx" presStyleIdx="1" presStyleCnt="4" custScaleX="239790" custScaleY="149454" custLinFactNeighborX="-15755" custLinFactNeighborY="13181"/>
      <dgm:spPr/>
    </dgm:pt>
    <dgm:pt modelId="{3F3FF121-0ECF-480C-AA68-1D921D46B823}" type="pres">
      <dgm:prSet presAssocID="{545498F6-7AB6-4828-8FE8-849646D4F2E5}" presName="vert2" presStyleCnt="0"/>
      <dgm:spPr/>
    </dgm:pt>
    <dgm:pt modelId="{D1ECE00F-E307-467C-BEC6-EF6FA13AD872}" type="pres">
      <dgm:prSet presAssocID="{545498F6-7AB6-4828-8FE8-849646D4F2E5}" presName="thinLine2b" presStyleLbl="callout" presStyleIdx="0" presStyleCnt="3" custFlipVert="0" custFlipHor="0" custSzY="45719" custScaleX="1729" custLinFactNeighborX="-25917" custLinFactNeighborY="-39897"/>
      <dgm:spPr/>
    </dgm:pt>
    <dgm:pt modelId="{5F97A6CB-DACA-4DEB-ABEA-261A6232E291}" type="pres">
      <dgm:prSet presAssocID="{545498F6-7AB6-4828-8FE8-849646D4F2E5}" presName="vertSpace2b" presStyleCnt="0"/>
      <dgm:spPr/>
    </dgm:pt>
    <dgm:pt modelId="{E877AC0E-922A-4742-905F-C43D9508B5B2}" type="pres">
      <dgm:prSet presAssocID="{7325ACBB-17FF-490B-A91B-A4F758C18C57}" presName="horz2" presStyleCnt="0"/>
      <dgm:spPr/>
    </dgm:pt>
    <dgm:pt modelId="{E9EB67B1-5C16-4710-ABC9-507D82CAE04A}" type="pres">
      <dgm:prSet presAssocID="{7325ACBB-17FF-490B-A91B-A4F758C18C57}" presName="horzSpace2" presStyleCnt="0"/>
      <dgm:spPr/>
    </dgm:pt>
    <dgm:pt modelId="{9795D2DC-0D0F-4540-80BA-5B52476A19CF}" type="pres">
      <dgm:prSet presAssocID="{7325ACBB-17FF-490B-A91B-A4F758C18C57}" presName="tx2" presStyleLbl="revTx" presStyleIdx="2" presStyleCnt="4"/>
      <dgm:spPr/>
    </dgm:pt>
    <dgm:pt modelId="{E2108C80-CF9D-42F3-BE3B-61CECB77D435}" type="pres">
      <dgm:prSet presAssocID="{7325ACBB-17FF-490B-A91B-A4F758C18C57}" presName="vert2" presStyleCnt="0"/>
      <dgm:spPr/>
    </dgm:pt>
    <dgm:pt modelId="{59A64CE4-A2FE-4822-A9EB-D0E5A060674B}" type="pres">
      <dgm:prSet presAssocID="{7325ACBB-17FF-490B-A91B-A4F758C18C57}" presName="thinLine2b" presStyleLbl="callout" presStyleIdx="1" presStyleCnt="3" custFlipVert="1" custSzY="45720" custScaleX="202931" custLinFactY="-1300000" custLinFactNeighborX="-14714" custLinFactNeighborY="-1314770"/>
      <dgm:spPr/>
    </dgm:pt>
    <dgm:pt modelId="{BD091203-2A8A-4D36-837F-B0F5A237ABAB}" type="pres">
      <dgm:prSet presAssocID="{7325ACBB-17FF-490B-A91B-A4F758C18C57}" presName="vertSpace2b" presStyleCnt="0"/>
      <dgm:spPr/>
    </dgm:pt>
    <dgm:pt modelId="{99611B52-CB8F-4BDC-841B-17613335BA09}" type="pres">
      <dgm:prSet presAssocID="{BB5DEAD9-E68F-4AF1-962C-A354045260AE}" presName="horz2" presStyleCnt="0"/>
      <dgm:spPr/>
    </dgm:pt>
    <dgm:pt modelId="{CC6EBEF3-49EB-41BF-97A6-EEB86A9C3EE7}" type="pres">
      <dgm:prSet presAssocID="{BB5DEAD9-E68F-4AF1-962C-A354045260AE}" presName="horzSpace2" presStyleCnt="0"/>
      <dgm:spPr/>
    </dgm:pt>
    <dgm:pt modelId="{52DBEB79-1D50-4715-ACFD-6ADEBF768B2D}" type="pres">
      <dgm:prSet presAssocID="{BB5DEAD9-E68F-4AF1-962C-A354045260AE}" presName="tx2" presStyleLbl="revTx" presStyleIdx="3" presStyleCnt="4" custScaleX="257522" custLinFactNeighborX="-16519" custLinFactNeighborY="-94410"/>
      <dgm:spPr/>
    </dgm:pt>
    <dgm:pt modelId="{FF270ACD-3C69-430A-A27C-50FC0F7BA338}" type="pres">
      <dgm:prSet presAssocID="{BB5DEAD9-E68F-4AF1-962C-A354045260AE}" presName="vert2" presStyleCnt="0"/>
      <dgm:spPr/>
    </dgm:pt>
    <dgm:pt modelId="{0E78DBA9-2155-464F-A1D9-4790F662E5D4}" type="pres">
      <dgm:prSet presAssocID="{BB5DEAD9-E68F-4AF1-962C-A354045260AE}" presName="thinLine2b" presStyleLbl="callout" presStyleIdx="2" presStyleCnt="3"/>
      <dgm:spPr/>
    </dgm:pt>
    <dgm:pt modelId="{17D59635-1313-4916-ADA5-2FC46FD307C8}" type="pres">
      <dgm:prSet presAssocID="{BB5DEAD9-E68F-4AF1-962C-A354045260AE}" presName="vertSpace2b" presStyleCnt="0"/>
      <dgm:spPr/>
    </dgm:pt>
  </dgm:ptLst>
  <dgm:cxnLst>
    <dgm:cxn modelId="{AB4FD10B-E033-4A9E-A217-992184BE504C}" srcId="{55D872F8-F62A-4063-9832-AD36E032C687}" destId="{BB5DEAD9-E68F-4AF1-962C-A354045260AE}" srcOrd="2" destOrd="0" parTransId="{4214C3E5-8130-44B2-9AB2-BDAFD99E7368}" sibTransId="{01378F73-C81E-4697-88A5-EC06E4767BD9}"/>
    <dgm:cxn modelId="{24EED80D-7A7B-482D-BF4F-01A725DB7694}" type="presOf" srcId="{5B8CF41C-5562-43D8-878E-4C8F1D9631B6}" destId="{0EA71DDC-E49D-4837-9DBB-DF30D1823F4D}" srcOrd="0" destOrd="0" presId="urn:microsoft.com/office/officeart/2008/layout/LinedList"/>
    <dgm:cxn modelId="{A1088D19-4A65-4414-AC30-0085B891A5E7}" type="presOf" srcId="{7325ACBB-17FF-490B-A91B-A4F758C18C57}" destId="{9795D2DC-0D0F-4540-80BA-5B52476A19CF}" srcOrd="0" destOrd="0" presId="urn:microsoft.com/office/officeart/2008/layout/LinedList"/>
    <dgm:cxn modelId="{8CD92C40-C601-40E6-9386-3DD8D368091E}" type="presOf" srcId="{BB5DEAD9-E68F-4AF1-962C-A354045260AE}" destId="{52DBEB79-1D50-4715-ACFD-6ADEBF768B2D}" srcOrd="0" destOrd="0" presId="urn:microsoft.com/office/officeart/2008/layout/LinedList"/>
    <dgm:cxn modelId="{B309F56D-79AE-4A21-81FD-C2B00AF64494}" type="presOf" srcId="{55D872F8-F62A-4063-9832-AD36E032C687}" destId="{01FDAFE6-5FD0-47C4-98FD-7E8DBC0C9A89}" srcOrd="0" destOrd="0" presId="urn:microsoft.com/office/officeart/2008/layout/LinedList"/>
    <dgm:cxn modelId="{002A9472-4D0A-40D0-886A-1FF3213424D9}" srcId="{55D872F8-F62A-4063-9832-AD36E032C687}" destId="{7325ACBB-17FF-490B-A91B-A4F758C18C57}" srcOrd="1" destOrd="0" parTransId="{1DACEC6D-69F0-4A0E-B5CA-04C185449C7D}" sibTransId="{A6B72D91-D9BD-4C57-95DF-31AEF1543901}"/>
    <dgm:cxn modelId="{250A3FD9-9ABF-4DC4-88A9-45F6CEAAB75D}" srcId="{5B8CF41C-5562-43D8-878E-4C8F1D9631B6}" destId="{55D872F8-F62A-4063-9832-AD36E032C687}" srcOrd="0" destOrd="0" parTransId="{632ED1CE-FBEC-4879-8168-1186187C35AE}" sibTransId="{8942FDC9-0B08-4FDC-BB94-D9E698DA2710}"/>
    <dgm:cxn modelId="{A85154E1-4B73-4FB5-B089-D3537EC43C57}" type="presOf" srcId="{545498F6-7AB6-4828-8FE8-849646D4F2E5}" destId="{86D49D32-7584-4D9E-BA3E-23D7EF1037B8}" srcOrd="0" destOrd="0" presId="urn:microsoft.com/office/officeart/2008/layout/LinedList"/>
    <dgm:cxn modelId="{568866E2-79BA-4078-9E54-3F211AC8E7F7}" srcId="{55D872F8-F62A-4063-9832-AD36E032C687}" destId="{545498F6-7AB6-4828-8FE8-849646D4F2E5}" srcOrd="0" destOrd="0" parTransId="{EEB3E9FF-1B34-44CA-B63D-D7BFB006A782}" sibTransId="{8978B727-4400-4AAE-BB24-E1C391C94E94}"/>
    <dgm:cxn modelId="{E15C3F38-E629-4DFA-B841-E59708E07578}" type="presParOf" srcId="{0EA71DDC-E49D-4837-9DBB-DF30D1823F4D}" destId="{953A97B0-8D56-436B-85C5-18BAECAAE89B}" srcOrd="0" destOrd="0" presId="urn:microsoft.com/office/officeart/2008/layout/LinedList"/>
    <dgm:cxn modelId="{863B06FD-1828-45C5-8A0A-70E09A7E9C59}" type="presParOf" srcId="{0EA71DDC-E49D-4837-9DBB-DF30D1823F4D}" destId="{A99050F6-1095-468B-9A14-C53102832B0D}" srcOrd="1" destOrd="0" presId="urn:microsoft.com/office/officeart/2008/layout/LinedList"/>
    <dgm:cxn modelId="{8EE3B5E1-63BE-4AAE-B46E-6A361808E2E5}" type="presParOf" srcId="{A99050F6-1095-468B-9A14-C53102832B0D}" destId="{01FDAFE6-5FD0-47C4-98FD-7E8DBC0C9A89}" srcOrd="0" destOrd="0" presId="urn:microsoft.com/office/officeart/2008/layout/LinedList"/>
    <dgm:cxn modelId="{D3BFF712-8848-4EED-8153-F88EA38FE38B}" type="presParOf" srcId="{A99050F6-1095-468B-9A14-C53102832B0D}" destId="{C955EC8C-88E6-44FF-8824-65F8313F292C}" srcOrd="1" destOrd="0" presId="urn:microsoft.com/office/officeart/2008/layout/LinedList"/>
    <dgm:cxn modelId="{6EA89750-0F1F-454F-B957-3ECE514C28B2}" type="presParOf" srcId="{C955EC8C-88E6-44FF-8824-65F8313F292C}" destId="{3923049C-999C-49C8-881A-29146EEA1A48}" srcOrd="0" destOrd="0" presId="urn:microsoft.com/office/officeart/2008/layout/LinedList"/>
    <dgm:cxn modelId="{6C3D25D5-5F28-4C88-BEA8-643644411A8C}" type="presParOf" srcId="{C955EC8C-88E6-44FF-8824-65F8313F292C}" destId="{6C329DD3-1F9E-414E-8951-A6304173B4F1}" srcOrd="1" destOrd="0" presId="urn:microsoft.com/office/officeart/2008/layout/LinedList"/>
    <dgm:cxn modelId="{45D19F31-DE84-4B7E-A36E-6992D93B9E38}" type="presParOf" srcId="{6C329DD3-1F9E-414E-8951-A6304173B4F1}" destId="{3C4E2AEB-4E56-4AC3-B587-091DA3845048}" srcOrd="0" destOrd="0" presId="urn:microsoft.com/office/officeart/2008/layout/LinedList"/>
    <dgm:cxn modelId="{AE1604F9-2C6C-4F36-87B4-A6F2E03EDD54}" type="presParOf" srcId="{6C329DD3-1F9E-414E-8951-A6304173B4F1}" destId="{86D49D32-7584-4D9E-BA3E-23D7EF1037B8}" srcOrd="1" destOrd="0" presId="urn:microsoft.com/office/officeart/2008/layout/LinedList"/>
    <dgm:cxn modelId="{A9E2A84A-B48F-4BE3-B1F9-1885B67D5BAD}" type="presParOf" srcId="{6C329DD3-1F9E-414E-8951-A6304173B4F1}" destId="{3F3FF121-0ECF-480C-AA68-1D921D46B823}" srcOrd="2" destOrd="0" presId="urn:microsoft.com/office/officeart/2008/layout/LinedList"/>
    <dgm:cxn modelId="{65FA47F9-80AB-4789-972D-F70A76341A12}" type="presParOf" srcId="{C955EC8C-88E6-44FF-8824-65F8313F292C}" destId="{D1ECE00F-E307-467C-BEC6-EF6FA13AD872}" srcOrd="2" destOrd="0" presId="urn:microsoft.com/office/officeart/2008/layout/LinedList"/>
    <dgm:cxn modelId="{7A1B7171-8A24-4B0E-8E4F-EAEABD4FA116}" type="presParOf" srcId="{C955EC8C-88E6-44FF-8824-65F8313F292C}" destId="{5F97A6CB-DACA-4DEB-ABEA-261A6232E291}" srcOrd="3" destOrd="0" presId="urn:microsoft.com/office/officeart/2008/layout/LinedList"/>
    <dgm:cxn modelId="{4B5A9FA6-D09E-492F-8150-7E25C77F5836}" type="presParOf" srcId="{C955EC8C-88E6-44FF-8824-65F8313F292C}" destId="{E877AC0E-922A-4742-905F-C43D9508B5B2}" srcOrd="4" destOrd="0" presId="urn:microsoft.com/office/officeart/2008/layout/LinedList"/>
    <dgm:cxn modelId="{4F91BF9C-A1AC-466F-8226-1CBDD35C9326}" type="presParOf" srcId="{E877AC0E-922A-4742-905F-C43D9508B5B2}" destId="{E9EB67B1-5C16-4710-ABC9-507D82CAE04A}" srcOrd="0" destOrd="0" presId="urn:microsoft.com/office/officeart/2008/layout/LinedList"/>
    <dgm:cxn modelId="{55568F93-617F-4A9E-BEA3-3F830B7F5EB4}" type="presParOf" srcId="{E877AC0E-922A-4742-905F-C43D9508B5B2}" destId="{9795D2DC-0D0F-4540-80BA-5B52476A19CF}" srcOrd="1" destOrd="0" presId="urn:microsoft.com/office/officeart/2008/layout/LinedList"/>
    <dgm:cxn modelId="{BE5CEADB-910D-4BD7-A052-963B94518199}" type="presParOf" srcId="{E877AC0E-922A-4742-905F-C43D9508B5B2}" destId="{E2108C80-CF9D-42F3-BE3B-61CECB77D435}" srcOrd="2" destOrd="0" presId="urn:microsoft.com/office/officeart/2008/layout/LinedList"/>
    <dgm:cxn modelId="{AA0FA240-FADD-4E7A-8645-A7D957762469}" type="presParOf" srcId="{C955EC8C-88E6-44FF-8824-65F8313F292C}" destId="{59A64CE4-A2FE-4822-A9EB-D0E5A060674B}" srcOrd="5" destOrd="0" presId="urn:microsoft.com/office/officeart/2008/layout/LinedList"/>
    <dgm:cxn modelId="{DDE1EBC0-86DB-4082-B54F-826F5BFB91C3}" type="presParOf" srcId="{C955EC8C-88E6-44FF-8824-65F8313F292C}" destId="{BD091203-2A8A-4D36-837F-B0F5A237ABAB}" srcOrd="6" destOrd="0" presId="urn:microsoft.com/office/officeart/2008/layout/LinedList"/>
    <dgm:cxn modelId="{88133247-3597-478C-A4F2-13286760A0B0}" type="presParOf" srcId="{C955EC8C-88E6-44FF-8824-65F8313F292C}" destId="{99611B52-CB8F-4BDC-841B-17613335BA09}" srcOrd="7" destOrd="0" presId="urn:microsoft.com/office/officeart/2008/layout/LinedList"/>
    <dgm:cxn modelId="{C2D61F3A-FD8B-46B8-A214-BB6DF99AFCA3}" type="presParOf" srcId="{99611B52-CB8F-4BDC-841B-17613335BA09}" destId="{CC6EBEF3-49EB-41BF-97A6-EEB86A9C3EE7}" srcOrd="0" destOrd="0" presId="urn:microsoft.com/office/officeart/2008/layout/LinedList"/>
    <dgm:cxn modelId="{0F9FB4C3-35F7-4445-A446-B7754B19DF94}" type="presParOf" srcId="{99611B52-CB8F-4BDC-841B-17613335BA09}" destId="{52DBEB79-1D50-4715-ACFD-6ADEBF768B2D}" srcOrd="1" destOrd="0" presId="urn:microsoft.com/office/officeart/2008/layout/LinedList"/>
    <dgm:cxn modelId="{28A8A20D-9210-4E2F-9C6A-C95F3CFDE0D8}" type="presParOf" srcId="{99611B52-CB8F-4BDC-841B-17613335BA09}" destId="{FF270ACD-3C69-430A-A27C-50FC0F7BA338}" srcOrd="2" destOrd="0" presId="urn:microsoft.com/office/officeart/2008/layout/LinedList"/>
    <dgm:cxn modelId="{96E2EDF3-02CC-4D3D-B93E-17C4FC73FB43}" type="presParOf" srcId="{C955EC8C-88E6-44FF-8824-65F8313F292C}" destId="{0E78DBA9-2155-464F-A1D9-4790F662E5D4}" srcOrd="8" destOrd="0" presId="urn:microsoft.com/office/officeart/2008/layout/LinedList"/>
    <dgm:cxn modelId="{25133935-15CC-4BDC-9EC4-9EFC76109216}" type="presParOf" srcId="{C955EC8C-88E6-44FF-8824-65F8313F292C}" destId="{17D59635-1313-4916-ADA5-2FC46FD307C8}" srcOrd="9" destOrd="0" presId="urn:microsoft.com/office/officeart/2008/layout/LinedList"/>
  </dgm:cxnLst>
  <dgm:bg>
    <a:solidFill>
      <a:schemeClr val="accent6"/>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8CF41C-5562-43D8-878E-4C8F1D9631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5D872F8-F62A-4063-9832-AD36E032C687}">
      <dgm:prSet phldrT="[Text]" custT="1"/>
      <dgm:spPr/>
      <dgm:t>
        <a:bodyPr/>
        <a:lstStyle/>
        <a:p>
          <a:endParaRPr lang="en-GB" sz="1100" b="1" u="sng" dirty="0">
            <a:solidFill>
              <a:schemeClr val="accent3"/>
            </a:solidFill>
          </a:endParaRPr>
        </a:p>
      </dgm:t>
    </dgm:pt>
    <dgm:pt modelId="{632ED1CE-FBEC-4879-8168-1186187C35AE}" type="parTrans" cxnId="{250A3FD9-9ABF-4DC4-88A9-45F6CEAAB75D}">
      <dgm:prSet/>
      <dgm:spPr/>
      <dgm:t>
        <a:bodyPr/>
        <a:lstStyle/>
        <a:p>
          <a:endParaRPr lang="en-GB"/>
        </a:p>
      </dgm:t>
    </dgm:pt>
    <dgm:pt modelId="{8942FDC9-0B08-4FDC-BB94-D9E698DA2710}" type="sibTrans" cxnId="{250A3FD9-9ABF-4DC4-88A9-45F6CEAAB75D}">
      <dgm:prSet/>
      <dgm:spPr/>
      <dgm:t>
        <a:bodyPr/>
        <a:lstStyle/>
        <a:p>
          <a:endParaRPr lang="en-GB"/>
        </a:p>
      </dgm:t>
    </dgm:pt>
    <dgm:pt modelId="{545498F6-7AB6-4828-8FE8-849646D4F2E5}">
      <dgm:prSet phldrT="[Text]" custT="1"/>
      <dgm:spPr/>
      <dgm:t>
        <a:bodyPr/>
        <a:lstStyle/>
        <a:p>
          <a:r>
            <a:rPr lang="en-US" sz="1600" b="1" dirty="0"/>
            <a:t>“</a:t>
          </a:r>
          <a:r>
            <a:rPr lang="zh-CN" sz="1600" b="1" dirty="0"/>
            <a:t>炒汇理财</a:t>
          </a:r>
          <a:r>
            <a:rPr lang="en-US" sz="1600" b="1" dirty="0"/>
            <a:t>”</a:t>
          </a:r>
          <a:r>
            <a:rPr lang="zh-CN" sz="1600" b="1" dirty="0"/>
            <a:t>是靠谱的投资渠道吗？</a:t>
          </a:r>
          <a:endParaRPr lang="en-US" altLang="zh-CN" sz="1600" b="1" dirty="0"/>
        </a:p>
        <a:p>
          <a:endParaRPr lang="zh-CN" sz="1600" b="1" dirty="0"/>
        </a:p>
        <a:p>
          <a:r>
            <a:rPr lang="zh-CN" sz="1400" dirty="0"/>
            <a:t>目前存在大量面向境内用户、以“外汇交易”为旗号进行融资分红的平台，都不靠谱！</a:t>
          </a:r>
          <a:endParaRPr lang="en-US" altLang="zh-CN" sz="1400" dirty="0"/>
        </a:p>
        <a:p>
          <a:r>
            <a:rPr lang="zh-CN" sz="1400" dirty="0"/>
            <a:t>近年来，已有多起外汇理财平台崩盘跑路、突然关闭或被定性为传销诈骗等风险的事件发生</a:t>
          </a:r>
          <a:r>
            <a:rPr lang="zh-CN" altLang="en-US" sz="1400" dirty="0"/>
            <a:t>。</a:t>
          </a:r>
          <a:endParaRPr lang="en-US" altLang="zh-CN" sz="1200" dirty="0"/>
        </a:p>
      </dgm:t>
    </dgm:pt>
    <dgm:pt modelId="{8978B727-4400-4AAE-BB24-E1C391C94E94}" type="sibTrans" cxnId="{568866E2-79BA-4078-9E54-3F211AC8E7F7}">
      <dgm:prSet/>
      <dgm:spPr/>
      <dgm:t>
        <a:bodyPr/>
        <a:lstStyle/>
        <a:p>
          <a:endParaRPr lang="en-GB"/>
        </a:p>
      </dgm:t>
    </dgm:pt>
    <dgm:pt modelId="{EEB3E9FF-1B34-44CA-B63D-D7BFB006A782}" type="parTrans" cxnId="{568866E2-79BA-4078-9E54-3F211AC8E7F7}">
      <dgm:prSet/>
      <dgm:spPr/>
      <dgm:t>
        <a:bodyPr/>
        <a:lstStyle/>
        <a:p>
          <a:endParaRPr lang="en-GB"/>
        </a:p>
      </dgm:t>
    </dgm:pt>
    <dgm:pt modelId="{7325ACBB-17FF-490B-A91B-A4F758C18C57}">
      <dgm:prSet phldrT="[Text]"/>
      <dgm:spPr/>
      <dgm:t>
        <a:bodyPr/>
        <a:lstStyle/>
        <a:p>
          <a:endParaRPr lang="en-GB" dirty="0"/>
        </a:p>
      </dgm:t>
    </dgm:pt>
    <dgm:pt modelId="{A6B72D91-D9BD-4C57-95DF-31AEF1543901}" type="sibTrans" cxnId="{002A9472-4D0A-40D0-886A-1FF3213424D9}">
      <dgm:prSet/>
      <dgm:spPr/>
      <dgm:t>
        <a:bodyPr/>
        <a:lstStyle/>
        <a:p>
          <a:endParaRPr lang="en-GB"/>
        </a:p>
      </dgm:t>
    </dgm:pt>
    <dgm:pt modelId="{1DACEC6D-69F0-4A0E-B5CA-04C185449C7D}" type="parTrans" cxnId="{002A9472-4D0A-40D0-886A-1FF3213424D9}">
      <dgm:prSet/>
      <dgm:spPr/>
      <dgm:t>
        <a:bodyPr/>
        <a:lstStyle/>
        <a:p>
          <a:endParaRPr lang="en-GB"/>
        </a:p>
      </dgm:t>
    </dgm:pt>
    <dgm:pt modelId="{BB5DEAD9-E68F-4AF1-962C-A354045260AE}">
      <dgm:prSet phldrT="[Text]" custT="1"/>
      <dgm:spPr/>
      <dgm:t>
        <a:bodyPr/>
        <a:lstStyle/>
        <a:p>
          <a:r>
            <a:rPr lang="zh-CN" sz="1600" b="1" dirty="0"/>
            <a:t>个人投资私募基金需要注意哪些？</a:t>
          </a:r>
          <a:endParaRPr lang="en-US" altLang="zh-CN" sz="1600" b="1" dirty="0"/>
        </a:p>
        <a:p>
          <a:endParaRPr lang="zh-CN" sz="1400" b="1" dirty="0"/>
        </a:p>
        <a:p>
          <a:r>
            <a:rPr lang="zh-CN" sz="1400" dirty="0"/>
            <a:t>投资前，建议到中国证券投资基金业协会网站</a:t>
          </a:r>
          <a:r>
            <a:rPr lang="en-US" sz="1400" dirty="0"/>
            <a:t>(http://gs.amac.org.cn)</a:t>
          </a:r>
          <a:r>
            <a:rPr lang="zh-CN" sz="1400" dirty="0"/>
            <a:t>查询该私募基金公司是否登记，该私募产品是否备案。</a:t>
          </a:r>
        </a:p>
        <a:p>
          <a:r>
            <a:rPr lang="zh-CN" sz="1400" dirty="0"/>
            <a:t>同时，购买私募产品必须符合法定合格投资者条件，具备相应风险识别能力和风险承担能力，投资者金融资产不低于</a:t>
          </a:r>
          <a:r>
            <a:rPr lang="en-US" sz="1400" dirty="0"/>
            <a:t>300</a:t>
          </a:r>
          <a:r>
            <a:rPr lang="zh-CN" sz="1400" dirty="0"/>
            <a:t>万元或者最近三年个人年均收入不低于</a:t>
          </a:r>
          <a:r>
            <a:rPr lang="en-US" sz="1400" dirty="0"/>
            <a:t>50</a:t>
          </a:r>
          <a:r>
            <a:rPr lang="zh-CN" sz="1400" dirty="0"/>
            <a:t>万元。单只私募基金产品的投资金额不低于</a:t>
          </a:r>
          <a:r>
            <a:rPr lang="en-US" sz="1400" dirty="0"/>
            <a:t>100</a:t>
          </a:r>
          <a:r>
            <a:rPr lang="zh-CN" sz="1400" dirty="0"/>
            <a:t>万元。实际投资这只私募产品的总人数不能超过</a:t>
          </a:r>
          <a:r>
            <a:rPr lang="en-US" sz="1400" dirty="0"/>
            <a:t>200</a:t>
          </a:r>
          <a:r>
            <a:rPr lang="zh-CN" sz="1400" dirty="0"/>
            <a:t>人。私募产品不能向不特定对象销售。</a:t>
          </a:r>
          <a:endParaRPr lang="en-US" sz="1200" dirty="0"/>
        </a:p>
      </dgm:t>
    </dgm:pt>
    <dgm:pt modelId="{01378F73-C81E-4697-88A5-EC06E4767BD9}" type="sibTrans" cxnId="{AB4FD10B-E033-4A9E-A217-992184BE504C}">
      <dgm:prSet/>
      <dgm:spPr/>
      <dgm:t>
        <a:bodyPr/>
        <a:lstStyle/>
        <a:p>
          <a:endParaRPr lang="en-GB"/>
        </a:p>
      </dgm:t>
    </dgm:pt>
    <dgm:pt modelId="{4214C3E5-8130-44B2-9AB2-BDAFD99E7368}" type="parTrans" cxnId="{AB4FD10B-E033-4A9E-A217-992184BE504C}">
      <dgm:prSet/>
      <dgm:spPr/>
      <dgm:t>
        <a:bodyPr/>
        <a:lstStyle/>
        <a:p>
          <a:endParaRPr lang="en-GB"/>
        </a:p>
      </dgm:t>
    </dgm:pt>
    <dgm:pt modelId="{0EA71DDC-E49D-4837-9DBB-DF30D1823F4D}" type="pres">
      <dgm:prSet presAssocID="{5B8CF41C-5562-43D8-878E-4C8F1D9631B6}" presName="vert0" presStyleCnt="0">
        <dgm:presLayoutVars>
          <dgm:dir/>
          <dgm:animOne val="branch"/>
          <dgm:animLvl val="lvl"/>
        </dgm:presLayoutVars>
      </dgm:prSet>
      <dgm:spPr/>
    </dgm:pt>
    <dgm:pt modelId="{953A97B0-8D56-436B-85C5-18BAECAAE89B}" type="pres">
      <dgm:prSet presAssocID="{55D872F8-F62A-4063-9832-AD36E032C687}" presName="thickLine" presStyleLbl="alignNode1" presStyleIdx="0" presStyleCnt="1"/>
      <dgm:spPr/>
    </dgm:pt>
    <dgm:pt modelId="{A99050F6-1095-468B-9A14-C53102832B0D}" type="pres">
      <dgm:prSet presAssocID="{55D872F8-F62A-4063-9832-AD36E032C687}" presName="horz1" presStyleCnt="0"/>
      <dgm:spPr/>
    </dgm:pt>
    <dgm:pt modelId="{01FDAFE6-5FD0-47C4-98FD-7E8DBC0C9A89}" type="pres">
      <dgm:prSet presAssocID="{55D872F8-F62A-4063-9832-AD36E032C687}" presName="tx1" presStyleLbl="revTx" presStyleIdx="0" presStyleCnt="4"/>
      <dgm:spPr/>
    </dgm:pt>
    <dgm:pt modelId="{C955EC8C-88E6-44FF-8824-65F8313F292C}" type="pres">
      <dgm:prSet presAssocID="{55D872F8-F62A-4063-9832-AD36E032C687}" presName="vert1" presStyleCnt="0"/>
      <dgm:spPr/>
    </dgm:pt>
    <dgm:pt modelId="{3923049C-999C-49C8-881A-29146EEA1A48}" type="pres">
      <dgm:prSet presAssocID="{545498F6-7AB6-4828-8FE8-849646D4F2E5}" presName="vertSpace2a" presStyleCnt="0"/>
      <dgm:spPr/>
    </dgm:pt>
    <dgm:pt modelId="{6C329DD3-1F9E-414E-8951-A6304173B4F1}" type="pres">
      <dgm:prSet presAssocID="{545498F6-7AB6-4828-8FE8-849646D4F2E5}" presName="horz2" presStyleCnt="0"/>
      <dgm:spPr/>
    </dgm:pt>
    <dgm:pt modelId="{3C4E2AEB-4E56-4AC3-B587-091DA3845048}" type="pres">
      <dgm:prSet presAssocID="{545498F6-7AB6-4828-8FE8-849646D4F2E5}" presName="horzSpace2" presStyleCnt="0"/>
      <dgm:spPr/>
    </dgm:pt>
    <dgm:pt modelId="{86D49D32-7584-4D9E-BA3E-23D7EF1037B8}" type="pres">
      <dgm:prSet presAssocID="{545498F6-7AB6-4828-8FE8-849646D4F2E5}" presName="tx2" presStyleLbl="revTx" presStyleIdx="1" presStyleCnt="4" custScaleX="239790" custScaleY="149454" custLinFactNeighborX="-15755" custLinFactNeighborY="13181"/>
      <dgm:spPr/>
    </dgm:pt>
    <dgm:pt modelId="{3F3FF121-0ECF-480C-AA68-1D921D46B823}" type="pres">
      <dgm:prSet presAssocID="{545498F6-7AB6-4828-8FE8-849646D4F2E5}" presName="vert2" presStyleCnt="0"/>
      <dgm:spPr/>
    </dgm:pt>
    <dgm:pt modelId="{D1ECE00F-E307-467C-BEC6-EF6FA13AD872}" type="pres">
      <dgm:prSet presAssocID="{545498F6-7AB6-4828-8FE8-849646D4F2E5}" presName="thinLine2b" presStyleLbl="callout" presStyleIdx="0" presStyleCnt="3" custFlipVert="0" custFlipHor="0" custSzY="45719" custScaleX="1729" custLinFactNeighborX="-25917" custLinFactNeighborY="-39897"/>
      <dgm:spPr/>
    </dgm:pt>
    <dgm:pt modelId="{5F97A6CB-DACA-4DEB-ABEA-261A6232E291}" type="pres">
      <dgm:prSet presAssocID="{545498F6-7AB6-4828-8FE8-849646D4F2E5}" presName="vertSpace2b" presStyleCnt="0"/>
      <dgm:spPr/>
    </dgm:pt>
    <dgm:pt modelId="{E877AC0E-922A-4742-905F-C43D9508B5B2}" type="pres">
      <dgm:prSet presAssocID="{7325ACBB-17FF-490B-A91B-A4F758C18C57}" presName="horz2" presStyleCnt="0"/>
      <dgm:spPr/>
    </dgm:pt>
    <dgm:pt modelId="{E9EB67B1-5C16-4710-ABC9-507D82CAE04A}" type="pres">
      <dgm:prSet presAssocID="{7325ACBB-17FF-490B-A91B-A4F758C18C57}" presName="horzSpace2" presStyleCnt="0"/>
      <dgm:spPr/>
    </dgm:pt>
    <dgm:pt modelId="{9795D2DC-0D0F-4540-80BA-5B52476A19CF}" type="pres">
      <dgm:prSet presAssocID="{7325ACBB-17FF-490B-A91B-A4F758C18C57}" presName="tx2" presStyleLbl="revTx" presStyleIdx="2" presStyleCnt="4"/>
      <dgm:spPr/>
    </dgm:pt>
    <dgm:pt modelId="{E2108C80-CF9D-42F3-BE3B-61CECB77D435}" type="pres">
      <dgm:prSet presAssocID="{7325ACBB-17FF-490B-A91B-A4F758C18C57}" presName="vert2" presStyleCnt="0"/>
      <dgm:spPr/>
    </dgm:pt>
    <dgm:pt modelId="{59A64CE4-A2FE-4822-A9EB-D0E5A060674B}" type="pres">
      <dgm:prSet presAssocID="{7325ACBB-17FF-490B-A91B-A4F758C18C57}" presName="thinLine2b" presStyleLbl="callout" presStyleIdx="1" presStyleCnt="3" custFlipVert="1" custSzY="45720" custScaleX="202931" custLinFactY="-1300000" custLinFactNeighborX="-14714" custLinFactNeighborY="-1314770"/>
      <dgm:spPr/>
    </dgm:pt>
    <dgm:pt modelId="{BD091203-2A8A-4D36-837F-B0F5A237ABAB}" type="pres">
      <dgm:prSet presAssocID="{7325ACBB-17FF-490B-A91B-A4F758C18C57}" presName="vertSpace2b" presStyleCnt="0"/>
      <dgm:spPr/>
    </dgm:pt>
    <dgm:pt modelId="{99611B52-CB8F-4BDC-841B-17613335BA09}" type="pres">
      <dgm:prSet presAssocID="{BB5DEAD9-E68F-4AF1-962C-A354045260AE}" presName="horz2" presStyleCnt="0"/>
      <dgm:spPr/>
    </dgm:pt>
    <dgm:pt modelId="{CC6EBEF3-49EB-41BF-97A6-EEB86A9C3EE7}" type="pres">
      <dgm:prSet presAssocID="{BB5DEAD9-E68F-4AF1-962C-A354045260AE}" presName="horzSpace2" presStyleCnt="0"/>
      <dgm:spPr/>
    </dgm:pt>
    <dgm:pt modelId="{52DBEB79-1D50-4715-ACFD-6ADEBF768B2D}" type="pres">
      <dgm:prSet presAssocID="{BB5DEAD9-E68F-4AF1-962C-A354045260AE}" presName="tx2" presStyleLbl="revTx" presStyleIdx="3" presStyleCnt="4" custScaleX="257522" custLinFactNeighborX="-16519" custLinFactNeighborY="-94410"/>
      <dgm:spPr/>
    </dgm:pt>
    <dgm:pt modelId="{FF270ACD-3C69-430A-A27C-50FC0F7BA338}" type="pres">
      <dgm:prSet presAssocID="{BB5DEAD9-E68F-4AF1-962C-A354045260AE}" presName="vert2" presStyleCnt="0"/>
      <dgm:spPr/>
    </dgm:pt>
    <dgm:pt modelId="{0E78DBA9-2155-464F-A1D9-4790F662E5D4}" type="pres">
      <dgm:prSet presAssocID="{BB5DEAD9-E68F-4AF1-962C-A354045260AE}" presName="thinLine2b" presStyleLbl="callout" presStyleIdx="2" presStyleCnt="3" custFlipVert="1" custFlipHor="0" custSzY="45720" custScaleX="97414" custLinFactY="600000" custLinFactNeighborX="646" custLinFactNeighborY="634390"/>
      <dgm:spPr/>
    </dgm:pt>
    <dgm:pt modelId="{17D59635-1313-4916-ADA5-2FC46FD307C8}" type="pres">
      <dgm:prSet presAssocID="{BB5DEAD9-E68F-4AF1-962C-A354045260AE}" presName="vertSpace2b" presStyleCnt="0"/>
      <dgm:spPr/>
    </dgm:pt>
  </dgm:ptLst>
  <dgm:cxnLst>
    <dgm:cxn modelId="{AB4FD10B-E033-4A9E-A217-992184BE504C}" srcId="{55D872F8-F62A-4063-9832-AD36E032C687}" destId="{BB5DEAD9-E68F-4AF1-962C-A354045260AE}" srcOrd="2" destOrd="0" parTransId="{4214C3E5-8130-44B2-9AB2-BDAFD99E7368}" sibTransId="{01378F73-C81E-4697-88A5-EC06E4767BD9}"/>
    <dgm:cxn modelId="{24EED80D-7A7B-482D-BF4F-01A725DB7694}" type="presOf" srcId="{5B8CF41C-5562-43D8-878E-4C8F1D9631B6}" destId="{0EA71DDC-E49D-4837-9DBB-DF30D1823F4D}" srcOrd="0" destOrd="0" presId="urn:microsoft.com/office/officeart/2008/layout/LinedList"/>
    <dgm:cxn modelId="{A1088D19-4A65-4414-AC30-0085B891A5E7}" type="presOf" srcId="{7325ACBB-17FF-490B-A91B-A4F758C18C57}" destId="{9795D2DC-0D0F-4540-80BA-5B52476A19CF}" srcOrd="0" destOrd="0" presId="urn:microsoft.com/office/officeart/2008/layout/LinedList"/>
    <dgm:cxn modelId="{8CD92C40-C601-40E6-9386-3DD8D368091E}" type="presOf" srcId="{BB5DEAD9-E68F-4AF1-962C-A354045260AE}" destId="{52DBEB79-1D50-4715-ACFD-6ADEBF768B2D}" srcOrd="0" destOrd="0" presId="urn:microsoft.com/office/officeart/2008/layout/LinedList"/>
    <dgm:cxn modelId="{B309F56D-79AE-4A21-81FD-C2B00AF64494}" type="presOf" srcId="{55D872F8-F62A-4063-9832-AD36E032C687}" destId="{01FDAFE6-5FD0-47C4-98FD-7E8DBC0C9A89}" srcOrd="0" destOrd="0" presId="urn:microsoft.com/office/officeart/2008/layout/LinedList"/>
    <dgm:cxn modelId="{002A9472-4D0A-40D0-886A-1FF3213424D9}" srcId="{55D872F8-F62A-4063-9832-AD36E032C687}" destId="{7325ACBB-17FF-490B-A91B-A4F758C18C57}" srcOrd="1" destOrd="0" parTransId="{1DACEC6D-69F0-4A0E-B5CA-04C185449C7D}" sibTransId="{A6B72D91-D9BD-4C57-95DF-31AEF1543901}"/>
    <dgm:cxn modelId="{250A3FD9-9ABF-4DC4-88A9-45F6CEAAB75D}" srcId="{5B8CF41C-5562-43D8-878E-4C8F1D9631B6}" destId="{55D872F8-F62A-4063-9832-AD36E032C687}" srcOrd="0" destOrd="0" parTransId="{632ED1CE-FBEC-4879-8168-1186187C35AE}" sibTransId="{8942FDC9-0B08-4FDC-BB94-D9E698DA2710}"/>
    <dgm:cxn modelId="{A85154E1-4B73-4FB5-B089-D3537EC43C57}" type="presOf" srcId="{545498F6-7AB6-4828-8FE8-849646D4F2E5}" destId="{86D49D32-7584-4D9E-BA3E-23D7EF1037B8}" srcOrd="0" destOrd="0" presId="urn:microsoft.com/office/officeart/2008/layout/LinedList"/>
    <dgm:cxn modelId="{568866E2-79BA-4078-9E54-3F211AC8E7F7}" srcId="{55D872F8-F62A-4063-9832-AD36E032C687}" destId="{545498F6-7AB6-4828-8FE8-849646D4F2E5}" srcOrd="0" destOrd="0" parTransId="{EEB3E9FF-1B34-44CA-B63D-D7BFB006A782}" sibTransId="{8978B727-4400-4AAE-BB24-E1C391C94E94}"/>
    <dgm:cxn modelId="{E15C3F38-E629-4DFA-B841-E59708E07578}" type="presParOf" srcId="{0EA71DDC-E49D-4837-9DBB-DF30D1823F4D}" destId="{953A97B0-8D56-436B-85C5-18BAECAAE89B}" srcOrd="0" destOrd="0" presId="urn:microsoft.com/office/officeart/2008/layout/LinedList"/>
    <dgm:cxn modelId="{863B06FD-1828-45C5-8A0A-70E09A7E9C59}" type="presParOf" srcId="{0EA71DDC-E49D-4837-9DBB-DF30D1823F4D}" destId="{A99050F6-1095-468B-9A14-C53102832B0D}" srcOrd="1" destOrd="0" presId="urn:microsoft.com/office/officeart/2008/layout/LinedList"/>
    <dgm:cxn modelId="{8EE3B5E1-63BE-4AAE-B46E-6A361808E2E5}" type="presParOf" srcId="{A99050F6-1095-468B-9A14-C53102832B0D}" destId="{01FDAFE6-5FD0-47C4-98FD-7E8DBC0C9A89}" srcOrd="0" destOrd="0" presId="urn:microsoft.com/office/officeart/2008/layout/LinedList"/>
    <dgm:cxn modelId="{D3BFF712-8848-4EED-8153-F88EA38FE38B}" type="presParOf" srcId="{A99050F6-1095-468B-9A14-C53102832B0D}" destId="{C955EC8C-88E6-44FF-8824-65F8313F292C}" srcOrd="1" destOrd="0" presId="urn:microsoft.com/office/officeart/2008/layout/LinedList"/>
    <dgm:cxn modelId="{6EA89750-0F1F-454F-B957-3ECE514C28B2}" type="presParOf" srcId="{C955EC8C-88E6-44FF-8824-65F8313F292C}" destId="{3923049C-999C-49C8-881A-29146EEA1A48}" srcOrd="0" destOrd="0" presId="urn:microsoft.com/office/officeart/2008/layout/LinedList"/>
    <dgm:cxn modelId="{6C3D25D5-5F28-4C88-BEA8-643644411A8C}" type="presParOf" srcId="{C955EC8C-88E6-44FF-8824-65F8313F292C}" destId="{6C329DD3-1F9E-414E-8951-A6304173B4F1}" srcOrd="1" destOrd="0" presId="urn:microsoft.com/office/officeart/2008/layout/LinedList"/>
    <dgm:cxn modelId="{45D19F31-DE84-4B7E-A36E-6992D93B9E38}" type="presParOf" srcId="{6C329DD3-1F9E-414E-8951-A6304173B4F1}" destId="{3C4E2AEB-4E56-4AC3-B587-091DA3845048}" srcOrd="0" destOrd="0" presId="urn:microsoft.com/office/officeart/2008/layout/LinedList"/>
    <dgm:cxn modelId="{AE1604F9-2C6C-4F36-87B4-A6F2E03EDD54}" type="presParOf" srcId="{6C329DD3-1F9E-414E-8951-A6304173B4F1}" destId="{86D49D32-7584-4D9E-BA3E-23D7EF1037B8}" srcOrd="1" destOrd="0" presId="urn:microsoft.com/office/officeart/2008/layout/LinedList"/>
    <dgm:cxn modelId="{A9E2A84A-B48F-4BE3-B1F9-1885B67D5BAD}" type="presParOf" srcId="{6C329DD3-1F9E-414E-8951-A6304173B4F1}" destId="{3F3FF121-0ECF-480C-AA68-1D921D46B823}" srcOrd="2" destOrd="0" presId="urn:microsoft.com/office/officeart/2008/layout/LinedList"/>
    <dgm:cxn modelId="{65FA47F9-80AB-4789-972D-F70A76341A12}" type="presParOf" srcId="{C955EC8C-88E6-44FF-8824-65F8313F292C}" destId="{D1ECE00F-E307-467C-BEC6-EF6FA13AD872}" srcOrd="2" destOrd="0" presId="urn:microsoft.com/office/officeart/2008/layout/LinedList"/>
    <dgm:cxn modelId="{7A1B7171-8A24-4B0E-8E4F-EAEABD4FA116}" type="presParOf" srcId="{C955EC8C-88E6-44FF-8824-65F8313F292C}" destId="{5F97A6CB-DACA-4DEB-ABEA-261A6232E291}" srcOrd="3" destOrd="0" presId="urn:microsoft.com/office/officeart/2008/layout/LinedList"/>
    <dgm:cxn modelId="{4B5A9FA6-D09E-492F-8150-7E25C77F5836}" type="presParOf" srcId="{C955EC8C-88E6-44FF-8824-65F8313F292C}" destId="{E877AC0E-922A-4742-905F-C43D9508B5B2}" srcOrd="4" destOrd="0" presId="urn:microsoft.com/office/officeart/2008/layout/LinedList"/>
    <dgm:cxn modelId="{4F91BF9C-A1AC-466F-8226-1CBDD35C9326}" type="presParOf" srcId="{E877AC0E-922A-4742-905F-C43D9508B5B2}" destId="{E9EB67B1-5C16-4710-ABC9-507D82CAE04A}" srcOrd="0" destOrd="0" presId="urn:microsoft.com/office/officeart/2008/layout/LinedList"/>
    <dgm:cxn modelId="{55568F93-617F-4A9E-BEA3-3F830B7F5EB4}" type="presParOf" srcId="{E877AC0E-922A-4742-905F-C43D9508B5B2}" destId="{9795D2DC-0D0F-4540-80BA-5B52476A19CF}" srcOrd="1" destOrd="0" presId="urn:microsoft.com/office/officeart/2008/layout/LinedList"/>
    <dgm:cxn modelId="{BE5CEADB-910D-4BD7-A052-963B94518199}" type="presParOf" srcId="{E877AC0E-922A-4742-905F-C43D9508B5B2}" destId="{E2108C80-CF9D-42F3-BE3B-61CECB77D435}" srcOrd="2" destOrd="0" presId="urn:microsoft.com/office/officeart/2008/layout/LinedList"/>
    <dgm:cxn modelId="{AA0FA240-FADD-4E7A-8645-A7D957762469}" type="presParOf" srcId="{C955EC8C-88E6-44FF-8824-65F8313F292C}" destId="{59A64CE4-A2FE-4822-A9EB-D0E5A060674B}" srcOrd="5" destOrd="0" presId="urn:microsoft.com/office/officeart/2008/layout/LinedList"/>
    <dgm:cxn modelId="{DDE1EBC0-86DB-4082-B54F-826F5BFB91C3}" type="presParOf" srcId="{C955EC8C-88E6-44FF-8824-65F8313F292C}" destId="{BD091203-2A8A-4D36-837F-B0F5A237ABAB}" srcOrd="6" destOrd="0" presId="urn:microsoft.com/office/officeart/2008/layout/LinedList"/>
    <dgm:cxn modelId="{88133247-3597-478C-A4F2-13286760A0B0}" type="presParOf" srcId="{C955EC8C-88E6-44FF-8824-65F8313F292C}" destId="{99611B52-CB8F-4BDC-841B-17613335BA09}" srcOrd="7" destOrd="0" presId="urn:microsoft.com/office/officeart/2008/layout/LinedList"/>
    <dgm:cxn modelId="{C2D61F3A-FD8B-46B8-A214-BB6DF99AFCA3}" type="presParOf" srcId="{99611B52-CB8F-4BDC-841B-17613335BA09}" destId="{CC6EBEF3-49EB-41BF-97A6-EEB86A9C3EE7}" srcOrd="0" destOrd="0" presId="urn:microsoft.com/office/officeart/2008/layout/LinedList"/>
    <dgm:cxn modelId="{0F9FB4C3-35F7-4445-A446-B7754B19DF94}" type="presParOf" srcId="{99611B52-CB8F-4BDC-841B-17613335BA09}" destId="{52DBEB79-1D50-4715-ACFD-6ADEBF768B2D}" srcOrd="1" destOrd="0" presId="urn:microsoft.com/office/officeart/2008/layout/LinedList"/>
    <dgm:cxn modelId="{28A8A20D-9210-4E2F-9C6A-C95F3CFDE0D8}" type="presParOf" srcId="{99611B52-CB8F-4BDC-841B-17613335BA09}" destId="{FF270ACD-3C69-430A-A27C-50FC0F7BA338}" srcOrd="2" destOrd="0" presId="urn:microsoft.com/office/officeart/2008/layout/LinedList"/>
    <dgm:cxn modelId="{96E2EDF3-02CC-4D3D-B93E-17C4FC73FB43}" type="presParOf" srcId="{C955EC8C-88E6-44FF-8824-65F8313F292C}" destId="{0E78DBA9-2155-464F-A1D9-4790F662E5D4}" srcOrd="8" destOrd="0" presId="urn:microsoft.com/office/officeart/2008/layout/LinedList"/>
    <dgm:cxn modelId="{25133935-15CC-4BDC-9EC4-9EFC76109216}" type="presParOf" srcId="{C955EC8C-88E6-44FF-8824-65F8313F292C}" destId="{17D59635-1313-4916-ADA5-2FC46FD307C8}" srcOrd="9" destOrd="0" presId="urn:microsoft.com/office/officeart/2008/layout/LinedList"/>
  </dgm:cxnLst>
  <dgm:bg>
    <a:solidFill>
      <a:schemeClr val="accent6"/>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A97B0-8D56-436B-85C5-18BAECAAE89B}">
      <dsp:nvSpPr>
        <dsp:cNvPr id="0" name=""/>
        <dsp:cNvSpPr/>
      </dsp:nvSpPr>
      <dsp:spPr>
        <a:xfrm>
          <a:off x="0" y="2320"/>
          <a:ext cx="104924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DAFE6-5FD0-47C4-98FD-7E8DBC0C9A89}">
      <dsp:nvSpPr>
        <dsp:cNvPr id="0" name=""/>
        <dsp:cNvSpPr/>
      </dsp:nvSpPr>
      <dsp:spPr>
        <a:xfrm>
          <a:off x="0" y="2320"/>
          <a:ext cx="937555" cy="474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GB" sz="1100" b="1" u="sng" kern="1200" dirty="0">
            <a:solidFill>
              <a:schemeClr val="accent3"/>
            </a:solidFill>
          </a:endParaRPr>
        </a:p>
      </dsp:txBody>
      <dsp:txXfrm>
        <a:off x="0" y="2320"/>
        <a:ext cx="937555" cy="4747885"/>
      </dsp:txXfrm>
    </dsp:sp>
    <dsp:sp modelId="{86D49D32-7584-4D9E-BA3E-23D7EF1037B8}">
      <dsp:nvSpPr>
        <dsp:cNvPr id="0" name=""/>
        <dsp:cNvSpPr/>
      </dsp:nvSpPr>
      <dsp:spPr>
        <a:xfrm>
          <a:off x="428103" y="230966"/>
          <a:ext cx="8824044" cy="1879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sz="1400" b="1" kern="1200" dirty="0"/>
            <a:t>金融业是特许经营行业，必须持牌经营</a:t>
          </a:r>
          <a:endParaRPr lang="en-US" altLang="zh-CN" sz="1400" b="1" kern="1200" dirty="0"/>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zh-CN" sz="1200" kern="1200" dirty="0"/>
            <a:t>俗称的金融牌照是指相关机构经国家金融监管部门批准，从事特定的金融业务的许可证，由人民银行、银保监会、证监会颁发。</a:t>
          </a:r>
          <a:endParaRPr lang="en-US" altLang="zh-CN" sz="1200" kern="1200" dirty="0"/>
        </a:p>
        <a:p>
          <a:pPr marL="0" lvl="0" indent="0" algn="l" defTabSz="622300">
            <a:lnSpc>
              <a:spcPct val="90000"/>
            </a:lnSpc>
            <a:spcBef>
              <a:spcPct val="0"/>
            </a:spcBef>
            <a:spcAft>
              <a:spcPct val="35000"/>
            </a:spcAft>
            <a:buNone/>
          </a:pPr>
          <a:r>
            <a:rPr lang="zh-CN" sz="1200" kern="1200" dirty="0"/>
            <a:t>必须经许可才可开展的金融业务主要有银行、保险、信托、证券、期货、金融租赁、公募基金、第三方支付等。资产管理业务，属于金融业务范畴，必须持牌经营，必须纳入金融监管。</a:t>
          </a:r>
          <a:endParaRPr lang="en-US" altLang="zh-CN" sz="1200" kern="1200" dirty="0"/>
        </a:p>
        <a:p>
          <a:pPr marL="0" lvl="0" indent="0" algn="l" defTabSz="622300">
            <a:lnSpc>
              <a:spcPct val="90000"/>
            </a:lnSpc>
            <a:spcBef>
              <a:spcPct val="0"/>
            </a:spcBef>
            <a:spcAft>
              <a:spcPct val="35000"/>
            </a:spcAft>
            <a:buNone/>
          </a:pPr>
          <a:r>
            <a:rPr lang="zh-CN" sz="1200" kern="1200" dirty="0"/>
            <a:t>居民如有理财需求，应当选择银行、信托、证券、基金、期货、保险资产管理机构、金融资产投资公司等持牌金融机构发行的资产管理产品等。未经金融监督管理部门许可，任何非金融机构和个人不得代理销售资产管理产品。</a:t>
          </a:r>
          <a:endParaRPr lang="en-US" altLang="zh-CN" sz="1200" kern="1200" dirty="0"/>
        </a:p>
      </dsp:txBody>
      <dsp:txXfrm>
        <a:off x="428103" y="230966"/>
        <a:ext cx="8824044" cy="1879547"/>
      </dsp:txXfrm>
    </dsp:sp>
    <dsp:sp modelId="{D1ECE00F-E307-467C-BEC6-EF6FA13AD872}">
      <dsp:nvSpPr>
        <dsp:cNvPr id="0" name=""/>
        <dsp:cNvSpPr/>
      </dsp:nvSpPr>
      <dsp:spPr>
        <a:xfrm>
          <a:off x="0" y="1919661"/>
          <a:ext cx="64841" cy="4571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5D2DC-0D0F-4540-80BA-5B52476A19CF}">
      <dsp:nvSpPr>
        <dsp:cNvPr id="0" name=""/>
        <dsp:cNvSpPr/>
      </dsp:nvSpPr>
      <dsp:spPr>
        <a:xfrm>
          <a:off x="1007872" y="2053348"/>
          <a:ext cx="3679905" cy="125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endParaRPr lang="en-GB" sz="5800" kern="1200" dirty="0"/>
        </a:p>
      </dsp:txBody>
      <dsp:txXfrm>
        <a:off x="1007872" y="2053348"/>
        <a:ext cx="3679905" cy="1257609"/>
      </dsp:txXfrm>
    </dsp:sp>
    <dsp:sp modelId="{59A64CE4-A2FE-4822-A9EB-D0E5A060674B}">
      <dsp:nvSpPr>
        <dsp:cNvPr id="0" name=""/>
        <dsp:cNvSpPr/>
      </dsp:nvSpPr>
      <dsp:spPr>
        <a:xfrm flipV="1">
          <a:off x="361633" y="2520280"/>
          <a:ext cx="7511281" cy="457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BEB79-1D50-4715-ACFD-6ADEBF768B2D}">
      <dsp:nvSpPr>
        <dsp:cNvPr id="0" name=""/>
        <dsp:cNvSpPr/>
      </dsp:nvSpPr>
      <dsp:spPr>
        <a:xfrm>
          <a:off x="429133" y="2808309"/>
          <a:ext cx="9476565" cy="125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sz="1400" b="1" kern="1200" dirty="0"/>
            <a:t>投资“虚拟货币”“区块链”靠谱吗？</a:t>
          </a:r>
          <a:endParaRPr lang="en-US" altLang="zh-CN" sz="1400" b="1" kern="1200" dirty="0"/>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zh-CN" sz="1200" kern="1200" dirty="0"/>
            <a:t>一些不法分子打着“金融创新”“区块链”的旗号，通过发行所谓“虚拟货币”“虚拟资产”“数字资产”等方式吸收资金，侵害公众合法权益。</a:t>
          </a:r>
          <a:endParaRPr lang="en-US" altLang="zh-CN" sz="1200" kern="1200" dirty="0"/>
        </a:p>
        <a:p>
          <a:pPr marL="0" lvl="0" indent="0" algn="l" defTabSz="622300">
            <a:lnSpc>
              <a:spcPct val="90000"/>
            </a:lnSpc>
            <a:spcBef>
              <a:spcPct val="0"/>
            </a:spcBef>
            <a:spcAft>
              <a:spcPct val="35000"/>
            </a:spcAft>
            <a:buNone/>
          </a:pPr>
          <a:r>
            <a:rPr lang="zh-CN" sz="1200" kern="1200" dirty="0"/>
            <a:t>此类活动并非真正基于区块链技术，而是炒作区块链概念行非法集资、传销、诈骗之实</a:t>
          </a:r>
          <a:r>
            <a:rPr lang="zh-CN" altLang="en-US" sz="1200" kern="1200" dirty="0"/>
            <a:t>。</a:t>
          </a:r>
          <a:endParaRPr lang="en-US" sz="1200" kern="1200" dirty="0"/>
        </a:p>
      </dsp:txBody>
      <dsp:txXfrm>
        <a:off x="429133" y="2808309"/>
        <a:ext cx="9476565" cy="1257609"/>
      </dsp:txXfrm>
    </dsp:sp>
    <dsp:sp modelId="{0E78DBA9-2155-464F-A1D9-4790F662E5D4}">
      <dsp:nvSpPr>
        <dsp:cNvPr id="0" name=""/>
        <dsp:cNvSpPr/>
      </dsp:nvSpPr>
      <dsp:spPr>
        <a:xfrm>
          <a:off x="937555" y="4677167"/>
          <a:ext cx="37502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A97B0-8D56-436B-85C5-18BAECAAE89B}">
      <dsp:nvSpPr>
        <dsp:cNvPr id="0" name=""/>
        <dsp:cNvSpPr/>
      </dsp:nvSpPr>
      <dsp:spPr>
        <a:xfrm>
          <a:off x="0" y="2320"/>
          <a:ext cx="104924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DAFE6-5FD0-47C4-98FD-7E8DBC0C9A89}">
      <dsp:nvSpPr>
        <dsp:cNvPr id="0" name=""/>
        <dsp:cNvSpPr/>
      </dsp:nvSpPr>
      <dsp:spPr>
        <a:xfrm>
          <a:off x="0" y="2320"/>
          <a:ext cx="937555" cy="474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GB" sz="1100" b="1" u="sng" kern="1200" dirty="0">
            <a:solidFill>
              <a:schemeClr val="accent3"/>
            </a:solidFill>
          </a:endParaRPr>
        </a:p>
      </dsp:txBody>
      <dsp:txXfrm>
        <a:off x="0" y="2320"/>
        <a:ext cx="937555" cy="4747885"/>
      </dsp:txXfrm>
    </dsp:sp>
    <dsp:sp modelId="{86D49D32-7584-4D9E-BA3E-23D7EF1037B8}">
      <dsp:nvSpPr>
        <dsp:cNvPr id="0" name=""/>
        <dsp:cNvSpPr/>
      </dsp:nvSpPr>
      <dsp:spPr>
        <a:xfrm>
          <a:off x="428103" y="230966"/>
          <a:ext cx="8824044" cy="1879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sz="1400" b="1" kern="1200" dirty="0"/>
            <a:t>消费返利这种模式可以参与吗？</a:t>
          </a:r>
          <a:endParaRPr lang="en-US" altLang="zh-CN" sz="1400" b="1" kern="1200" dirty="0"/>
        </a:p>
        <a:p>
          <a:pPr marL="0" lvl="0" indent="0" algn="l" defTabSz="622300">
            <a:lnSpc>
              <a:spcPct val="90000"/>
            </a:lnSpc>
            <a:spcBef>
              <a:spcPct val="0"/>
            </a:spcBef>
            <a:spcAft>
              <a:spcPct val="35000"/>
            </a:spcAft>
            <a:buNone/>
          </a:pPr>
          <a:endParaRPr lang="zh-CN" sz="1400" b="1" kern="1200" dirty="0"/>
        </a:p>
        <a:p>
          <a:pPr marL="0" lvl="0" indent="0" algn="l" defTabSz="622300">
            <a:lnSpc>
              <a:spcPct val="90000"/>
            </a:lnSpc>
            <a:spcBef>
              <a:spcPct val="0"/>
            </a:spcBef>
            <a:spcAft>
              <a:spcPct val="35000"/>
            </a:spcAft>
            <a:buNone/>
          </a:pPr>
          <a:r>
            <a:rPr lang="zh-CN" sz="1400" kern="1200" dirty="0"/>
            <a:t>近期，一些第三方平台打着“创业”“创新”的旗号，以“购物返本”“消费等于赚钱”“你消费我还钱”为噱头，承诺高额甚至全额返还消费款、加盟费等，以此吸引消费者、商家投入资金。</a:t>
          </a:r>
          <a:endParaRPr lang="en-US" altLang="zh-CN" sz="1400" kern="1200" dirty="0"/>
        </a:p>
        <a:p>
          <a:pPr marL="0" lvl="0" indent="0" algn="l" defTabSz="622300">
            <a:lnSpc>
              <a:spcPct val="90000"/>
            </a:lnSpc>
            <a:spcBef>
              <a:spcPct val="0"/>
            </a:spcBef>
            <a:spcAft>
              <a:spcPct val="35000"/>
            </a:spcAft>
            <a:buNone/>
          </a:pPr>
          <a:r>
            <a:rPr lang="zh-CN" sz="1400" kern="1200" dirty="0"/>
            <a:t>此类“消费返利”不同于正常商家返利促销活动，存在较大风险隐患</a:t>
          </a:r>
          <a:r>
            <a:rPr lang="zh-CN" altLang="en-US" sz="1400" kern="1200" dirty="0"/>
            <a:t>。</a:t>
          </a:r>
          <a:endParaRPr lang="en-US" altLang="zh-CN" sz="1200" kern="1200" dirty="0"/>
        </a:p>
      </dsp:txBody>
      <dsp:txXfrm>
        <a:off x="428103" y="230966"/>
        <a:ext cx="8824044" cy="1879547"/>
      </dsp:txXfrm>
    </dsp:sp>
    <dsp:sp modelId="{D1ECE00F-E307-467C-BEC6-EF6FA13AD872}">
      <dsp:nvSpPr>
        <dsp:cNvPr id="0" name=""/>
        <dsp:cNvSpPr/>
      </dsp:nvSpPr>
      <dsp:spPr>
        <a:xfrm>
          <a:off x="0" y="1919661"/>
          <a:ext cx="64841" cy="4571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5D2DC-0D0F-4540-80BA-5B52476A19CF}">
      <dsp:nvSpPr>
        <dsp:cNvPr id="0" name=""/>
        <dsp:cNvSpPr/>
      </dsp:nvSpPr>
      <dsp:spPr>
        <a:xfrm>
          <a:off x="1007872" y="2053348"/>
          <a:ext cx="3679905" cy="125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endParaRPr lang="en-GB" sz="5800" kern="1200" dirty="0"/>
        </a:p>
      </dsp:txBody>
      <dsp:txXfrm>
        <a:off x="1007872" y="2053348"/>
        <a:ext cx="3679905" cy="1257609"/>
      </dsp:txXfrm>
    </dsp:sp>
    <dsp:sp modelId="{59A64CE4-A2FE-4822-A9EB-D0E5A060674B}">
      <dsp:nvSpPr>
        <dsp:cNvPr id="0" name=""/>
        <dsp:cNvSpPr/>
      </dsp:nvSpPr>
      <dsp:spPr>
        <a:xfrm flipV="1">
          <a:off x="385747" y="2016224"/>
          <a:ext cx="7610362" cy="457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BEB79-1D50-4715-ACFD-6ADEBF768B2D}">
      <dsp:nvSpPr>
        <dsp:cNvPr id="0" name=""/>
        <dsp:cNvSpPr/>
      </dsp:nvSpPr>
      <dsp:spPr>
        <a:xfrm>
          <a:off x="399988" y="2232249"/>
          <a:ext cx="9476565" cy="125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sz="1400" b="1" kern="1200" dirty="0"/>
            <a:t>养老领域非法集资有哪些？</a:t>
          </a:r>
          <a:endParaRPr lang="en-US" altLang="zh-CN" sz="1400" b="1" kern="1200" dirty="0"/>
        </a:p>
        <a:p>
          <a:pPr marL="0" lvl="0" indent="0" algn="l" defTabSz="622300">
            <a:lnSpc>
              <a:spcPct val="90000"/>
            </a:lnSpc>
            <a:spcBef>
              <a:spcPct val="0"/>
            </a:spcBef>
            <a:spcAft>
              <a:spcPct val="35000"/>
            </a:spcAft>
            <a:buNone/>
          </a:pPr>
          <a:endParaRPr lang="zh-CN" sz="1400" b="1" kern="1200" dirty="0"/>
        </a:p>
        <a:p>
          <a:pPr marL="0" lvl="0" indent="0" algn="l" defTabSz="622300">
            <a:lnSpc>
              <a:spcPct val="90000"/>
            </a:lnSpc>
            <a:spcBef>
              <a:spcPct val="0"/>
            </a:spcBef>
            <a:spcAft>
              <a:spcPct val="35000"/>
            </a:spcAft>
            <a:buNone/>
          </a:pPr>
          <a:r>
            <a:rPr lang="zh-CN" sz="1400" kern="1200" dirty="0"/>
            <a:t>一些养老服务机构、企业打着养老服务、健康养老名义，承诺高额回报，以向老年人收取会员费、床位费，欺诈销售“保健品”等手段，实施侵害老年人合法权益的非法集资、传销等犯罪，给老年人造成严重财产损失。</a:t>
          </a:r>
          <a:endParaRPr lang="en-US" altLang="zh-CN" sz="1400" kern="1200" dirty="0"/>
        </a:p>
        <a:p>
          <a:pPr marL="0" lvl="0" indent="0" algn="l" defTabSz="622300">
            <a:lnSpc>
              <a:spcPct val="90000"/>
            </a:lnSpc>
            <a:spcBef>
              <a:spcPct val="0"/>
            </a:spcBef>
            <a:spcAft>
              <a:spcPct val="35000"/>
            </a:spcAft>
            <a:buNone/>
          </a:pPr>
          <a:r>
            <a:rPr lang="zh-CN" sz="1400" kern="1200" dirty="0"/>
            <a:t>此类活动不同于正常养老服务，存在较大风险隐患</a:t>
          </a:r>
          <a:r>
            <a:rPr lang="zh-CN" altLang="en-US" sz="1400" kern="1200" dirty="0"/>
            <a:t>。</a:t>
          </a:r>
          <a:endParaRPr lang="en-US" sz="1200" kern="1200" dirty="0"/>
        </a:p>
      </dsp:txBody>
      <dsp:txXfrm>
        <a:off x="399988" y="2232249"/>
        <a:ext cx="9476565" cy="1257609"/>
      </dsp:txXfrm>
    </dsp:sp>
    <dsp:sp modelId="{0E78DBA9-2155-464F-A1D9-4790F662E5D4}">
      <dsp:nvSpPr>
        <dsp:cNvPr id="0" name=""/>
        <dsp:cNvSpPr/>
      </dsp:nvSpPr>
      <dsp:spPr>
        <a:xfrm>
          <a:off x="937555" y="4677167"/>
          <a:ext cx="37502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A97B0-8D56-436B-85C5-18BAECAAE89B}">
      <dsp:nvSpPr>
        <dsp:cNvPr id="0" name=""/>
        <dsp:cNvSpPr/>
      </dsp:nvSpPr>
      <dsp:spPr>
        <a:xfrm>
          <a:off x="0" y="2320"/>
          <a:ext cx="104924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DAFE6-5FD0-47C4-98FD-7E8DBC0C9A89}">
      <dsp:nvSpPr>
        <dsp:cNvPr id="0" name=""/>
        <dsp:cNvSpPr/>
      </dsp:nvSpPr>
      <dsp:spPr>
        <a:xfrm>
          <a:off x="0" y="2320"/>
          <a:ext cx="937555" cy="474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GB" sz="1100" b="1" u="sng" kern="1200" dirty="0">
            <a:solidFill>
              <a:schemeClr val="accent3"/>
            </a:solidFill>
          </a:endParaRPr>
        </a:p>
      </dsp:txBody>
      <dsp:txXfrm>
        <a:off x="0" y="2320"/>
        <a:ext cx="937555" cy="4747885"/>
      </dsp:txXfrm>
    </dsp:sp>
    <dsp:sp modelId="{86D49D32-7584-4D9E-BA3E-23D7EF1037B8}">
      <dsp:nvSpPr>
        <dsp:cNvPr id="0" name=""/>
        <dsp:cNvSpPr/>
      </dsp:nvSpPr>
      <dsp:spPr>
        <a:xfrm>
          <a:off x="428103" y="228861"/>
          <a:ext cx="8824044" cy="186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a:t>
          </a:r>
          <a:r>
            <a:rPr lang="zh-CN" sz="1600" b="1" kern="1200" dirty="0"/>
            <a:t>炒汇理财</a:t>
          </a:r>
          <a:r>
            <a:rPr lang="en-US" sz="1600" b="1" kern="1200" dirty="0"/>
            <a:t>”</a:t>
          </a:r>
          <a:r>
            <a:rPr lang="zh-CN" sz="1600" b="1" kern="1200" dirty="0"/>
            <a:t>是靠谱的投资渠道吗？</a:t>
          </a:r>
          <a:endParaRPr lang="en-US" altLang="zh-CN" sz="1600" b="1" kern="1200" dirty="0"/>
        </a:p>
        <a:p>
          <a:pPr marL="0" lvl="0" indent="0" algn="l" defTabSz="711200">
            <a:lnSpc>
              <a:spcPct val="90000"/>
            </a:lnSpc>
            <a:spcBef>
              <a:spcPct val="0"/>
            </a:spcBef>
            <a:spcAft>
              <a:spcPct val="35000"/>
            </a:spcAft>
            <a:buNone/>
          </a:pPr>
          <a:endParaRPr lang="zh-CN" sz="1600" b="1" kern="1200" dirty="0"/>
        </a:p>
        <a:p>
          <a:pPr marL="0" lvl="0" indent="0" algn="l" defTabSz="711200">
            <a:lnSpc>
              <a:spcPct val="90000"/>
            </a:lnSpc>
            <a:spcBef>
              <a:spcPct val="0"/>
            </a:spcBef>
            <a:spcAft>
              <a:spcPct val="35000"/>
            </a:spcAft>
            <a:buNone/>
          </a:pPr>
          <a:r>
            <a:rPr lang="zh-CN" sz="1400" kern="1200" dirty="0"/>
            <a:t>目前存在大量面向境内用户、以“外汇交易”为旗号进行融资分红的平台，都不靠谱！</a:t>
          </a:r>
          <a:endParaRPr lang="en-US" altLang="zh-CN" sz="1400" kern="1200" dirty="0"/>
        </a:p>
        <a:p>
          <a:pPr marL="0" lvl="0" indent="0" algn="l" defTabSz="711200">
            <a:lnSpc>
              <a:spcPct val="90000"/>
            </a:lnSpc>
            <a:spcBef>
              <a:spcPct val="0"/>
            </a:spcBef>
            <a:spcAft>
              <a:spcPct val="35000"/>
            </a:spcAft>
            <a:buNone/>
          </a:pPr>
          <a:r>
            <a:rPr lang="zh-CN" sz="1400" kern="1200" dirty="0"/>
            <a:t>近年来，已有多起外汇理财平台崩盘跑路、突然关闭或被定性为传销诈骗等风险的事件发生</a:t>
          </a:r>
          <a:r>
            <a:rPr lang="zh-CN" altLang="en-US" sz="1400" kern="1200" dirty="0"/>
            <a:t>。</a:t>
          </a:r>
          <a:endParaRPr lang="en-US" altLang="zh-CN" sz="1200" kern="1200" dirty="0"/>
        </a:p>
      </dsp:txBody>
      <dsp:txXfrm>
        <a:off x="428103" y="228861"/>
        <a:ext cx="8824044" cy="1862240"/>
      </dsp:txXfrm>
    </dsp:sp>
    <dsp:sp modelId="{D1ECE00F-E307-467C-BEC6-EF6FA13AD872}">
      <dsp:nvSpPr>
        <dsp:cNvPr id="0" name=""/>
        <dsp:cNvSpPr/>
      </dsp:nvSpPr>
      <dsp:spPr>
        <a:xfrm>
          <a:off x="0" y="1902006"/>
          <a:ext cx="64841" cy="4571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5D2DC-0D0F-4540-80BA-5B52476A19CF}">
      <dsp:nvSpPr>
        <dsp:cNvPr id="0" name=""/>
        <dsp:cNvSpPr/>
      </dsp:nvSpPr>
      <dsp:spPr>
        <a:xfrm>
          <a:off x="1007872" y="2034883"/>
          <a:ext cx="3679905" cy="124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endParaRPr lang="en-GB" sz="5800" kern="1200" dirty="0"/>
        </a:p>
      </dsp:txBody>
      <dsp:txXfrm>
        <a:off x="1007872" y="2034883"/>
        <a:ext cx="3679905" cy="1246029"/>
      </dsp:txXfrm>
    </dsp:sp>
    <dsp:sp modelId="{59A64CE4-A2FE-4822-A9EB-D0E5A060674B}">
      <dsp:nvSpPr>
        <dsp:cNvPr id="0" name=""/>
        <dsp:cNvSpPr/>
      </dsp:nvSpPr>
      <dsp:spPr>
        <a:xfrm flipV="1">
          <a:off x="385747" y="1993791"/>
          <a:ext cx="7610362" cy="457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BEB79-1D50-4715-ACFD-6ADEBF768B2D}">
      <dsp:nvSpPr>
        <dsp:cNvPr id="0" name=""/>
        <dsp:cNvSpPr/>
      </dsp:nvSpPr>
      <dsp:spPr>
        <a:xfrm>
          <a:off x="399988" y="2212557"/>
          <a:ext cx="9476565" cy="124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sz="1600" b="1" kern="1200" dirty="0"/>
            <a:t>个人投资私募基金需要注意哪些？</a:t>
          </a:r>
          <a:endParaRPr lang="en-US" altLang="zh-CN" sz="1600" b="1" kern="1200" dirty="0"/>
        </a:p>
        <a:p>
          <a:pPr marL="0" lvl="0" indent="0" algn="l" defTabSz="711200">
            <a:lnSpc>
              <a:spcPct val="90000"/>
            </a:lnSpc>
            <a:spcBef>
              <a:spcPct val="0"/>
            </a:spcBef>
            <a:spcAft>
              <a:spcPct val="35000"/>
            </a:spcAft>
            <a:buNone/>
          </a:pPr>
          <a:endParaRPr lang="zh-CN" sz="1400" b="1" kern="1200" dirty="0"/>
        </a:p>
        <a:p>
          <a:pPr marL="0" lvl="0" indent="0" algn="l" defTabSz="711200">
            <a:lnSpc>
              <a:spcPct val="90000"/>
            </a:lnSpc>
            <a:spcBef>
              <a:spcPct val="0"/>
            </a:spcBef>
            <a:spcAft>
              <a:spcPct val="35000"/>
            </a:spcAft>
            <a:buNone/>
          </a:pPr>
          <a:r>
            <a:rPr lang="zh-CN" sz="1400" kern="1200" dirty="0"/>
            <a:t>投资前，建议到中国证券投资基金业协会网站</a:t>
          </a:r>
          <a:r>
            <a:rPr lang="en-US" sz="1400" kern="1200" dirty="0"/>
            <a:t>(http://gs.amac.org.cn)</a:t>
          </a:r>
          <a:r>
            <a:rPr lang="zh-CN" sz="1400" kern="1200" dirty="0"/>
            <a:t>查询该私募基金公司是否登记，该私募产品是否备案。</a:t>
          </a:r>
        </a:p>
        <a:p>
          <a:pPr marL="0" lvl="0" indent="0" algn="l" defTabSz="711200">
            <a:lnSpc>
              <a:spcPct val="90000"/>
            </a:lnSpc>
            <a:spcBef>
              <a:spcPct val="0"/>
            </a:spcBef>
            <a:spcAft>
              <a:spcPct val="35000"/>
            </a:spcAft>
            <a:buNone/>
          </a:pPr>
          <a:r>
            <a:rPr lang="zh-CN" sz="1400" kern="1200" dirty="0"/>
            <a:t>同时，购买私募产品必须符合法定合格投资者条件，具备相应风险识别能力和风险承担能力，投资者金融资产不低于</a:t>
          </a:r>
          <a:r>
            <a:rPr lang="en-US" sz="1400" kern="1200" dirty="0"/>
            <a:t>300</a:t>
          </a:r>
          <a:r>
            <a:rPr lang="zh-CN" sz="1400" kern="1200" dirty="0"/>
            <a:t>万元或者最近三年个人年均收入不低于</a:t>
          </a:r>
          <a:r>
            <a:rPr lang="en-US" sz="1400" kern="1200" dirty="0"/>
            <a:t>50</a:t>
          </a:r>
          <a:r>
            <a:rPr lang="zh-CN" sz="1400" kern="1200" dirty="0"/>
            <a:t>万元。单只私募基金产品的投资金额不低于</a:t>
          </a:r>
          <a:r>
            <a:rPr lang="en-US" sz="1400" kern="1200" dirty="0"/>
            <a:t>100</a:t>
          </a:r>
          <a:r>
            <a:rPr lang="zh-CN" sz="1400" kern="1200" dirty="0"/>
            <a:t>万元。实际投资这只私募产品的总人数不能超过</a:t>
          </a:r>
          <a:r>
            <a:rPr lang="en-US" sz="1400" kern="1200" dirty="0"/>
            <a:t>200</a:t>
          </a:r>
          <a:r>
            <a:rPr lang="zh-CN" sz="1400" kern="1200" dirty="0"/>
            <a:t>人。私募产品不能向不特定对象销售。</a:t>
          </a:r>
          <a:endParaRPr lang="en-US" sz="1200" kern="1200" dirty="0"/>
        </a:p>
      </dsp:txBody>
      <dsp:txXfrm>
        <a:off x="399988" y="2212557"/>
        <a:ext cx="9476565" cy="1246029"/>
      </dsp:txXfrm>
    </dsp:sp>
    <dsp:sp modelId="{0E78DBA9-2155-464F-A1D9-4790F662E5D4}">
      <dsp:nvSpPr>
        <dsp:cNvPr id="0" name=""/>
        <dsp:cNvSpPr/>
      </dsp:nvSpPr>
      <dsp:spPr>
        <a:xfrm flipV="1">
          <a:off x="961781" y="4706807"/>
          <a:ext cx="3653241" cy="457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03/06/2021</a:t>
            </a:fld>
            <a:endParaRPr lang="en-GB" dirty="0">
              <a:latin typeface="SwissReSan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28379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03.06.2021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33797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755650">
              <a:lnSpc>
                <a:spcPct val="114000"/>
              </a:lnSpc>
              <a:spcBef>
                <a:spcPct val="0"/>
              </a:spcBef>
              <a:spcAft>
                <a:spcPct val="15000"/>
              </a:spcAft>
              <a:buFont typeface="Wingdings" panose="05000000000000000000" pitchFamily="2" charset="2"/>
              <a:buNone/>
            </a:pPr>
            <a:endParaRPr lang="en-US" altLang="zh-CN" sz="1300" b="1" dirty="0">
              <a:solidFill>
                <a:srgbClr val="602320"/>
              </a:solidFill>
              <a:latin typeface="Georgia" panose="02040502050405020303" pitchFamily="18" charset="0"/>
              <a:ea typeface="华文楷体" panose="02010600040101010101" pitchFamily="2" charset="-122"/>
            </a:endParaRPr>
          </a:p>
        </p:txBody>
      </p:sp>
    </p:spTree>
    <p:extLst>
      <p:ext uri="{BB962C8B-B14F-4D97-AF65-F5344CB8AC3E}">
        <p14:creationId xmlns:p14="http://schemas.microsoft.com/office/powerpoint/2010/main" val="141894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755650">
              <a:lnSpc>
                <a:spcPct val="114000"/>
              </a:lnSpc>
              <a:spcBef>
                <a:spcPct val="0"/>
              </a:spcBef>
              <a:spcAft>
                <a:spcPct val="15000"/>
              </a:spcAft>
              <a:buFont typeface="Wingdings" panose="05000000000000000000" pitchFamily="2" charset="2"/>
              <a:buNone/>
            </a:pPr>
            <a:endParaRPr lang="en-US" altLang="zh-CN" sz="1300" b="1" dirty="0">
              <a:solidFill>
                <a:srgbClr val="602320"/>
              </a:solidFill>
              <a:latin typeface="Georgia" panose="02040502050405020303" pitchFamily="18" charset="0"/>
              <a:ea typeface="华文楷体" panose="02010600040101010101" pitchFamily="2" charset="-122"/>
            </a:endParaRPr>
          </a:p>
        </p:txBody>
      </p:sp>
    </p:spTree>
    <p:extLst>
      <p:ext uri="{BB962C8B-B14F-4D97-AF65-F5344CB8AC3E}">
        <p14:creationId xmlns:p14="http://schemas.microsoft.com/office/powerpoint/2010/main" val="171637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35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altLang="zh-CN" dirty="0"/>
          </a:p>
        </p:txBody>
      </p:sp>
    </p:spTree>
    <p:extLst>
      <p:ext uri="{BB962C8B-B14F-4D97-AF65-F5344CB8AC3E}">
        <p14:creationId xmlns:p14="http://schemas.microsoft.com/office/powerpoint/2010/main" val="199485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497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png"/><Relationship Id="rId2" Type="http://schemas.openxmlformats.org/officeDocument/2006/relationships/tags" Target="../tags/tag33.xml"/><Relationship Id="rId1" Type="http://schemas.openxmlformats.org/officeDocument/2006/relationships/themeOverride" Target="../theme/themeOverride10.xml"/><Relationship Id="rId6" Type="http://schemas.openxmlformats.org/officeDocument/2006/relationships/slideMaster" Target="../slideMasters/slideMaster1.xml"/><Relationship Id="rId5" Type="http://schemas.openxmlformats.org/officeDocument/2006/relationships/tags" Target="../tags/tag36.xml"/><Relationship Id="rId4" Type="http://schemas.openxmlformats.org/officeDocument/2006/relationships/tags" Target="../tags/tag3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hemeOverride" Target="../theme/themeOverride1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hemeOverride" Target="../theme/themeOverride1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hemeOverride" Target="../theme/themeOverride1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hemeOverride" Target="../theme/themeOverride19.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hemeOverride" Target="../theme/themeOverride20.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hemeOverride" Target="../theme/themeOverride21.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hemeOverride" Target="../theme/themeOverride22.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png"/><Relationship Id="rId2" Type="http://schemas.openxmlformats.org/officeDocument/2006/relationships/tags" Target="../tags/tag56.xml"/><Relationship Id="rId1" Type="http://schemas.openxmlformats.org/officeDocument/2006/relationships/themeOverride" Target="../theme/themeOverride23.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hemeOverride" Target="../theme/themeOverride24.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hemeOverride" Target="../theme/themeOverride25.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hemeOverride" Target="../theme/themeOverride26.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hemeOverride" Target="../theme/themeOverride27.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hemeOverride" Target="../theme/themeOverride28.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hemeOverride" Target="../theme/themeOverride2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3.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hemeOverride" Target="../theme/themeOverride3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hemeOverride" Target="../theme/themeOverride3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hemeOverride" Target="../theme/themeOverride32.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hemeOverride" Target="../theme/themeOverride33.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hemeOverride" Target="../theme/themeOverride3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hemeOverride" Target="../theme/themeOverride35.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hemeOverride" Target="../theme/themeOverride3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hemeOverride" Target="../theme/themeOverride3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hemeOverride" Target="../theme/themeOverride38.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hemeOverride" Target="../theme/themeOverride39.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hemeOverride" Target="../theme/themeOverride40.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themeOverride" Target="../theme/themeOverride41.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themeOverride" Target="../theme/themeOverride4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hemeOverride" Target="../theme/themeOverride5.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hemeOverride" Target="../theme/themeOverride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hemeOverride" Target="../theme/themeOverride7.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png"/><Relationship Id="rId2" Type="http://schemas.openxmlformats.org/officeDocument/2006/relationships/tags" Target="../tags/tag24.xml"/><Relationship Id="rId1" Type="http://schemas.openxmlformats.org/officeDocument/2006/relationships/themeOverride" Target="../theme/themeOverride8.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hemeOverride" Target="../theme/themeOverride9.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0" name="Picture 9">
            <a:extLst>
              <a:ext uri="{FF2B5EF4-FFF2-40B4-BE49-F238E27FC236}">
                <a16:creationId xmlns:a16="http://schemas.microsoft.com/office/drawing/2014/main" id="{E4E21817-03A0-46E8-B2A4-16D4210D42D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extLst>
      <p:ext uri="{BB962C8B-B14F-4D97-AF65-F5344CB8AC3E}">
        <p14:creationId xmlns:p14="http://schemas.microsoft.com/office/powerpoint/2010/main" val="313134222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16" name="Picture 15">
            <a:extLst>
              <a:ext uri="{FF2B5EF4-FFF2-40B4-BE49-F238E27FC236}">
                <a16:creationId xmlns:a16="http://schemas.microsoft.com/office/drawing/2014/main" id="{D76BDA25-9388-433E-8668-256D43A5691B}"/>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4753234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itle 4"/>
          <p:cNvSpPr>
            <a:spLocks noGrp="1"/>
          </p:cNvSpPr>
          <p:nvPr>
            <p:ph type="title"/>
          </p:nvPr>
        </p:nvSpPr>
        <p:spPr/>
        <p:txBody>
          <a:body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a:t>Click to edit Master title style</a:t>
            </a:r>
            <a:endParaRPr lang="en-GB"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71121032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294307207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287970301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Add conclusion here</a:t>
            </a:r>
            <a:endParaRPr lang="en-GB" dirty="0"/>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GB" dirty="0"/>
              <a:t>Click icon to add picture</a:t>
            </a:r>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Tree>
    <p:extLst>
      <p:ext uri="{BB962C8B-B14F-4D97-AF65-F5344CB8AC3E}">
        <p14:creationId xmlns:p14="http://schemas.microsoft.com/office/powerpoint/2010/main" val="6147495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pic>
        <p:nvPicPr>
          <p:cNvPr id="12" name="Picture 11">
            <a:extLst>
              <a:ext uri="{FF2B5EF4-FFF2-40B4-BE49-F238E27FC236}">
                <a16:creationId xmlns:a16="http://schemas.microsoft.com/office/drawing/2014/main" id="{DA59A56C-7F70-40FB-BFEE-29602D544F4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25458773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id="{99C2B0CA-DCC3-40A9-9300-09EFCA6635C3}"/>
              </a:ext>
            </a:extLst>
          </p:cNvPr>
          <p:cNvSpPr/>
          <p:nvPr userDrawn="1">
            <p:custDataLst>
              <p:tags r:id="rId2"/>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3" name="Picture 12">
            <a:extLst>
              <a:ext uri="{FF2B5EF4-FFF2-40B4-BE49-F238E27FC236}">
                <a16:creationId xmlns:a16="http://schemas.microsoft.com/office/drawing/2014/main" id="{81A59F2E-DBA8-44B5-B471-CEE80D74536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extLst>
      <p:ext uri="{BB962C8B-B14F-4D97-AF65-F5344CB8AC3E}">
        <p14:creationId xmlns:p14="http://schemas.microsoft.com/office/powerpoint/2010/main" val="30250479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pic>
        <p:nvPicPr>
          <p:cNvPr id="13" name="Picture 12">
            <a:extLst>
              <a:ext uri="{FF2B5EF4-FFF2-40B4-BE49-F238E27FC236}">
                <a16:creationId xmlns:a16="http://schemas.microsoft.com/office/drawing/2014/main" id="{4110143E-604D-4694-B08A-E6F991DF8B92}"/>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410449076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pic>
        <p:nvPicPr>
          <p:cNvPr id="16" name="Picture 15">
            <a:extLst>
              <a:ext uri="{FF2B5EF4-FFF2-40B4-BE49-F238E27FC236}">
                <a16:creationId xmlns:a16="http://schemas.microsoft.com/office/drawing/2014/main" id="{7418D8C4-4411-4CB2-8471-1C88A9305ED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220175067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15" name="Picture 14">
            <a:extLst>
              <a:ext uri="{FF2B5EF4-FFF2-40B4-BE49-F238E27FC236}">
                <a16:creationId xmlns:a16="http://schemas.microsoft.com/office/drawing/2014/main" id="{824B494F-E73D-4947-8092-22F79EB01C3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260117109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283E36"/>
              </a:solidFill>
              <a:latin typeface="SwissReSans" pitchFamily="34" charset="0"/>
              <a:ea typeface="+mn-ea"/>
              <a:cs typeface="+mn-cs"/>
            </a:endParaRPr>
          </a:p>
        </p:txBody>
      </p:sp>
      <p:pic>
        <p:nvPicPr>
          <p:cNvPr id="14" name="Picture 13">
            <a:extLst>
              <a:ext uri="{FF2B5EF4-FFF2-40B4-BE49-F238E27FC236}">
                <a16:creationId xmlns:a16="http://schemas.microsoft.com/office/drawing/2014/main" id="{FE61BFAE-06B2-4312-BE34-C9EB3DB8B2A5}"/>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41502158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85740909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827347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1200">
                <a:solidFill>
                  <a:srgbClr val="A8BAB2"/>
                </a:solidFill>
                <a:latin typeface="SwissReSans" pitchFamily="34" charset="0"/>
              </a:defRPr>
            </a:lvl1pPr>
          </a:lstStyle>
          <a:p>
            <a:r>
              <a:rPr lang="en-GB" noProof="1"/>
              <a:t>Click icon to add picture</a:t>
            </a:r>
          </a:p>
        </p:txBody>
      </p:sp>
      <p:sp>
        <p:nvSpPr>
          <p:cNvPr id="8" name="Title 7"/>
          <p:cNvSpPr>
            <a:spLocks noGrp="1"/>
          </p:cNvSpPr>
          <p:nvPr>
            <p:ph type="title"/>
          </p:nvPr>
        </p:nvSpPr>
        <p:spPr>
          <a:xfrm>
            <a:off x="695325" y="1628773"/>
            <a:ext cx="4920623" cy="4392614"/>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12313842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Tree>
    <p:extLst>
      <p:ext uri="{BB962C8B-B14F-4D97-AF65-F5344CB8AC3E}">
        <p14:creationId xmlns:p14="http://schemas.microsoft.com/office/powerpoint/2010/main" val="309729005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Tree>
    <p:extLst>
      <p:ext uri="{BB962C8B-B14F-4D97-AF65-F5344CB8AC3E}">
        <p14:creationId xmlns:p14="http://schemas.microsoft.com/office/powerpoint/2010/main" val="12450248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3" name="Picture 12">
            <a:extLst>
              <a:ext uri="{FF2B5EF4-FFF2-40B4-BE49-F238E27FC236}">
                <a16:creationId xmlns:a16="http://schemas.microsoft.com/office/drawing/2014/main" id="{9E472DEC-6EF4-4748-8943-664D3BCF9E2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extLst>
      <p:ext uri="{BB962C8B-B14F-4D97-AF65-F5344CB8AC3E}">
        <p14:creationId xmlns:p14="http://schemas.microsoft.com/office/powerpoint/2010/main" val="149263060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mn-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Tree>
    <p:extLst>
      <p:ext uri="{BB962C8B-B14F-4D97-AF65-F5344CB8AC3E}">
        <p14:creationId xmlns:p14="http://schemas.microsoft.com/office/powerpoint/2010/main" val="14000577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endParaRPr lang="en-GB" dirty="0"/>
          </a:p>
        </p:txBody>
      </p:sp>
    </p:spTree>
    <p:extLst>
      <p:ext uri="{BB962C8B-B14F-4D97-AF65-F5344CB8AC3E}">
        <p14:creationId xmlns:p14="http://schemas.microsoft.com/office/powerpoint/2010/main" val="221244831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pic>
        <p:nvPicPr>
          <p:cNvPr id="13" name="Picture 12">
            <a:extLst>
              <a:ext uri="{FF2B5EF4-FFF2-40B4-BE49-F238E27FC236}">
                <a16:creationId xmlns:a16="http://schemas.microsoft.com/office/drawing/2014/main" id="{80615CA3-86D3-45E9-8A7B-949F151A45B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116772211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pic>
        <p:nvPicPr>
          <p:cNvPr id="17" name="Picture 16">
            <a:extLst>
              <a:ext uri="{FF2B5EF4-FFF2-40B4-BE49-F238E27FC236}">
                <a16:creationId xmlns:a16="http://schemas.microsoft.com/office/drawing/2014/main" id="{4548DB5D-F912-4AFE-A562-52A85171C4A6}"/>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427232834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GB" noProof="0" dirty="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283E36"/>
              </a:solidFill>
              <a:latin typeface="SwissReSans" pitchFamily="34" charset="0"/>
              <a:ea typeface="+mn-ea"/>
              <a:cs typeface="+mn-cs"/>
            </a:endParaRPr>
          </a:p>
        </p:txBody>
      </p:sp>
      <p:pic>
        <p:nvPicPr>
          <p:cNvPr id="14" name="Picture 13">
            <a:extLst>
              <a:ext uri="{FF2B5EF4-FFF2-40B4-BE49-F238E27FC236}">
                <a16:creationId xmlns:a16="http://schemas.microsoft.com/office/drawing/2014/main" id="{2C4D6684-8260-4932-87D0-594DDA23E407}"/>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415221233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283E36"/>
              </a:solidFill>
              <a:latin typeface="SwissReSans" pitchFamily="34" charset="0"/>
              <a:ea typeface="+mn-ea"/>
              <a:cs typeface="+mn-cs"/>
            </a:endParaRPr>
          </a:p>
        </p:txBody>
      </p:sp>
      <p:pic>
        <p:nvPicPr>
          <p:cNvPr id="14" name="Picture 13">
            <a:extLst>
              <a:ext uri="{FF2B5EF4-FFF2-40B4-BE49-F238E27FC236}">
                <a16:creationId xmlns:a16="http://schemas.microsoft.com/office/drawing/2014/main" id="{45656F35-DFF8-4150-AD79-64E8C0289FCD}"/>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330403361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14" name="Picture 13">
            <a:extLst>
              <a:ext uri="{FF2B5EF4-FFF2-40B4-BE49-F238E27FC236}">
                <a16:creationId xmlns:a16="http://schemas.microsoft.com/office/drawing/2014/main" id="{3894676E-5AB8-4006-B991-9E1A2EFBDB5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26815701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pic>
        <p:nvPicPr>
          <p:cNvPr id="14" name="Picture 13">
            <a:extLst>
              <a:ext uri="{FF2B5EF4-FFF2-40B4-BE49-F238E27FC236}">
                <a16:creationId xmlns:a16="http://schemas.microsoft.com/office/drawing/2014/main" id="{37396CC9-424B-408D-AFD4-DF2A354CB24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260722097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en-GB" dirty="0"/>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en-GB" dirty="0"/>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en-GB" dirty="0"/>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en-GB" dirty="0"/>
              <a:t> </a:t>
            </a:r>
          </a:p>
        </p:txBody>
      </p:sp>
      <p:pic>
        <p:nvPicPr>
          <p:cNvPr id="9" name="Picture 8">
            <a:extLst>
              <a:ext uri="{FF2B5EF4-FFF2-40B4-BE49-F238E27FC236}">
                <a16:creationId xmlns:a16="http://schemas.microsoft.com/office/drawing/2014/main" id="{5725FFC6-BA9A-4CB2-92E9-70E4064F249F}"/>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extLst>
      <p:ext uri="{BB962C8B-B14F-4D97-AF65-F5344CB8AC3E}">
        <p14:creationId xmlns:p14="http://schemas.microsoft.com/office/powerpoint/2010/main" val="153651585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en-GB" dirty="0"/>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en-GB" dirty="0"/>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en-GB" dirty="0"/>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en-GB" dirty="0"/>
              <a:t> </a:t>
            </a:r>
          </a:p>
        </p:txBody>
      </p:sp>
      <p:pic>
        <p:nvPicPr>
          <p:cNvPr id="8" name="Picture 7">
            <a:extLst>
              <a:ext uri="{FF2B5EF4-FFF2-40B4-BE49-F238E27FC236}">
                <a16:creationId xmlns:a16="http://schemas.microsoft.com/office/drawing/2014/main" id="{2DE7065B-A949-422E-8C78-B61D279FDD32}"/>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extLst>
      <p:ext uri="{BB962C8B-B14F-4D97-AF65-F5344CB8AC3E}">
        <p14:creationId xmlns:p14="http://schemas.microsoft.com/office/powerpoint/2010/main" val="20101320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2" name="Picture 11">
            <a:extLst>
              <a:ext uri="{FF2B5EF4-FFF2-40B4-BE49-F238E27FC236}">
                <a16:creationId xmlns:a16="http://schemas.microsoft.com/office/drawing/2014/main" id="{61CFE51C-4925-4BFF-8E99-6BA84FBA360C}"/>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GB" dirty="0"/>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GB" dirty="0"/>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GB" dirty="0"/>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GB" dirty="0"/>
              <a:t> </a:t>
            </a:r>
          </a:p>
        </p:txBody>
      </p:sp>
      <p:pic>
        <p:nvPicPr>
          <p:cNvPr id="9" name="Picture 8">
            <a:extLst>
              <a:ext uri="{FF2B5EF4-FFF2-40B4-BE49-F238E27FC236}">
                <a16:creationId xmlns:a16="http://schemas.microsoft.com/office/drawing/2014/main" id="{C2C6B0E9-FBE9-4D5F-9B92-5DE5428DF26F}"/>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extLst>
      <p:ext uri="{BB962C8B-B14F-4D97-AF65-F5344CB8AC3E}">
        <p14:creationId xmlns:p14="http://schemas.microsoft.com/office/powerpoint/2010/main" val="19442689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GB"/>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GB" dirty="0"/>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GB" dirty="0"/>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GB" dirty="0"/>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GB" dirty="0"/>
              <a:t> </a:t>
            </a:r>
          </a:p>
        </p:txBody>
      </p:sp>
      <p:pic>
        <p:nvPicPr>
          <p:cNvPr id="9" name="Picture 8">
            <a:extLst>
              <a:ext uri="{FF2B5EF4-FFF2-40B4-BE49-F238E27FC236}">
                <a16:creationId xmlns:a16="http://schemas.microsoft.com/office/drawing/2014/main" id="{13FD3E02-8C61-4950-894A-99602812E78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extLst>
      <p:ext uri="{BB962C8B-B14F-4D97-AF65-F5344CB8AC3E}">
        <p14:creationId xmlns:p14="http://schemas.microsoft.com/office/powerpoint/2010/main" val="99206130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Title 1"/>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2A29A14A-827E-1247-9162-E763C985ACD0}"/>
              </a:ext>
            </a:extLst>
          </p:cNvPr>
          <p:cNvSpPr>
            <a:spLocks noGrp="1"/>
          </p:cNvSpPr>
          <p:nvPr>
            <p:ph type="dt" sz="half" idx="12"/>
          </p:nvPr>
        </p:nvSpPr>
        <p:spPr/>
        <p:txBody>
          <a:bodyPr/>
          <a:lstStyle/>
          <a:p>
            <a:endParaRPr lang="en-US" dirty="0"/>
          </a:p>
        </p:txBody>
      </p:sp>
      <p:sp>
        <p:nvSpPr>
          <p:cNvPr id="5" name="Footer Placeholder 4">
            <a:extLst>
              <a:ext uri="{FF2B5EF4-FFF2-40B4-BE49-F238E27FC236}">
                <a16:creationId xmlns:a16="http://schemas.microsoft.com/office/drawing/2014/main" id="{B0AE826D-197B-B84E-8B9B-E0610700761D}"/>
              </a:ext>
            </a:extLst>
          </p:cNvPr>
          <p:cNvSpPr>
            <a:spLocks noGrp="1"/>
          </p:cNvSpPr>
          <p:nvPr>
            <p:ph type="ftr" sz="quarter" idx="13"/>
          </p:nvPr>
        </p:nvSpPr>
        <p:spPr/>
        <p:txBody>
          <a:bodyPr/>
          <a:lstStyle/>
          <a:p>
            <a:pPr algn="l"/>
            <a:endParaRPr lang="en-US" dirty="0"/>
          </a:p>
        </p:txBody>
      </p:sp>
    </p:spTree>
    <p:extLst>
      <p:ext uri="{BB962C8B-B14F-4D97-AF65-F5344CB8AC3E}">
        <p14:creationId xmlns:p14="http://schemas.microsoft.com/office/powerpoint/2010/main" val="38092458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3" name="Picture 12">
            <a:extLst>
              <a:ext uri="{FF2B5EF4-FFF2-40B4-BE49-F238E27FC236}">
                <a16:creationId xmlns:a16="http://schemas.microsoft.com/office/drawing/2014/main" id="{F7C78799-9B1B-4B40-8AAE-BEF3778E4AD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extLst>
      <p:ext uri="{BB962C8B-B14F-4D97-AF65-F5344CB8AC3E}">
        <p14:creationId xmlns:p14="http://schemas.microsoft.com/office/powerpoint/2010/main" val="35697120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13" name="Picture 12">
            <a:extLst>
              <a:ext uri="{FF2B5EF4-FFF2-40B4-BE49-F238E27FC236}">
                <a16:creationId xmlns:a16="http://schemas.microsoft.com/office/drawing/2014/main" id="{5355D196-DB96-4C64-87C1-C177F2DC1576}"/>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extLst>
      <p:ext uri="{BB962C8B-B14F-4D97-AF65-F5344CB8AC3E}">
        <p14:creationId xmlns:p14="http://schemas.microsoft.com/office/powerpoint/2010/main" val="4210022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15" name="Picture 14">
            <a:extLst>
              <a:ext uri="{FF2B5EF4-FFF2-40B4-BE49-F238E27FC236}">
                <a16:creationId xmlns:a16="http://schemas.microsoft.com/office/drawing/2014/main" id="{1B25BE00-B364-43C3-AE2D-05F32F2973AE}"/>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15" name="Picture 14">
            <a:extLst>
              <a:ext uri="{FF2B5EF4-FFF2-40B4-BE49-F238E27FC236}">
                <a16:creationId xmlns:a16="http://schemas.microsoft.com/office/drawing/2014/main" id="{71D4E2B1-0062-4F14-9A3F-FA4B9B1FFC91}"/>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168240915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17" name="Picture 16">
            <a:extLst>
              <a:ext uri="{FF2B5EF4-FFF2-40B4-BE49-F238E27FC236}">
                <a16:creationId xmlns:a16="http://schemas.microsoft.com/office/drawing/2014/main" id="{CBFDB8B0-64BD-4C53-8DF4-45D140444083}"/>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2317811753"/>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0" name="Classification"/>
          <p:cNvSpPr txBox="1">
            <a:spLocks noChangeArrowheads="1"/>
          </p:cNvSpPr>
          <p:nvPr>
            <p:custDataLst>
              <p:tags r:id="rId45"/>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46"/>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47"/>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15" name="Picture 14">
            <a:extLst>
              <a:ext uri="{FF2B5EF4-FFF2-40B4-BE49-F238E27FC236}">
                <a16:creationId xmlns:a16="http://schemas.microsoft.com/office/drawing/2014/main" id="{0252CD92-5173-4307-BFC0-764302C3CCC4}"/>
              </a:ext>
            </a:extLst>
          </p:cNvPr>
          <p:cNvPicPr>
            <a:picLocks noChangeAspect="1"/>
          </p:cNvPicPr>
          <p:nvPr userDrawn="1">
            <p:custDataLst>
              <p:tags r:id="rId48"/>
            </p:custDataLst>
          </p:nvPr>
        </p:nvPicPr>
        <p:blipFill>
          <a:blip r:embed="rId49"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70" r:id="rId2"/>
    <p:sldLayoutId id="2147483669" r:id="rId3"/>
    <p:sldLayoutId id="2147483649" r:id="rId4"/>
    <p:sldLayoutId id="2147483678" r:id="rId5"/>
    <p:sldLayoutId id="2147483677" r:id="rId6"/>
    <p:sldLayoutId id="2147483651" r:id="rId7"/>
    <p:sldLayoutId id="2147483671" r:id="rId8"/>
    <p:sldLayoutId id="2147483672" r:id="rId9"/>
    <p:sldLayoutId id="2147483673" r:id="rId10"/>
    <p:sldLayoutId id="2147483650" r:id="rId11"/>
    <p:sldLayoutId id="2147483652" r:id="rId12"/>
    <p:sldLayoutId id="2147483654" r:id="rId13"/>
    <p:sldLayoutId id="2147483690" r:id="rId14"/>
    <p:sldLayoutId id="2147483691" r:id="rId15"/>
    <p:sldLayoutId id="2147483692" r:id="rId16"/>
    <p:sldLayoutId id="2147483693" r:id="rId17"/>
    <p:sldLayoutId id="2147483655" r:id="rId18"/>
    <p:sldLayoutId id="2147483664" r:id="rId19"/>
    <p:sldLayoutId id="2147483674" r:id="rId20"/>
    <p:sldLayoutId id="2147483681" r:id="rId21"/>
    <p:sldLayoutId id="2147483665" r:id="rId22"/>
    <p:sldLayoutId id="2147483657" r:id="rId23"/>
    <p:sldLayoutId id="2147483660" r:id="rId24"/>
    <p:sldLayoutId id="2147483675" r:id="rId25"/>
    <p:sldLayoutId id="2147483676" r:id="rId26"/>
    <p:sldLayoutId id="2147483661" r:id="rId27"/>
    <p:sldLayoutId id="2147483688" r:id="rId28"/>
    <p:sldLayoutId id="2147483689" r:id="rId29"/>
    <p:sldLayoutId id="2147483662" r:id="rId30"/>
    <p:sldLayoutId id="2147483663" r:id="rId31"/>
    <p:sldLayoutId id="2147483682" r:id="rId32"/>
    <p:sldLayoutId id="2147483683" r:id="rId33"/>
    <p:sldLayoutId id="2147483666" r:id="rId34"/>
    <p:sldLayoutId id="2147483667" r:id="rId35"/>
    <p:sldLayoutId id="2147483679" r:id="rId36"/>
    <p:sldLayoutId id="2147483680" r:id="rId37"/>
    <p:sldLayoutId id="2147483684" r:id="rId38"/>
    <p:sldLayoutId id="2147483685" r:id="rId39"/>
    <p:sldLayoutId id="2147483686" r:id="rId40"/>
    <p:sldLayoutId id="2147483687" r:id="rId41"/>
    <p:sldLayoutId id="2147483658" r:id="rId42"/>
    <p:sldLayoutId id="2147483694" r:id="rId43"/>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36" userDrawn="1">
          <p15:clr>
            <a:srgbClr val="F26B43"/>
          </p15:clr>
        </p15:guide>
        <p15:guide id="3" pos="7378" userDrawn="1">
          <p15:clr>
            <a:srgbClr val="F26B43"/>
          </p15:clr>
        </p15:guide>
        <p15:guide id="4" orient="horz" pos="1026" userDrawn="1">
          <p15:clr>
            <a:srgbClr val="F26B43"/>
          </p15:clr>
        </p15:guide>
        <p15:guide id="5"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2.xml"/><Relationship Id="rId1" Type="http://schemas.openxmlformats.org/officeDocument/2006/relationships/tags" Target="../tags/tag9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2.xml"/><Relationship Id="rId1" Type="http://schemas.openxmlformats.org/officeDocument/2006/relationships/tags" Target="../tags/tag9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hemeOverride" Target="../theme/themeOverride44.xml"/><Relationship Id="rId5" Type="http://schemas.openxmlformats.org/officeDocument/2006/relationships/image" Target="../media/image4.jpg"/><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9887958-BDE3-4F49-B291-C8AF9C25CFFD}"/>
              </a:ext>
            </a:extLst>
          </p:cNvPr>
          <p:cNvPicPr>
            <a:picLocks noGrp="1"/>
          </p:cNvPicPr>
          <p:nvPr>
            <p:ph type="pic" sz="quarter" idx="12"/>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gray">
          <a:xfrm>
            <a:off x="-168696" y="13874"/>
            <a:ext cx="12192000" cy="6858000"/>
          </a:xfrm>
        </p:spPr>
      </p:pic>
      <p:sp>
        <p:nvSpPr>
          <p:cNvPr id="2" name="Title 1">
            <a:extLst>
              <a:ext uri="{FF2B5EF4-FFF2-40B4-BE49-F238E27FC236}">
                <a16:creationId xmlns:a16="http://schemas.microsoft.com/office/drawing/2014/main" id="{1BD5F69F-D0A1-4339-B031-C34ED0562B8F}"/>
              </a:ext>
            </a:extLst>
          </p:cNvPr>
          <p:cNvSpPr>
            <a:spLocks noGrp="1"/>
          </p:cNvSpPr>
          <p:nvPr>
            <p:ph type="ctrTitle"/>
          </p:nvPr>
        </p:nvSpPr>
        <p:spPr>
          <a:xfrm>
            <a:off x="767408" y="2348880"/>
            <a:ext cx="9913177" cy="1296168"/>
          </a:xfrm>
        </p:spPr>
        <p:txBody>
          <a:bodyPr/>
          <a:lstStyle/>
          <a:p>
            <a:pPr algn="ctr">
              <a:lnSpc>
                <a:spcPct val="100000"/>
              </a:lnSpc>
            </a:pPr>
            <a:r>
              <a:rPr lang="zh-CN" altLang="en-US" b="1" dirty="0">
                <a:solidFill>
                  <a:schemeClr val="bg1"/>
                </a:solidFill>
                <a:latin typeface="宋体" panose="02010600030101010101" pitchFamily="2" charset="-122"/>
                <a:ea typeface="宋体" panose="02010600030101010101" pitchFamily="2" charset="-122"/>
              </a:rPr>
              <a:t>学法用法护小家 防非处非靠大家</a:t>
            </a:r>
            <a:br>
              <a:rPr lang="en-US" altLang="zh-CN" b="1" dirty="0">
                <a:solidFill>
                  <a:schemeClr val="bg1"/>
                </a:solidFill>
                <a:latin typeface="宋体" panose="02010600030101010101" pitchFamily="2" charset="-122"/>
                <a:ea typeface="宋体" panose="02010600030101010101" pitchFamily="2" charset="-122"/>
              </a:rPr>
            </a:br>
            <a:br>
              <a:rPr lang="en-US" altLang="zh-CN" b="1" dirty="0">
                <a:solidFill>
                  <a:schemeClr val="bg1"/>
                </a:solidFill>
                <a:latin typeface="宋体" panose="02010600030101010101" pitchFamily="2" charset="-122"/>
                <a:ea typeface="宋体" panose="02010600030101010101" pitchFamily="2" charset="-122"/>
              </a:rPr>
            </a:br>
            <a:r>
              <a:rPr lang="zh-CN" altLang="en-GB" sz="3600" b="1" dirty="0">
                <a:solidFill>
                  <a:schemeClr val="bg1"/>
                </a:solidFill>
                <a:latin typeface="宋体" panose="02010600030101010101" pitchFamily="2" charset="-122"/>
                <a:ea typeface="宋体" panose="02010600030101010101" pitchFamily="2" charset="-122"/>
              </a:rPr>
              <a:t>瑞再企商</a:t>
            </a:r>
            <a:r>
              <a:rPr lang="zh-CN" altLang="en-US" sz="3600" b="1" dirty="0">
                <a:solidFill>
                  <a:schemeClr val="bg1"/>
                </a:solidFill>
                <a:latin typeface="宋体" panose="02010600030101010101" pitchFamily="2" charset="-122"/>
                <a:ea typeface="宋体" panose="02010600030101010101" pitchFamily="2" charset="-122"/>
              </a:rPr>
              <a:t>保险有限公司</a:t>
            </a:r>
            <a:br>
              <a:rPr lang="en-US" altLang="zh-CN" sz="3600" b="1" dirty="0">
                <a:solidFill>
                  <a:schemeClr val="bg1"/>
                </a:solidFill>
                <a:latin typeface="宋体" panose="02010600030101010101" pitchFamily="2" charset="-122"/>
                <a:ea typeface="宋体" panose="02010600030101010101" pitchFamily="2" charset="-122"/>
              </a:rPr>
            </a:br>
            <a:r>
              <a:rPr lang="zh-CN" altLang="en-US" sz="3600" b="1" dirty="0">
                <a:solidFill>
                  <a:schemeClr val="bg1"/>
                </a:solidFill>
                <a:latin typeface="宋体" panose="02010600030101010101" pitchFamily="2" charset="-122"/>
                <a:ea typeface="宋体" panose="02010600030101010101" pitchFamily="2" charset="-122"/>
              </a:rPr>
              <a:t>防范</a:t>
            </a:r>
            <a:r>
              <a:rPr lang="zh-CN" altLang="en-GB" sz="3600" b="1" dirty="0">
                <a:solidFill>
                  <a:schemeClr val="bg1"/>
                </a:solidFill>
                <a:latin typeface="宋体" panose="02010600030101010101" pitchFamily="2" charset="-122"/>
                <a:ea typeface="宋体" panose="02010600030101010101" pitchFamily="2" charset="-122"/>
              </a:rPr>
              <a:t>非法集资宣传</a:t>
            </a:r>
            <a:endParaRPr lang="en-GB" b="1" dirty="0">
              <a:solidFill>
                <a:schemeClr val="bg1"/>
              </a:solidFill>
            </a:endParaRPr>
          </a:p>
        </p:txBody>
      </p:sp>
      <p:sp>
        <p:nvSpPr>
          <p:cNvPr id="3" name="Subtitle 2">
            <a:extLst>
              <a:ext uri="{FF2B5EF4-FFF2-40B4-BE49-F238E27FC236}">
                <a16:creationId xmlns:a16="http://schemas.microsoft.com/office/drawing/2014/main" id="{5D84088F-3DD1-4496-A5AE-30F8F5AD42B8}"/>
              </a:ext>
            </a:extLst>
          </p:cNvPr>
          <p:cNvSpPr>
            <a:spLocks noGrp="1"/>
          </p:cNvSpPr>
          <p:nvPr>
            <p:ph type="subTitle" idx="1"/>
          </p:nvPr>
        </p:nvSpPr>
        <p:spPr>
          <a:xfrm>
            <a:off x="7968208" y="5373216"/>
            <a:ext cx="3863321" cy="805780"/>
          </a:xfrm>
        </p:spPr>
        <p:txBody>
          <a:bodyPr/>
          <a:lstStyle/>
          <a:p>
            <a:pPr algn="ctr"/>
            <a:r>
              <a:rPr lang="en-GB" b="1" dirty="0"/>
              <a:t>Legal &amp; Compliance </a:t>
            </a:r>
            <a:r>
              <a:rPr lang="en-US" altLang="zh-CN" b="1" dirty="0"/>
              <a:t>D</a:t>
            </a:r>
            <a:r>
              <a:rPr lang="en-GB" b="1" dirty="0" err="1"/>
              <a:t>epartment</a:t>
            </a:r>
            <a:r>
              <a:rPr lang="en-GB" b="1" dirty="0"/>
              <a:t> </a:t>
            </a:r>
          </a:p>
          <a:p>
            <a:pPr algn="ctr"/>
            <a:r>
              <a:rPr lang="en-GB" b="1" dirty="0"/>
              <a:t>June 202</a:t>
            </a:r>
            <a:r>
              <a:rPr lang="en-US" altLang="zh-CN" b="1" dirty="0"/>
              <a:t>1</a:t>
            </a:r>
            <a:endParaRPr lang="en-GB" b="1" dirty="0"/>
          </a:p>
        </p:txBody>
      </p:sp>
      <p:pic>
        <p:nvPicPr>
          <p:cNvPr id="11" name="Picture 10">
            <a:extLst>
              <a:ext uri="{FF2B5EF4-FFF2-40B4-BE49-F238E27FC236}">
                <a16:creationId xmlns:a16="http://schemas.microsoft.com/office/drawing/2014/main" id="{4774849F-1DF4-49A5-A473-69F79E532F04}"/>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
        <p:nvSpPr>
          <p:cNvPr id="13" name="TextBox 12">
            <a:extLst>
              <a:ext uri="{FF2B5EF4-FFF2-40B4-BE49-F238E27FC236}">
                <a16:creationId xmlns:a16="http://schemas.microsoft.com/office/drawing/2014/main" id="{BDDB679A-B69B-4A94-B8C9-8FA70F2B4666}"/>
              </a:ext>
            </a:extLst>
          </p:cNvPr>
          <p:cNvSpPr txBox="1"/>
          <p:nvPr>
            <p:custDataLst>
              <p:tags r:id="rId3"/>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fld id="{445B42E5-77BC-4BFA-83FA-57DA890A665B}" type="slidenum">
              <a:rPr lang="en-GB" smtClean="0">
                <a:solidFill>
                  <a:srgbClr val="FFFFFF"/>
                </a:solidFill>
              </a:rPr>
              <a:pPr/>
              <a:t>1</a:t>
            </a:fld>
            <a:endParaRPr lang="en-GB" dirty="0" err="1">
              <a:solidFill>
                <a:srgbClr val="FFFFFF"/>
              </a:solidFill>
            </a:endParaRPr>
          </a:p>
        </p:txBody>
      </p:sp>
    </p:spTree>
    <p:extLst>
      <p:ext uri="{BB962C8B-B14F-4D97-AF65-F5344CB8AC3E}">
        <p14:creationId xmlns:p14="http://schemas.microsoft.com/office/powerpoint/2010/main" val="152290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B61ABAB1-1A04-40F1-9069-51CFA58A93DE}"/>
              </a:ext>
            </a:extLst>
          </p:cNvPr>
          <p:cNvSpPr>
            <a:spLocks noGrp="1"/>
          </p:cNvSpPr>
          <p:nvPr>
            <p:ph type="body" sz="quarter" idx="14"/>
          </p:nvPr>
        </p:nvSpPr>
        <p:spPr>
          <a:xfrm>
            <a:off x="695324" y="476672"/>
            <a:ext cx="4920624" cy="5995840"/>
          </a:xfrm>
        </p:spPr>
        <p:txBody>
          <a:bodyPr/>
          <a:lstStyle/>
          <a:p>
            <a:pPr marL="0" indent="0">
              <a:buNone/>
            </a:pPr>
            <a:endParaRPr lang="en-GB" sz="5400" dirty="0"/>
          </a:p>
          <a:p>
            <a:pPr marL="0" indent="0">
              <a:buNone/>
            </a:pPr>
            <a:endParaRPr lang="en-GB" sz="5400" dirty="0"/>
          </a:p>
        </p:txBody>
      </p:sp>
      <p:sp>
        <p:nvSpPr>
          <p:cNvPr id="3" name="Slide Number Placeholder 2">
            <a:extLst>
              <a:ext uri="{FF2B5EF4-FFF2-40B4-BE49-F238E27FC236}">
                <a16:creationId xmlns:a16="http://schemas.microsoft.com/office/drawing/2014/main" id="{15606CF1-E87F-49D6-B5CC-D909365DC89F}"/>
              </a:ext>
            </a:extLst>
          </p:cNvPr>
          <p:cNvSpPr>
            <a:spLocks noGrp="1"/>
          </p:cNvSpPr>
          <p:nvPr>
            <p:ph type="sldNum" sz="quarter" idx="12"/>
          </p:nvPr>
        </p:nvSpPr>
        <p:spPr/>
        <p:txBody>
          <a:bodyPr/>
          <a:lstStyle/>
          <a:p>
            <a:fld id="{5E4D2043-7E31-4A53-BD33-72A88E682172}" type="slidenum">
              <a:rPr lang="en-GB" smtClean="0"/>
              <a:pPr/>
              <a:t>10</a:t>
            </a:fld>
            <a:endParaRPr lang="en-GB" dirty="0"/>
          </a:p>
        </p:txBody>
      </p:sp>
      <p:sp>
        <p:nvSpPr>
          <p:cNvPr id="7" name="Text Placeholder 3">
            <a:extLst>
              <a:ext uri="{FF2B5EF4-FFF2-40B4-BE49-F238E27FC236}">
                <a16:creationId xmlns:a16="http://schemas.microsoft.com/office/drawing/2014/main" id="{AC429957-5207-49F2-994A-E083AEDA7035}"/>
              </a:ext>
            </a:extLst>
          </p:cNvPr>
          <p:cNvSpPr txBox="1">
            <a:spLocks/>
          </p:cNvSpPr>
          <p:nvPr/>
        </p:nvSpPr>
        <p:spPr>
          <a:xfrm>
            <a:off x="722644" y="2132856"/>
            <a:ext cx="4472180" cy="3847207"/>
          </a:xfrm>
          <a:prstGeom prst="rect">
            <a:avLst/>
          </a:prstGeom>
        </p:spPr>
        <p:txBody>
          <a:bodyPr vert="horz" wrap="none" lIns="0" tIns="0" rIns="0" bIns="0" rtlCol="0" anchor="b" anchorCtr="0"/>
          <a:lstStyle>
            <a:defPPr>
              <a:defRPr lang="de-DE"/>
            </a:defPPr>
            <a:lvl1pPr marL="0" algn="r" defTabSz="914400" rtl="0" eaLnBrk="1" latinLnBrk="0" hangingPunct="1">
              <a:defRPr sz="1200" kern="1200">
                <a:solidFill>
                  <a:srgbClr val="283E36"/>
                </a:solidFill>
                <a:latin typeface="SwissReSans"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0" b="1" dirty="0">
                <a:solidFill>
                  <a:schemeClr val="bg1"/>
                </a:solidFill>
              </a:rPr>
              <a:t>0</a:t>
            </a:r>
            <a:r>
              <a:rPr lang="en-US" altLang="zh-CN" sz="25000" b="1" dirty="0">
                <a:solidFill>
                  <a:schemeClr val="bg1"/>
                </a:solidFill>
              </a:rPr>
              <a:t>3</a:t>
            </a:r>
            <a:endParaRPr lang="en-GB" sz="25000" b="1" dirty="0">
              <a:solidFill>
                <a:schemeClr val="bg1"/>
              </a:solidFill>
            </a:endParaRPr>
          </a:p>
        </p:txBody>
      </p:sp>
      <p:sp>
        <p:nvSpPr>
          <p:cNvPr id="2" name="TextBox 1">
            <a:extLst>
              <a:ext uri="{FF2B5EF4-FFF2-40B4-BE49-F238E27FC236}">
                <a16:creationId xmlns:a16="http://schemas.microsoft.com/office/drawing/2014/main" id="{75B2A6AE-26DF-45B1-B1F2-BB5C34EC2895}"/>
              </a:ext>
            </a:extLst>
          </p:cNvPr>
          <p:cNvSpPr txBox="1"/>
          <p:nvPr/>
        </p:nvSpPr>
        <p:spPr>
          <a:xfrm>
            <a:off x="870502" y="1340768"/>
            <a:ext cx="4176464" cy="461665"/>
          </a:xfrm>
          <a:prstGeom prst="rect">
            <a:avLst/>
          </a:prstGeom>
          <a:noFill/>
        </p:spPr>
        <p:txBody>
          <a:bodyPr wrap="square" rtlCol="0">
            <a:spAutoFit/>
          </a:bodyPr>
          <a:lstStyle/>
          <a:p>
            <a:r>
              <a:rPr lang="zh-CN" altLang="zh-CN" sz="2400" b="1" dirty="0">
                <a:solidFill>
                  <a:schemeClr val="bg1"/>
                </a:solidFill>
              </a:rPr>
              <a:t>如何防范非法集资</a:t>
            </a:r>
            <a:endParaRPr lang="en-GB" sz="2400" b="1" dirty="0" err="1">
              <a:solidFill>
                <a:schemeClr val="bg1"/>
              </a:solidFill>
              <a:latin typeface="SwissReSans" pitchFamily="34" charset="0"/>
            </a:endParaRPr>
          </a:p>
        </p:txBody>
      </p:sp>
      <p:pic>
        <p:nvPicPr>
          <p:cNvPr id="11" name="Picture Placeholder 5">
            <a:extLst>
              <a:ext uri="{FF2B5EF4-FFF2-40B4-BE49-F238E27FC236}">
                <a16:creationId xmlns:a16="http://schemas.microsoft.com/office/drawing/2014/main" id="{E5C6D60D-C45E-455B-9745-22449402F6F9}"/>
              </a:ext>
            </a:extLst>
          </p:cNvPr>
          <p:cNvPicPr>
            <a:picLocks noGrp="1"/>
          </p:cNvPicPr>
          <p:nvPr>
            <p:ph type="pic" sz="quarter" idx="13"/>
            <p:custDataLst>
              <p:tags r:id="rId1"/>
            </p:custDataLst>
          </p:nvPr>
        </p:nvPicPr>
        <p:blipFill>
          <a:blip r:embed="rId3">
            <a:extLst>
              <a:ext uri="{28A0092B-C50C-407E-A947-70E740481C1C}">
                <a14:useLocalDpi xmlns:a14="http://schemas.microsoft.com/office/drawing/2010/main" val="0"/>
              </a:ext>
            </a:extLst>
          </a:blip>
          <a:srcRect l="25026" r="25026"/>
          <a:stretch>
            <a:fillRect/>
          </a:stretch>
        </p:blipFill>
        <p:spPr bwMode="gray">
          <a:xfrm>
            <a:off x="6096000" y="0"/>
            <a:ext cx="6096000" cy="6858000"/>
          </a:xfrm>
        </p:spPr>
      </p:pic>
    </p:spTree>
    <p:extLst>
      <p:ext uri="{BB962C8B-B14F-4D97-AF65-F5344CB8AC3E}">
        <p14:creationId xmlns:p14="http://schemas.microsoft.com/office/powerpoint/2010/main" val="247385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itle 1"/>
          <p:cNvSpPr txBox="1">
            <a:spLocks/>
          </p:cNvSpPr>
          <p:nvPr/>
        </p:nvSpPr>
        <p:spPr>
          <a:xfrm>
            <a:off x="412750" y="748174"/>
            <a:ext cx="11366500" cy="369332"/>
          </a:xfrm>
          <a:prstGeom prst="rect">
            <a:avLst/>
          </a:prstGeom>
        </p:spPr>
        <p:txBody>
          <a:bodyPr vert="horz" wrap="square" lIns="0" tIns="0" rIns="0" bIns="0" rtlCol="0" anchor="b" anchorCtr="0">
            <a:spAutoFit/>
          </a:bodyPr>
          <a:lstStyle>
            <a:lvl1pPr algn="l" defTabSz="1219170" rtl="0" eaLnBrk="1" latinLnBrk="0" hangingPunct="1">
              <a:spcBef>
                <a:spcPct val="0"/>
              </a:spcBef>
              <a:buNone/>
              <a:defRPr sz="2667" kern="1200">
                <a:solidFill>
                  <a:schemeClr val="tx1"/>
                </a:solidFill>
                <a:latin typeface="+mj-lt"/>
                <a:ea typeface="+mj-ea"/>
                <a:cs typeface="+mj-cs"/>
              </a:defRPr>
            </a:lvl1pPr>
          </a:lstStyle>
          <a:p>
            <a:pPr lvl="0"/>
            <a:r>
              <a:rPr lang="zh-CN" altLang="zh-CN" sz="2400" b="1" dirty="0"/>
              <a:t>规避非法集资陷阱的“三要、三不要”</a:t>
            </a:r>
            <a:endParaRPr kumimoji="0" lang="en-US" altLang="zh-CN" sz="2800" b="1" i="0" u="none" strike="noStrike" kern="1200" cap="none" spc="0" normalizeH="0" baseline="0" noProof="0" dirty="0">
              <a:ln>
                <a:noFill/>
              </a:ln>
              <a:solidFill>
                <a:prstClr val="black"/>
              </a:solidFill>
              <a:effectLst/>
              <a:uLnTx/>
              <a:uFillTx/>
              <a:latin typeface="+mn-lt"/>
              <a:ea typeface="华文楷体" panose="02010600040101010101" pitchFamily="2" charset="-122"/>
              <a:cs typeface="+mj-cs"/>
            </a:endParaRPr>
          </a:p>
        </p:txBody>
      </p:sp>
      <p:sp>
        <p:nvSpPr>
          <p:cNvPr id="169" name="Rectangle 168"/>
          <p:cNvSpPr>
            <a:spLocks noChangeArrowheads="1"/>
          </p:cNvSpPr>
          <p:nvPr/>
        </p:nvSpPr>
        <p:spPr bwMode="auto">
          <a:xfrm>
            <a:off x="6955678" y="54461"/>
            <a:ext cx="2127559" cy="1178340"/>
          </a:xfrm>
          <a:prstGeom prst="rect">
            <a:avLst/>
          </a:prstGeom>
          <a:noFill/>
          <a:ln w="9525">
            <a:noFill/>
            <a:miter lim="800000"/>
            <a:headEnd/>
            <a:tailEnd/>
          </a:ln>
          <a:effectLst/>
        </p:spPr>
        <p:txBody>
          <a:bodyPr lIns="0" tIns="0" rIns="0" bIns="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71"/>
              </a:spcAft>
            </a:pPr>
            <a:endParaRPr lang="en-GB" sz="1000" kern="0" dirty="0">
              <a:solidFill>
                <a:srgbClr val="000000"/>
              </a:solidFill>
              <a:latin typeface="Arial"/>
              <a:cs typeface="Arial" pitchFamily="34" charset="0"/>
            </a:endParaRPr>
          </a:p>
        </p:txBody>
      </p:sp>
      <p:sp>
        <p:nvSpPr>
          <p:cNvPr id="176" name="Freeform 5"/>
          <p:cNvSpPr>
            <a:spLocks/>
          </p:cNvSpPr>
          <p:nvPr/>
        </p:nvSpPr>
        <p:spPr bwMode="auto">
          <a:xfrm rot="16200000">
            <a:off x="1818585" y="3918460"/>
            <a:ext cx="4678089" cy="112156"/>
          </a:xfrm>
          <a:custGeom>
            <a:avLst/>
            <a:gdLst>
              <a:gd name="T0" fmla="*/ 5760 w 5760"/>
              <a:gd name="T1" fmla="*/ 0 h 61"/>
              <a:gd name="T2" fmla="*/ 996 w 5760"/>
              <a:gd name="T3" fmla="*/ 0 h 61"/>
              <a:gd name="T4" fmla="*/ 945 w 5760"/>
              <a:gd name="T5" fmla="*/ 61 h 61"/>
              <a:gd name="T6" fmla="*/ 888 w 5760"/>
              <a:gd name="T7" fmla="*/ 0 h 61"/>
              <a:gd name="T8" fmla="*/ 0 w 5760"/>
              <a:gd name="T9" fmla="*/ 0 h 61"/>
              <a:gd name="connsiteX0" fmla="*/ 8208 w 8208"/>
              <a:gd name="connsiteY0" fmla="*/ 0 h 10246"/>
              <a:gd name="connsiteX1" fmla="*/ 1729 w 8208"/>
              <a:gd name="connsiteY1" fmla="*/ 246 h 10246"/>
              <a:gd name="connsiteX2" fmla="*/ 1641 w 8208"/>
              <a:gd name="connsiteY2" fmla="*/ 10246 h 10246"/>
              <a:gd name="connsiteX3" fmla="*/ 1542 w 8208"/>
              <a:gd name="connsiteY3" fmla="*/ 246 h 10246"/>
              <a:gd name="connsiteX4" fmla="*/ 0 w 8208"/>
              <a:gd name="connsiteY4" fmla="*/ 246 h 10246"/>
              <a:gd name="connsiteX0" fmla="*/ 8265 w 8265"/>
              <a:gd name="connsiteY0" fmla="*/ 0 h 10000"/>
              <a:gd name="connsiteX1" fmla="*/ 2106 w 8265"/>
              <a:gd name="connsiteY1" fmla="*/ 240 h 10000"/>
              <a:gd name="connsiteX2" fmla="*/ 1999 w 8265"/>
              <a:gd name="connsiteY2" fmla="*/ 10000 h 10000"/>
              <a:gd name="connsiteX3" fmla="*/ 1879 w 8265"/>
              <a:gd name="connsiteY3" fmla="*/ 240 h 10000"/>
              <a:gd name="connsiteX4" fmla="*/ 0 w 8265"/>
              <a:gd name="connsiteY4" fmla="*/ 240 h 10000"/>
              <a:gd name="connsiteX0" fmla="*/ 7374 w 7374"/>
              <a:gd name="connsiteY0" fmla="*/ 0 h 10000"/>
              <a:gd name="connsiteX1" fmla="*/ 2548 w 7374"/>
              <a:gd name="connsiteY1" fmla="*/ 240 h 10000"/>
              <a:gd name="connsiteX2" fmla="*/ 2419 w 7374"/>
              <a:gd name="connsiteY2" fmla="*/ 10000 h 10000"/>
              <a:gd name="connsiteX3" fmla="*/ 2273 w 7374"/>
              <a:gd name="connsiteY3" fmla="*/ 240 h 10000"/>
              <a:gd name="connsiteX4" fmla="*/ 0 w 7374"/>
              <a:gd name="connsiteY4" fmla="*/ 240 h 10000"/>
              <a:gd name="connsiteX0" fmla="*/ 8928 w 8928"/>
              <a:gd name="connsiteY0" fmla="*/ 0 h 10240"/>
              <a:gd name="connsiteX1" fmla="*/ 3455 w 8928"/>
              <a:gd name="connsiteY1" fmla="*/ 480 h 10240"/>
              <a:gd name="connsiteX2" fmla="*/ 3280 w 8928"/>
              <a:gd name="connsiteY2" fmla="*/ 10240 h 10240"/>
              <a:gd name="connsiteX3" fmla="*/ 3082 w 8928"/>
              <a:gd name="connsiteY3" fmla="*/ 480 h 10240"/>
              <a:gd name="connsiteX4" fmla="*/ 0 w 8928"/>
              <a:gd name="connsiteY4" fmla="*/ 480 h 10240"/>
              <a:gd name="connsiteX0" fmla="*/ 11411 w 11411"/>
              <a:gd name="connsiteY0" fmla="*/ 0 h 10000"/>
              <a:gd name="connsiteX1" fmla="*/ 5281 w 11411"/>
              <a:gd name="connsiteY1" fmla="*/ 469 h 10000"/>
              <a:gd name="connsiteX2" fmla="*/ 5085 w 11411"/>
              <a:gd name="connsiteY2" fmla="*/ 10000 h 10000"/>
              <a:gd name="connsiteX3" fmla="*/ 4863 w 11411"/>
              <a:gd name="connsiteY3" fmla="*/ 469 h 10000"/>
              <a:gd name="connsiteX4" fmla="*/ 0 w 11411"/>
              <a:gd name="connsiteY4" fmla="*/ 469 h 10000"/>
              <a:gd name="connsiteX0" fmla="*/ 12583 w 12583"/>
              <a:gd name="connsiteY0" fmla="*/ 0 h 10000"/>
              <a:gd name="connsiteX1" fmla="*/ 6453 w 12583"/>
              <a:gd name="connsiteY1" fmla="*/ 469 h 10000"/>
              <a:gd name="connsiteX2" fmla="*/ 6257 w 12583"/>
              <a:gd name="connsiteY2" fmla="*/ 10000 h 10000"/>
              <a:gd name="connsiteX3" fmla="*/ 6035 w 12583"/>
              <a:gd name="connsiteY3" fmla="*/ 469 h 10000"/>
              <a:gd name="connsiteX4" fmla="*/ 0 w 12583"/>
              <a:gd name="connsiteY4" fmla="*/ 4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 h="10000">
                <a:moveTo>
                  <a:pt x="12583" y="0"/>
                </a:moveTo>
                <a:lnTo>
                  <a:pt x="6453" y="469"/>
                </a:lnTo>
                <a:cubicBezTo>
                  <a:pt x="6389" y="3646"/>
                  <a:pt x="6323" y="6823"/>
                  <a:pt x="6257" y="10000"/>
                </a:cubicBezTo>
                <a:cubicBezTo>
                  <a:pt x="6183" y="6823"/>
                  <a:pt x="6110" y="3646"/>
                  <a:pt x="6035" y="469"/>
                </a:cubicBezTo>
                <a:lnTo>
                  <a:pt x="0" y="469"/>
                </a:lnTo>
              </a:path>
            </a:pathLst>
          </a:custGeom>
          <a:solidFill>
            <a:srgbClr val="FFFFFF"/>
          </a:solidFill>
          <a:ln w="9525"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mj-lt"/>
            </a:endParaRPr>
          </a:p>
        </p:txBody>
      </p:sp>
      <p:grpSp>
        <p:nvGrpSpPr>
          <p:cNvPr id="41" name="Group 40">
            <a:extLst>
              <a:ext uri="{FF2B5EF4-FFF2-40B4-BE49-F238E27FC236}">
                <a16:creationId xmlns:a16="http://schemas.microsoft.com/office/drawing/2014/main" id="{47DB8150-4474-4CDA-9247-E104931236E4}"/>
              </a:ext>
            </a:extLst>
          </p:cNvPr>
          <p:cNvGrpSpPr/>
          <p:nvPr/>
        </p:nvGrpSpPr>
        <p:grpSpPr>
          <a:xfrm>
            <a:off x="7843931" y="940259"/>
            <a:ext cx="3846375" cy="6182851"/>
            <a:chOff x="9009921" y="2217718"/>
            <a:chExt cx="2698170" cy="4667814"/>
          </a:xfrm>
        </p:grpSpPr>
        <p:pic>
          <p:nvPicPr>
            <p:cNvPr id="42" name="Picture 8" descr="A close up of a logo&#10;&#10;Description automatically generated">
              <a:extLst>
                <a:ext uri="{FF2B5EF4-FFF2-40B4-BE49-F238E27FC236}">
                  <a16:creationId xmlns:a16="http://schemas.microsoft.com/office/drawing/2014/main" id="{D7130644-93D6-484D-95DA-B95C7DCE2721}"/>
                </a:ext>
              </a:extLst>
            </p:cNvPr>
            <p:cNvPicPr>
              <a:picLocks noChangeAspect="1" noChangeArrowheads="1"/>
            </p:cNvPicPr>
            <p:nvPr/>
          </p:nvPicPr>
          <p:blipFill>
            <a:blip r:embed="rId3" cstate="print"/>
            <a:srcRect/>
            <a:stretch>
              <a:fillRect/>
            </a:stretch>
          </p:blipFill>
          <p:spPr bwMode="auto">
            <a:xfrm>
              <a:off x="9009921" y="2217718"/>
              <a:ext cx="2698170" cy="4667814"/>
            </a:xfrm>
            <a:prstGeom prst="rect">
              <a:avLst/>
            </a:prstGeom>
            <a:noFill/>
            <a:ln w="9525">
              <a:noFill/>
              <a:miter lim="800000"/>
              <a:headEnd/>
              <a:tailEnd/>
            </a:ln>
          </p:spPr>
        </p:pic>
        <p:sp>
          <p:nvSpPr>
            <p:cNvPr id="43" name="TextBox 42">
              <a:extLst>
                <a:ext uri="{FF2B5EF4-FFF2-40B4-BE49-F238E27FC236}">
                  <a16:creationId xmlns:a16="http://schemas.microsoft.com/office/drawing/2014/main" id="{E0C85261-1EDA-4B45-BDB9-AB4CA498257D}"/>
                </a:ext>
              </a:extLst>
            </p:cNvPr>
            <p:cNvSpPr txBox="1"/>
            <p:nvPr/>
          </p:nvSpPr>
          <p:spPr>
            <a:xfrm>
              <a:off x="9075574" y="2692143"/>
              <a:ext cx="2465334" cy="1647675"/>
            </a:xfrm>
            <a:prstGeom prst="rect">
              <a:avLst/>
            </a:prstGeom>
            <a:solidFill>
              <a:srgbClr val="F4F4F4"/>
            </a:solidFill>
          </p:spPr>
          <p:txBody>
            <a:bodyPr wrap="square" rtlCol="0" anchor="ctr">
              <a:noAutofit/>
            </a:bodyPr>
            <a:lstStyle/>
            <a:p>
              <a:pPr>
                <a:lnSpc>
                  <a:spcPct val="120000"/>
                </a:lnSpc>
              </a:pPr>
              <a:endParaRPr lang="en-US" altLang="zh-CN" b="1" dirty="0"/>
            </a:p>
            <a:p>
              <a:pPr>
                <a:lnSpc>
                  <a:spcPct val="120000"/>
                </a:lnSpc>
              </a:pPr>
              <a:r>
                <a:rPr lang="en-US" altLang="zh-CN" b="1" dirty="0"/>
                <a:t>  </a:t>
              </a:r>
              <a:r>
                <a:rPr lang="zh-CN" altLang="zh-CN" b="1" dirty="0"/>
                <a:t>要警惕，不要盲目</a:t>
              </a:r>
              <a:endParaRPr lang="en-US" altLang="zh-CN" b="1" dirty="0"/>
            </a:p>
            <a:p>
              <a:pPr>
                <a:lnSpc>
                  <a:spcPct val="120000"/>
                </a:lnSpc>
              </a:pPr>
              <a:endParaRPr lang="en-US" altLang="zh-CN" sz="900" b="1" dirty="0">
                <a:latin typeface="+mn-ea"/>
                <a:cs typeface="Arial" panose="020B0604020202020204" pitchFamily="34" charset="0"/>
              </a:endParaRPr>
            </a:p>
            <a:p>
              <a:pPr>
                <a:lnSpc>
                  <a:spcPct val="120000"/>
                </a:lnSpc>
              </a:pPr>
              <a:endParaRPr lang="en-US" altLang="zh-CN" sz="900" b="1" dirty="0">
                <a:latin typeface="+mn-ea"/>
                <a:cs typeface="Arial" panose="020B0604020202020204" pitchFamily="34" charset="0"/>
              </a:endParaRPr>
            </a:p>
            <a:p>
              <a:pPr>
                <a:lnSpc>
                  <a:spcPct val="120000"/>
                </a:lnSpc>
              </a:pPr>
              <a:r>
                <a:rPr lang="en-US" altLang="zh-CN" sz="1600" dirty="0"/>
                <a:t> </a:t>
              </a:r>
              <a:r>
                <a:rPr lang="zh-CN" altLang="zh-CN" sz="1600" dirty="0"/>
                <a:t>“收益丰厚、条件诱人、机会难得、</a:t>
              </a:r>
              <a:r>
                <a:rPr lang="en-US" altLang="zh-CN" sz="1600" dirty="0"/>
                <a:t>  </a:t>
              </a:r>
              <a:r>
                <a:rPr lang="zh-CN" altLang="zh-CN" sz="1600" dirty="0"/>
                <a:t>名额有限”都很可能是忽悠，一定要警惕、警惕、再警惕！</a:t>
              </a:r>
              <a:endParaRPr lang="en-US" altLang="zh-CN" sz="1600" dirty="0"/>
            </a:p>
            <a:p>
              <a:pPr>
                <a:lnSpc>
                  <a:spcPct val="120000"/>
                </a:lnSpc>
              </a:pPr>
              <a:endParaRPr lang="en-US" altLang="zh-CN" sz="1600" dirty="0"/>
            </a:p>
            <a:p>
              <a:pPr>
                <a:lnSpc>
                  <a:spcPct val="120000"/>
                </a:lnSpc>
              </a:pPr>
              <a:r>
                <a:rPr lang="en-US" altLang="zh-CN" sz="1600" dirty="0"/>
                <a:t> </a:t>
              </a:r>
              <a:r>
                <a:rPr lang="zh-CN" altLang="zh-CN" sz="1600" dirty="0"/>
                <a:t>多留个心眼儿，绝不要听风就是雨，</a:t>
              </a:r>
              <a:r>
                <a:rPr lang="en-US" altLang="zh-CN" sz="1600" dirty="0"/>
                <a:t>     </a:t>
              </a:r>
              <a:r>
                <a:rPr lang="zh-CN" altLang="zh-CN" sz="1600" dirty="0"/>
                <a:t>盲目“随大流”投资！</a:t>
              </a:r>
              <a:endParaRPr lang="en-US" altLang="zh-CN" sz="900" dirty="0">
                <a:latin typeface="+mn-ea"/>
                <a:cs typeface="Arial" panose="020B0604020202020204" pitchFamily="34" charset="0"/>
              </a:endParaRPr>
            </a:p>
          </p:txBody>
        </p:sp>
      </p:grpSp>
      <p:pic>
        <p:nvPicPr>
          <p:cNvPr id="5" name="Graphic 4" descr="Chevron arrows">
            <a:extLst>
              <a:ext uri="{FF2B5EF4-FFF2-40B4-BE49-F238E27FC236}">
                <a16:creationId xmlns:a16="http://schemas.microsoft.com/office/drawing/2014/main" id="{CAC92B4E-DD5A-4164-9BFC-170BC3A4D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9531" y="3560975"/>
            <a:ext cx="914400" cy="914400"/>
          </a:xfrm>
          <a:prstGeom prst="rect">
            <a:avLst/>
          </a:prstGeom>
        </p:spPr>
      </p:pic>
      <p:sp>
        <p:nvSpPr>
          <p:cNvPr id="4" name="Slide Number Placeholder 3">
            <a:extLst>
              <a:ext uri="{FF2B5EF4-FFF2-40B4-BE49-F238E27FC236}">
                <a16:creationId xmlns:a16="http://schemas.microsoft.com/office/drawing/2014/main" id="{D221E504-9695-4BF6-B79C-C75EA94C5D20}"/>
              </a:ext>
            </a:extLst>
          </p:cNvPr>
          <p:cNvSpPr>
            <a:spLocks noGrp="1"/>
          </p:cNvSpPr>
          <p:nvPr>
            <p:ph type="sldNum" sz="quarter" idx="11"/>
          </p:nvPr>
        </p:nvSpPr>
        <p:spPr/>
        <p:txBody>
          <a:bodyPr/>
          <a:lstStyle/>
          <a:p>
            <a:fld id="{7870704B-CE94-48CC-AF30-84932A1262A7}" type="slidenum">
              <a:rPr lang="en-GB" smtClean="0"/>
              <a:pPr/>
              <a:t>11</a:t>
            </a:fld>
            <a:endParaRPr lang="en-GB" dirty="0"/>
          </a:p>
        </p:txBody>
      </p:sp>
      <p:grpSp>
        <p:nvGrpSpPr>
          <p:cNvPr id="18" name="Group 17">
            <a:extLst>
              <a:ext uri="{FF2B5EF4-FFF2-40B4-BE49-F238E27FC236}">
                <a16:creationId xmlns:a16="http://schemas.microsoft.com/office/drawing/2014/main" id="{35A251FD-7DBB-4BBB-B841-6C0023777837}"/>
              </a:ext>
            </a:extLst>
          </p:cNvPr>
          <p:cNvGrpSpPr/>
          <p:nvPr/>
        </p:nvGrpSpPr>
        <p:grpSpPr>
          <a:xfrm>
            <a:off x="600188" y="1925907"/>
            <a:ext cx="3002437" cy="4676460"/>
            <a:chOff x="9009921" y="2217718"/>
            <a:chExt cx="2698170" cy="4667814"/>
          </a:xfrm>
        </p:grpSpPr>
        <p:pic>
          <p:nvPicPr>
            <p:cNvPr id="19" name="Picture 8" descr="Blank clipping">
              <a:extLst>
                <a:ext uri="{FF2B5EF4-FFF2-40B4-BE49-F238E27FC236}">
                  <a16:creationId xmlns:a16="http://schemas.microsoft.com/office/drawing/2014/main" id="{D1666601-4B4B-43B5-83E7-26C6CFCE497B}"/>
                </a:ext>
              </a:extLst>
            </p:cNvPr>
            <p:cNvPicPr>
              <a:picLocks noChangeAspect="1" noChangeArrowheads="1"/>
            </p:cNvPicPr>
            <p:nvPr/>
          </p:nvPicPr>
          <p:blipFill>
            <a:blip r:embed="rId3" cstate="print"/>
            <a:srcRect/>
            <a:stretch>
              <a:fillRect/>
            </a:stretch>
          </p:blipFill>
          <p:spPr bwMode="auto">
            <a:xfrm>
              <a:off x="9009921" y="2217718"/>
              <a:ext cx="2698170" cy="4667814"/>
            </a:xfrm>
            <a:prstGeom prst="rect">
              <a:avLst/>
            </a:prstGeom>
            <a:noFill/>
            <a:ln w="9525">
              <a:noFill/>
              <a:miter lim="800000"/>
              <a:headEnd/>
              <a:tailEnd/>
            </a:ln>
          </p:spPr>
        </p:pic>
        <p:sp>
          <p:nvSpPr>
            <p:cNvPr id="20" name="TextBox 19">
              <a:extLst>
                <a:ext uri="{FF2B5EF4-FFF2-40B4-BE49-F238E27FC236}">
                  <a16:creationId xmlns:a16="http://schemas.microsoft.com/office/drawing/2014/main" id="{6C9B7349-018E-4ACE-AC43-CC0718C9952B}"/>
                </a:ext>
              </a:extLst>
            </p:cNvPr>
            <p:cNvSpPr txBox="1"/>
            <p:nvPr/>
          </p:nvSpPr>
          <p:spPr>
            <a:xfrm>
              <a:off x="9081122" y="2581670"/>
              <a:ext cx="2465334" cy="1457000"/>
            </a:xfrm>
            <a:prstGeom prst="rect">
              <a:avLst/>
            </a:prstGeom>
            <a:solidFill>
              <a:srgbClr val="F4F4F4"/>
            </a:solidFill>
          </p:spPr>
          <p:txBody>
            <a:bodyPr wrap="square" rtlCol="0" anchor="ctr">
              <a:noAutofit/>
            </a:bodyPr>
            <a:lstStyle/>
            <a:p>
              <a:pPr>
                <a:lnSpc>
                  <a:spcPct val="120000"/>
                </a:lnSpc>
              </a:pPr>
              <a:r>
                <a:rPr lang="en-US" altLang="zh-CN" b="1" dirty="0"/>
                <a:t>  </a:t>
              </a:r>
              <a:r>
                <a:rPr lang="zh-CN" altLang="zh-CN" b="1" dirty="0"/>
                <a:t>要理性，不要侥幸</a:t>
              </a:r>
              <a:endParaRPr lang="en-US" altLang="zh-CN" b="1" dirty="0"/>
            </a:p>
            <a:p>
              <a:pPr>
                <a:lnSpc>
                  <a:spcPct val="120000"/>
                </a:lnSpc>
              </a:pPr>
              <a:endParaRPr lang="en-US" altLang="zh-CN" sz="1000" b="1" i="1" dirty="0">
                <a:solidFill>
                  <a:srgbClr val="A32020"/>
                </a:solidFill>
                <a:latin typeface="+mn-ea"/>
                <a:cs typeface="Arial" panose="020B0604020202020204" pitchFamily="34" charset="0"/>
              </a:endParaRPr>
            </a:p>
            <a:p>
              <a:pPr>
                <a:lnSpc>
                  <a:spcPct val="120000"/>
                </a:lnSpc>
              </a:pPr>
              <a:endParaRPr lang="zh-CN" altLang="en-US" sz="1000" b="1" i="1" dirty="0">
                <a:solidFill>
                  <a:srgbClr val="A32020"/>
                </a:solidFill>
                <a:latin typeface="+mn-ea"/>
                <a:cs typeface="Arial" panose="020B0604020202020204" pitchFamily="34" charset="0"/>
              </a:endParaRPr>
            </a:p>
          </p:txBody>
        </p:sp>
      </p:grpSp>
      <p:sp>
        <p:nvSpPr>
          <p:cNvPr id="2" name="Rectangle 1">
            <a:extLst>
              <a:ext uri="{FF2B5EF4-FFF2-40B4-BE49-F238E27FC236}">
                <a16:creationId xmlns:a16="http://schemas.microsoft.com/office/drawing/2014/main" id="{92590C53-A3D9-443D-B561-46EB20F0308A}"/>
              </a:ext>
            </a:extLst>
          </p:cNvPr>
          <p:cNvSpPr/>
          <p:nvPr/>
        </p:nvSpPr>
        <p:spPr>
          <a:xfrm>
            <a:off x="829170" y="3228538"/>
            <a:ext cx="2743345" cy="2308324"/>
          </a:xfrm>
          <a:prstGeom prst="rect">
            <a:avLst/>
          </a:prstGeom>
        </p:spPr>
        <p:txBody>
          <a:bodyPr wrap="square">
            <a:spAutoFit/>
          </a:bodyPr>
          <a:lstStyle/>
          <a:p>
            <a:r>
              <a:rPr lang="zh-CN" altLang="zh-CN" sz="1600" kern="100" dirty="0">
                <a:ea typeface="FangSong_GB2312"/>
                <a:cs typeface="FangSong_GB2312"/>
              </a:rPr>
              <a:t>天上不会掉馅饼，掉下来的不是“圈套”就是“陷阱”。</a:t>
            </a:r>
            <a:endParaRPr lang="en-US" altLang="zh-CN" sz="1600" kern="100" dirty="0">
              <a:ea typeface="FangSong_GB2312"/>
              <a:cs typeface="FangSong_GB2312"/>
            </a:endParaRPr>
          </a:p>
          <a:p>
            <a:endParaRPr lang="en-US" altLang="zh-CN" sz="1600" kern="100" dirty="0">
              <a:ea typeface="FangSong_GB2312"/>
              <a:cs typeface="FangSong_GB2312"/>
            </a:endParaRPr>
          </a:p>
          <a:p>
            <a:r>
              <a:rPr lang="zh-CN" altLang="zh-CN" sz="1600" kern="100" dirty="0">
                <a:ea typeface="FangSong_GB2312"/>
                <a:cs typeface="FangSong_GB2312"/>
              </a:rPr>
              <a:t>要坚守理性底线，想想自己懂不懂，比比风险大不大，看看收益水平合不合实际，问问家人朋友怎么看，不要被赌博心态和侥幸心理蒙蔽双眼！</a:t>
            </a:r>
            <a:endParaRPr lang="en-GB" sz="1600" dirty="0"/>
          </a:p>
        </p:txBody>
      </p:sp>
      <p:pic>
        <p:nvPicPr>
          <p:cNvPr id="22" name="Picture 8" descr="A close up of a logo&#10;&#10;Description automatically generated">
            <a:extLst>
              <a:ext uri="{FF2B5EF4-FFF2-40B4-BE49-F238E27FC236}">
                <a16:creationId xmlns:a16="http://schemas.microsoft.com/office/drawing/2014/main" id="{7FB6D4D4-D5D9-46FA-9390-AF3F8A11047A}"/>
              </a:ext>
            </a:extLst>
          </p:cNvPr>
          <p:cNvPicPr>
            <a:picLocks noChangeAspect="1" noChangeArrowheads="1"/>
          </p:cNvPicPr>
          <p:nvPr/>
        </p:nvPicPr>
        <p:blipFill>
          <a:blip r:embed="rId3" cstate="print"/>
          <a:srcRect/>
          <a:stretch>
            <a:fillRect/>
          </a:stretch>
        </p:blipFill>
        <p:spPr bwMode="auto">
          <a:xfrm>
            <a:off x="4253450" y="1584157"/>
            <a:ext cx="3220572" cy="5176906"/>
          </a:xfrm>
          <a:prstGeom prst="rect">
            <a:avLst/>
          </a:prstGeom>
          <a:noFill/>
          <a:ln w="9525">
            <a:noFill/>
            <a:miter lim="800000"/>
            <a:headEnd/>
            <a:tailEnd/>
          </a:ln>
        </p:spPr>
      </p:pic>
      <p:sp>
        <p:nvSpPr>
          <p:cNvPr id="6" name="TextBox 5">
            <a:extLst>
              <a:ext uri="{FF2B5EF4-FFF2-40B4-BE49-F238E27FC236}">
                <a16:creationId xmlns:a16="http://schemas.microsoft.com/office/drawing/2014/main" id="{3D860732-3DEA-4709-9302-AA1148FA0404}"/>
              </a:ext>
            </a:extLst>
          </p:cNvPr>
          <p:cNvSpPr txBox="1"/>
          <p:nvPr/>
        </p:nvSpPr>
        <p:spPr>
          <a:xfrm>
            <a:off x="4490878" y="3008404"/>
            <a:ext cx="2610720" cy="1867178"/>
          </a:xfrm>
          <a:prstGeom prst="rect">
            <a:avLst/>
          </a:prstGeom>
          <a:noFill/>
        </p:spPr>
        <p:txBody>
          <a:bodyPr wrap="square" rtlCol="0">
            <a:spAutoFit/>
          </a:bodyPr>
          <a:lstStyle/>
          <a:p>
            <a:pPr>
              <a:spcBef>
                <a:spcPts val="0"/>
              </a:spcBef>
              <a:spcAft>
                <a:spcPts val="171"/>
              </a:spcAft>
            </a:pPr>
            <a:r>
              <a:rPr lang="zh-CN" altLang="zh-CN" sz="1600" dirty="0"/>
              <a:t>高收益意味着高风险，还可能是投资骗局，投一次就血本无归！</a:t>
            </a:r>
            <a:endParaRPr lang="en-US" altLang="zh-CN" sz="1600" dirty="0"/>
          </a:p>
          <a:p>
            <a:pPr>
              <a:spcBef>
                <a:spcPts val="0"/>
              </a:spcBef>
              <a:spcAft>
                <a:spcPts val="171"/>
              </a:spcAft>
            </a:pPr>
            <a:endParaRPr lang="en-US" altLang="zh-CN" sz="1600" dirty="0"/>
          </a:p>
          <a:p>
            <a:pPr>
              <a:spcBef>
                <a:spcPts val="0"/>
              </a:spcBef>
              <a:spcAft>
                <a:spcPts val="171"/>
              </a:spcAft>
            </a:pPr>
            <a:r>
              <a:rPr lang="zh-CN" altLang="zh-CN" sz="1600" dirty="0"/>
              <a:t>要合理评估自身承受能力，审慎确定风险承担意愿，不冒险投资！</a:t>
            </a:r>
            <a:endParaRPr lang="en-US" altLang="zh-CN" sz="900" kern="0" dirty="0">
              <a:solidFill>
                <a:srgbClr val="000000"/>
              </a:solidFill>
              <a:cs typeface="Arial" pitchFamily="34" charset="0"/>
            </a:endParaRPr>
          </a:p>
        </p:txBody>
      </p:sp>
      <p:sp>
        <p:nvSpPr>
          <p:cNvPr id="7" name="TextBox 6">
            <a:extLst>
              <a:ext uri="{FF2B5EF4-FFF2-40B4-BE49-F238E27FC236}">
                <a16:creationId xmlns:a16="http://schemas.microsoft.com/office/drawing/2014/main" id="{51AB200A-134C-43D1-A7F7-74D1CD66EF99}"/>
              </a:ext>
            </a:extLst>
          </p:cNvPr>
          <p:cNvSpPr txBox="1"/>
          <p:nvPr/>
        </p:nvSpPr>
        <p:spPr>
          <a:xfrm>
            <a:off x="4506328" y="2290533"/>
            <a:ext cx="2083814" cy="671979"/>
          </a:xfrm>
          <a:prstGeom prst="rect">
            <a:avLst/>
          </a:prstGeom>
          <a:noFill/>
        </p:spPr>
        <p:txBody>
          <a:bodyPr wrap="square" rtlCol="0">
            <a:spAutoFit/>
          </a:bodyPr>
          <a:lstStyle/>
          <a:p>
            <a:r>
              <a:rPr lang="zh-CN" altLang="zh-CN" b="1" dirty="0"/>
              <a:t>要稳健，不要冒险</a:t>
            </a:r>
            <a:endParaRPr lang="en-GB" altLang="zh-CN" sz="1000" kern="0" dirty="0">
              <a:solidFill>
                <a:srgbClr val="000000"/>
              </a:solidFill>
              <a:cs typeface="Arial" pitchFamily="34" charset="0"/>
            </a:endParaRPr>
          </a:p>
          <a:p>
            <a:endParaRPr lang="en-GB" dirty="0" err="1">
              <a:latin typeface="SwissReSans" pitchFamily="34" charset="0"/>
            </a:endParaRPr>
          </a:p>
        </p:txBody>
      </p:sp>
    </p:spTree>
    <p:extLst>
      <p:ext uri="{BB962C8B-B14F-4D97-AF65-F5344CB8AC3E}">
        <p14:creationId xmlns:p14="http://schemas.microsoft.com/office/powerpoint/2010/main" val="221933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4D2043-7E31-4A53-BD33-72A88E682172}" type="slidenum">
              <a:rPr lang="en-GB" smtClean="0"/>
              <a:pPr/>
              <a:t>12</a:t>
            </a:fld>
            <a:endParaRPr lang="en-GB" dirty="0"/>
          </a:p>
        </p:txBody>
      </p:sp>
      <p:sp>
        <p:nvSpPr>
          <p:cNvPr id="3" name="Title 2"/>
          <p:cNvSpPr>
            <a:spLocks noGrp="1"/>
          </p:cNvSpPr>
          <p:nvPr>
            <p:ph type="title"/>
          </p:nvPr>
        </p:nvSpPr>
        <p:spPr/>
        <p:txBody>
          <a:bodyPr/>
          <a:lstStyle/>
          <a:p>
            <a:r>
              <a:rPr lang="zh-CN" altLang="zh-CN" dirty="0"/>
              <a:t>谨慎投资，严防非法集资陷阱</a:t>
            </a:r>
            <a:endParaRPr lang="en-GB" dirty="0"/>
          </a:p>
        </p:txBody>
      </p:sp>
      <p:sp>
        <p:nvSpPr>
          <p:cNvPr id="5" name="TocLine"/>
          <p:cNvSpPr>
            <a:spLocks noChangeArrowheads="1"/>
          </p:cNvSpPr>
          <p:nvPr/>
        </p:nvSpPr>
        <p:spPr bwMode="auto">
          <a:xfrm>
            <a:off x="684520" y="1844824"/>
            <a:ext cx="11017250" cy="3877985"/>
          </a:xfrm>
          <a:prstGeom prst="rect">
            <a:avLst/>
          </a:prstGeom>
          <a:noFill/>
          <a:ln w="15875" algn="ctr">
            <a:noFill/>
            <a:miter lim="800000"/>
            <a:headEnd/>
            <a:tailEnd/>
          </a:ln>
          <a:effectLst/>
        </p:spPr>
        <p:txBody>
          <a:bodyPr wrap="square" lIns="0" tIns="0" rIns="0" bIns="0">
            <a:spAutoFit/>
          </a:bodyPr>
          <a:lstStyle/>
          <a:p>
            <a:pPr defTabSz="757238"/>
            <a:r>
              <a:rPr lang="en-GB" altLang="zh-CN" noProof="1">
                <a:solidFill>
                  <a:srgbClr val="283E36"/>
                </a:solidFill>
                <a:latin typeface="SwissReSans" pitchFamily="34" charset="0"/>
              </a:rPr>
              <a:t>&gt;</a:t>
            </a:r>
            <a:r>
              <a:rPr lang="zh-CN" altLang="zh-CN" dirty="0"/>
              <a:t>不要轻易相信所谓的高息“保险”、高息“理财”，高收益意味着高风险；</a:t>
            </a:r>
            <a:endParaRPr lang="en-US" altLang="zh-CN" dirty="0"/>
          </a:p>
          <a:p>
            <a:pPr defTabSz="757238"/>
            <a:endParaRPr lang="en-US" altLang="zh-CN" b="1" dirty="0"/>
          </a:p>
          <a:p>
            <a:pPr defTabSz="757238"/>
            <a:endParaRPr lang="en-US" altLang="zh-CN" b="1" dirty="0"/>
          </a:p>
          <a:p>
            <a:pPr defTabSz="757238"/>
            <a:r>
              <a:rPr lang="en-GB" altLang="zh-CN" noProof="1">
                <a:solidFill>
                  <a:srgbClr val="283E36"/>
                </a:solidFill>
                <a:latin typeface="SwissReSans" pitchFamily="34" charset="0"/>
              </a:rPr>
              <a:t>&gt;</a:t>
            </a:r>
            <a:r>
              <a:rPr lang="zh-CN" altLang="zh-CN" dirty="0"/>
              <a:t>不被小礼品打动，不接收“先返息”之类的诱饵，记住天上不会掉馅饼</a:t>
            </a:r>
            <a:r>
              <a:rPr lang="zh-CN" altLang="en-US" dirty="0"/>
              <a:t>；</a:t>
            </a:r>
            <a:endParaRPr lang="en-US" altLang="zh-CN" dirty="0"/>
          </a:p>
          <a:p>
            <a:pPr defTabSz="757238"/>
            <a:endParaRPr lang="en-US" altLang="zh-CN" dirty="0"/>
          </a:p>
          <a:p>
            <a:pPr defTabSz="757238"/>
            <a:endParaRPr lang="en-US" altLang="zh-CN" dirty="0"/>
          </a:p>
          <a:p>
            <a:pPr defTabSz="757238"/>
            <a:r>
              <a:rPr lang="en-GB" altLang="zh-CN" noProof="1">
                <a:solidFill>
                  <a:srgbClr val="283E36"/>
                </a:solidFill>
                <a:latin typeface="SwissReSans" pitchFamily="34" charset="0"/>
              </a:rPr>
              <a:t>&gt;</a:t>
            </a:r>
            <a:r>
              <a:rPr lang="zh-CN" altLang="zh-CN" dirty="0"/>
              <a:t>要通过正规渠道购买金融产品。</a:t>
            </a:r>
            <a:endParaRPr lang="en-US" altLang="zh-CN" dirty="0"/>
          </a:p>
          <a:p>
            <a:pPr defTabSz="757238"/>
            <a:r>
              <a:rPr lang="en-US" altLang="zh-CN" dirty="0"/>
              <a:t>	</a:t>
            </a:r>
            <a:r>
              <a:rPr lang="en-GB" altLang="zh-CN" noProof="1">
                <a:solidFill>
                  <a:srgbClr val="283E36"/>
                </a:solidFill>
                <a:latin typeface="SwissReSans" pitchFamily="34" charset="0"/>
              </a:rPr>
              <a:t> &gt;</a:t>
            </a:r>
            <a:r>
              <a:rPr lang="zh-CN" altLang="zh-CN" dirty="0"/>
              <a:t>不与银行、保险从业人员个人签订投资理财协议，不接收从业人员个人出具的任何收据、欠条；</a:t>
            </a:r>
            <a:endParaRPr lang="en-US" altLang="zh-CN" dirty="0"/>
          </a:p>
          <a:p>
            <a:pPr defTabSz="757238"/>
            <a:r>
              <a:rPr lang="en-US" altLang="zh-CN" dirty="0"/>
              <a:t>	</a:t>
            </a:r>
            <a:r>
              <a:rPr lang="en-GB" altLang="zh-CN" noProof="1">
                <a:solidFill>
                  <a:srgbClr val="283E36"/>
                </a:solidFill>
                <a:latin typeface="SwissReSans" pitchFamily="34" charset="0"/>
              </a:rPr>
              <a:t> &gt;</a:t>
            </a:r>
            <a:r>
              <a:rPr lang="zh-CN" altLang="zh-CN" dirty="0"/>
              <a:t>购买保险过程中要尽量做到“三查、两配合”，即通过保险公司网站、客户热线或监管部门、行业协会</a:t>
            </a:r>
            <a:r>
              <a:rPr lang="en-US" altLang="zh-CN" dirty="0"/>
              <a:t>     	    </a:t>
            </a:r>
            <a:r>
              <a:rPr lang="zh-CN" altLang="zh-CN" dirty="0"/>
              <a:t>网站查人员、查产品、查单证，配合做好转账缴费、配合做好回访</a:t>
            </a:r>
            <a:r>
              <a:rPr lang="zh-CN" altLang="en-US" dirty="0"/>
              <a:t>；</a:t>
            </a:r>
            <a:r>
              <a:rPr lang="en-GB" altLang="zh-CN" noProof="1">
                <a:solidFill>
                  <a:srgbClr val="283E36"/>
                </a:solidFill>
                <a:latin typeface="SwissReSans" pitchFamily="34" charset="0"/>
              </a:rPr>
              <a:t> </a:t>
            </a:r>
          </a:p>
          <a:p>
            <a:pPr defTabSz="757238"/>
            <a:endParaRPr lang="en-GB" altLang="zh-CN" noProof="1">
              <a:solidFill>
                <a:srgbClr val="283E36"/>
              </a:solidFill>
              <a:latin typeface="SwissReSans" pitchFamily="34" charset="0"/>
            </a:endParaRPr>
          </a:p>
          <a:p>
            <a:pPr defTabSz="757238"/>
            <a:endParaRPr lang="en-GB" altLang="zh-CN" noProof="1">
              <a:solidFill>
                <a:srgbClr val="283E36"/>
              </a:solidFill>
              <a:latin typeface="SwissReSans" pitchFamily="34" charset="0"/>
            </a:endParaRPr>
          </a:p>
          <a:p>
            <a:pPr defTabSz="757238"/>
            <a:r>
              <a:rPr lang="en-GB" altLang="zh-CN" noProof="1">
                <a:solidFill>
                  <a:srgbClr val="283E36"/>
                </a:solidFill>
                <a:latin typeface="SwissReSans" pitchFamily="34" charset="0"/>
              </a:rPr>
              <a:t>&gt;</a:t>
            </a:r>
            <a:r>
              <a:rPr lang="zh-CN" altLang="zh-CN" dirty="0"/>
              <a:t>注意保护个人信息，关注政府部门发布的非法集资风险提示，遇到涉嫌非法集资行为及时举报投诉。</a:t>
            </a:r>
          </a:p>
          <a:p>
            <a:pPr defTabSz="757238"/>
            <a:endParaRPr lang="en-GB" noProof="1">
              <a:solidFill>
                <a:srgbClr val="283E36"/>
              </a:solidFill>
              <a:latin typeface="SwissReSans" pitchFamily="34" charset="0"/>
            </a:endParaRPr>
          </a:p>
        </p:txBody>
      </p:sp>
    </p:spTree>
    <p:custDataLst>
      <p:tags r:id="rId1"/>
    </p:custDataLst>
    <p:extLst>
      <p:ext uri="{BB962C8B-B14F-4D97-AF65-F5344CB8AC3E}">
        <p14:creationId xmlns:p14="http://schemas.microsoft.com/office/powerpoint/2010/main" val="5573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B61ABAB1-1A04-40F1-9069-51CFA58A93DE}"/>
              </a:ext>
            </a:extLst>
          </p:cNvPr>
          <p:cNvSpPr>
            <a:spLocks noGrp="1"/>
          </p:cNvSpPr>
          <p:nvPr>
            <p:ph type="body" sz="quarter" idx="14"/>
          </p:nvPr>
        </p:nvSpPr>
        <p:spPr>
          <a:xfrm>
            <a:off x="695324" y="476672"/>
            <a:ext cx="4920624" cy="5995840"/>
          </a:xfrm>
        </p:spPr>
        <p:txBody>
          <a:bodyPr/>
          <a:lstStyle/>
          <a:p>
            <a:pPr marL="0" indent="0">
              <a:buNone/>
            </a:pPr>
            <a:endParaRPr lang="en-GB" sz="5400" dirty="0"/>
          </a:p>
          <a:p>
            <a:pPr marL="0" indent="0">
              <a:buNone/>
            </a:pPr>
            <a:endParaRPr lang="en-GB" sz="5400" dirty="0"/>
          </a:p>
        </p:txBody>
      </p:sp>
      <p:sp>
        <p:nvSpPr>
          <p:cNvPr id="3" name="Slide Number Placeholder 2">
            <a:extLst>
              <a:ext uri="{FF2B5EF4-FFF2-40B4-BE49-F238E27FC236}">
                <a16:creationId xmlns:a16="http://schemas.microsoft.com/office/drawing/2014/main" id="{15606CF1-E87F-49D6-B5CC-D909365DC89F}"/>
              </a:ext>
            </a:extLst>
          </p:cNvPr>
          <p:cNvSpPr>
            <a:spLocks noGrp="1"/>
          </p:cNvSpPr>
          <p:nvPr>
            <p:ph type="sldNum" sz="quarter" idx="12"/>
          </p:nvPr>
        </p:nvSpPr>
        <p:spPr/>
        <p:txBody>
          <a:bodyPr/>
          <a:lstStyle/>
          <a:p>
            <a:fld id="{5E4D2043-7E31-4A53-BD33-72A88E682172}" type="slidenum">
              <a:rPr lang="en-GB" smtClean="0"/>
              <a:pPr/>
              <a:t>13</a:t>
            </a:fld>
            <a:endParaRPr lang="en-GB" dirty="0"/>
          </a:p>
        </p:txBody>
      </p:sp>
      <p:sp>
        <p:nvSpPr>
          <p:cNvPr id="7" name="Text Placeholder 3">
            <a:extLst>
              <a:ext uri="{FF2B5EF4-FFF2-40B4-BE49-F238E27FC236}">
                <a16:creationId xmlns:a16="http://schemas.microsoft.com/office/drawing/2014/main" id="{AC429957-5207-49F2-994A-E083AEDA7035}"/>
              </a:ext>
            </a:extLst>
          </p:cNvPr>
          <p:cNvSpPr txBox="1">
            <a:spLocks/>
          </p:cNvSpPr>
          <p:nvPr/>
        </p:nvSpPr>
        <p:spPr>
          <a:xfrm>
            <a:off x="722644" y="2132856"/>
            <a:ext cx="4472180" cy="3847207"/>
          </a:xfrm>
          <a:prstGeom prst="rect">
            <a:avLst/>
          </a:prstGeom>
        </p:spPr>
        <p:txBody>
          <a:bodyPr vert="horz" wrap="none" lIns="0" tIns="0" rIns="0" bIns="0" rtlCol="0" anchor="b" anchorCtr="0"/>
          <a:lstStyle>
            <a:defPPr>
              <a:defRPr lang="de-DE"/>
            </a:defPPr>
            <a:lvl1pPr marL="0" algn="r" defTabSz="914400" rtl="0" eaLnBrk="1" latinLnBrk="0" hangingPunct="1">
              <a:defRPr sz="1200" kern="1200">
                <a:solidFill>
                  <a:srgbClr val="283E36"/>
                </a:solidFill>
                <a:latin typeface="SwissReSans"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0" b="1" dirty="0">
                <a:solidFill>
                  <a:schemeClr val="bg1"/>
                </a:solidFill>
              </a:rPr>
              <a:t>0</a:t>
            </a:r>
            <a:r>
              <a:rPr lang="en-US" sz="25000" b="1" dirty="0">
                <a:solidFill>
                  <a:schemeClr val="bg1"/>
                </a:solidFill>
              </a:rPr>
              <a:t>4</a:t>
            </a:r>
            <a:endParaRPr lang="en-GB" sz="25000" b="1" dirty="0">
              <a:solidFill>
                <a:schemeClr val="bg1"/>
              </a:solidFill>
            </a:endParaRPr>
          </a:p>
        </p:txBody>
      </p:sp>
      <p:sp>
        <p:nvSpPr>
          <p:cNvPr id="2" name="TextBox 1">
            <a:extLst>
              <a:ext uri="{FF2B5EF4-FFF2-40B4-BE49-F238E27FC236}">
                <a16:creationId xmlns:a16="http://schemas.microsoft.com/office/drawing/2014/main" id="{75B2A6AE-26DF-45B1-B1F2-BB5C34EC2895}"/>
              </a:ext>
            </a:extLst>
          </p:cNvPr>
          <p:cNvSpPr txBox="1"/>
          <p:nvPr/>
        </p:nvSpPr>
        <p:spPr>
          <a:xfrm>
            <a:off x="870502" y="1268760"/>
            <a:ext cx="4176464" cy="461665"/>
          </a:xfrm>
          <a:prstGeom prst="rect">
            <a:avLst/>
          </a:prstGeom>
          <a:noFill/>
        </p:spPr>
        <p:txBody>
          <a:bodyPr wrap="square" rtlCol="0">
            <a:spAutoFit/>
          </a:bodyPr>
          <a:lstStyle/>
          <a:p>
            <a:pPr lvl="0"/>
            <a:r>
              <a:rPr lang="zh-CN" altLang="zh-CN" sz="2400" b="1" dirty="0">
                <a:solidFill>
                  <a:schemeClr val="bg1"/>
                </a:solidFill>
              </a:rPr>
              <a:t>有关注意事项</a:t>
            </a:r>
          </a:p>
        </p:txBody>
      </p:sp>
      <p:pic>
        <p:nvPicPr>
          <p:cNvPr id="8" name="Picture Placeholder 5">
            <a:extLst>
              <a:ext uri="{FF2B5EF4-FFF2-40B4-BE49-F238E27FC236}">
                <a16:creationId xmlns:a16="http://schemas.microsoft.com/office/drawing/2014/main" id="{576235F3-2039-484B-AD51-9545EBDB10C0}"/>
              </a:ext>
            </a:extLst>
          </p:cNvPr>
          <p:cNvPicPr>
            <a:picLocks/>
          </p:cNvPicPr>
          <p:nvPr>
            <p:custDataLst>
              <p:tags r:id="rId1"/>
            </p:custDataLst>
          </p:nvPr>
        </p:nvPicPr>
        <p:blipFill>
          <a:blip r:embed="rId3">
            <a:extLst>
              <a:ext uri="{28A0092B-C50C-407E-A947-70E740481C1C}">
                <a14:useLocalDpi xmlns:a14="http://schemas.microsoft.com/office/drawing/2010/main" val="0"/>
              </a:ext>
            </a:extLst>
          </a:blip>
          <a:srcRect l="50000"/>
          <a:stretch>
            <a:fillRect/>
          </a:stretch>
        </p:blipFill>
        <p:spPr bwMode="gray">
          <a:xfrm>
            <a:off x="6099175" y="-28086"/>
            <a:ext cx="6096000" cy="6858000"/>
          </a:xfrm>
          <a:prstGeom prst="rect">
            <a:avLst/>
          </a:prstGeom>
        </p:spPr>
      </p:pic>
    </p:spTree>
    <p:extLst>
      <p:ext uri="{BB962C8B-B14F-4D97-AF65-F5344CB8AC3E}">
        <p14:creationId xmlns:p14="http://schemas.microsoft.com/office/powerpoint/2010/main" val="300118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0D30FE0-C657-4DAE-9AC8-DE68B7A17304}"/>
              </a:ext>
            </a:extLst>
          </p:cNvPr>
          <p:cNvGraphicFramePr>
            <a:graphicFrameLocks noGrp="1"/>
          </p:cNvGraphicFramePr>
          <p:nvPr>
            <p:ph sz="quarter" idx="14"/>
            <p:extLst>
              <p:ext uri="{D42A27DB-BD31-4B8C-83A1-F6EECF244321}">
                <p14:modId xmlns:p14="http://schemas.microsoft.com/office/powerpoint/2010/main" val="1905649936"/>
              </p:ext>
            </p:extLst>
          </p:nvPr>
        </p:nvGraphicFramePr>
        <p:xfrm>
          <a:off x="957738" y="1124744"/>
          <a:ext cx="10492424" cy="475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BDDAEFB-F70C-4E84-8B3F-2DD86172AFC6}"/>
              </a:ext>
            </a:extLst>
          </p:cNvPr>
          <p:cNvSpPr>
            <a:spLocks noGrp="1"/>
          </p:cNvSpPr>
          <p:nvPr>
            <p:ph type="sldNum" sz="quarter" idx="12"/>
          </p:nvPr>
        </p:nvSpPr>
        <p:spPr/>
        <p:txBody>
          <a:bodyPr/>
          <a:lstStyle/>
          <a:p>
            <a:fld id="{5E4D2043-7E31-4A53-BD33-72A88E682172}" type="slidenum">
              <a:rPr lang="en-GB" smtClean="0"/>
              <a:pPr/>
              <a:t>14</a:t>
            </a:fld>
            <a:endParaRPr lang="en-GB" dirty="0"/>
          </a:p>
        </p:txBody>
      </p:sp>
    </p:spTree>
    <p:extLst>
      <p:ext uri="{BB962C8B-B14F-4D97-AF65-F5344CB8AC3E}">
        <p14:creationId xmlns:p14="http://schemas.microsoft.com/office/powerpoint/2010/main" val="481958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0D30FE0-C657-4DAE-9AC8-DE68B7A17304}"/>
              </a:ext>
            </a:extLst>
          </p:cNvPr>
          <p:cNvGraphicFramePr>
            <a:graphicFrameLocks noGrp="1"/>
          </p:cNvGraphicFramePr>
          <p:nvPr>
            <p:ph sz="quarter" idx="14"/>
            <p:extLst>
              <p:ext uri="{D42A27DB-BD31-4B8C-83A1-F6EECF244321}">
                <p14:modId xmlns:p14="http://schemas.microsoft.com/office/powerpoint/2010/main" val="1398270624"/>
              </p:ext>
            </p:extLst>
          </p:nvPr>
        </p:nvGraphicFramePr>
        <p:xfrm>
          <a:off x="957738" y="1124744"/>
          <a:ext cx="10492424" cy="475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BDDAEFB-F70C-4E84-8B3F-2DD86172AFC6}"/>
              </a:ext>
            </a:extLst>
          </p:cNvPr>
          <p:cNvSpPr>
            <a:spLocks noGrp="1"/>
          </p:cNvSpPr>
          <p:nvPr>
            <p:ph type="sldNum" sz="quarter" idx="12"/>
          </p:nvPr>
        </p:nvSpPr>
        <p:spPr/>
        <p:txBody>
          <a:bodyPr/>
          <a:lstStyle/>
          <a:p>
            <a:fld id="{5E4D2043-7E31-4A53-BD33-72A88E682172}" type="slidenum">
              <a:rPr lang="en-GB" smtClean="0"/>
              <a:pPr/>
              <a:t>15</a:t>
            </a:fld>
            <a:endParaRPr lang="en-GB" dirty="0"/>
          </a:p>
        </p:txBody>
      </p:sp>
    </p:spTree>
    <p:extLst>
      <p:ext uri="{BB962C8B-B14F-4D97-AF65-F5344CB8AC3E}">
        <p14:creationId xmlns:p14="http://schemas.microsoft.com/office/powerpoint/2010/main" val="398092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0D30FE0-C657-4DAE-9AC8-DE68B7A17304}"/>
              </a:ext>
            </a:extLst>
          </p:cNvPr>
          <p:cNvGraphicFramePr>
            <a:graphicFrameLocks noGrp="1"/>
          </p:cNvGraphicFramePr>
          <p:nvPr>
            <p:ph sz="quarter" idx="14"/>
            <p:extLst>
              <p:ext uri="{D42A27DB-BD31-4B8C-83A1-F6EECF244321}">
                <p14:modId xmlns:p14="http://schemas.microsoft.com/office/powerpoint/2010/main" val="2979989871"/>
              </p:ext>
            </p:extLst>
          </p:nvPr>
        </p:nvGraphicFramePr>
        <p:xfrm>
          <a:off x="922338" y="908720"/>
          <a:ext cx="10492424" cy="475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BDDAEFB-F70C-4E84-8B3F-2DD86172AFC6}"/>
              </a:ext>
            </a:extLst>
          </p:cNvPr>
          <p:cNvSpPr>
            <a:spLocks noGrp="1"/>
          </p:cNvSpPr>
          <p:nvPr>
            <p:ph type="sldNum" sz="quarter" idx="12"/>
          </p:nvPr>
        </p:nvSpPr>
        <p:spPr/>
        <p:txBody>
          <a:bodyPr/>
          <a:lstStyle/>
          <a:p>
            <a:fld id="{5E4D2043-7E31-4A53-BD33-72A88E682172}" type="slidenum">
              <a:rPr lang="en-GB" smtClean="0"/>
              <a:pPr/>
              <a:t>16</a:t>
            </a:fld>
            <a:endParaRPr lang="en-GB" dirty="0"/>
          </a:p>
        </p:txBody>
      </p:sp>
    </p:spTree>
    <p:extLst>
      <p:ext uri="{BB962C8B-B14F-4D97-AF65-F5344CB8AC3E}">
        <p14:creationId xmlns:p14="http://schemas.microsoft.com/office/powerpoint/2010/main" val="105995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A69732-DE19-458B-8433-D88BAE7DD811}"/>
              </a:ext>
            </a:extLst>
          </p:cNvPr>
          <p:cNvSpPr>
            <a:spLocks noGrp="1"/>
          </p:cNvSpPr>
          <p:nvPr>
            <p:ph type="sldNum" sz="quarter" idx="12"/>
          </p:nvPr>
        </p:nvSpPr>
        <p:spPr/>
        <p:txBody>
          <a:bodyPr/>
          <a:lstStyle/>
          <a:p>
            <a:fld id="{5E4D2043-7E31-4A53-BD33-72A88E682172}" type="slidenum">
              <a:rPr lang="en-GB" smtClean="0"/>
              <a:pPr/>
              <a:t>17</a:t>
            </a:fld>
            <a:endParaRPr lang="en-GB" dirty="0"/>
          </a:p>
        </p:txBody>
      </p:sp>
    </p:spTree>
    <p:extLst>
      <p:ext uri="{BB962C8B-B14F-4D97-AF65-F5344CB8AC3E}">
        <p14:creationId xmlns:p14="http://schemas.microsoft.com/office/powerpoint/2010/main" val="227017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E4D2043-7E31-4A53-BD33-72A88E682172}" type="slidenum">
              <a:rPr lang="en-GB" smtClean="0"/>
              <a:pPr/>
              <a:t>18</a:t>
            </a:fld>
            <a:endParaRPr lang="en-GB" dirty="0"/>
          </a:p>
        </p:txBody>
      </p:sp>
      <p:sp>
        <p:nvSpPr>
          <p:cNvPr id="2" name="Title 1"/>
          <p:cNvSpPr>
            <a:spLocks noGrp="1"/>
          </p:cNvSpPr>
          <p:nvPr>
            <p:ph type="title"/>
          </p:nvPr>
        </p:nvSpPr>
        <p:spPr/>
        <p:txBody>
          <a:bodyPr/>
          <a:lstStyle/>
          <a:p>
            <a:r>
              <a:rPr lang="en-GB" dirty="0"/>
              <a:t>Legal notice</a:t>
            </a:r>
          </a:p>
        </p:txBody>
      </p:sp>
      <p:sp>
        <p:nvSpPr>
          <p:cNvPr id="4" name="Text Placeholder 3"/>
          <p:cNvSpPr>
            <a:spLocks noGrp="1"/>
          </p:cNvSpPr>
          <p:nvPr>
            <p:ph idx="4294967295"/>
          </p:nvPr>
        </p:nvSpPr>
        <p:spPr>
          <a:xfrm>
            <a:off x="695325" y="1628775"/>
            <a:ext cx="7488907" cy="4392613"/>
          </a:xfrm>
        </p:spPr>
        <p:txBody>
          <a:bodyPr anchor="b"/>
          <a:lstStyle/>
          <a:p>
            <a:pPr marL="0" indent="0">
              <a:buNone/>
            </a:pPr>
            <a:r>
              <a:rPr lang="en-GB" sz="1200" dirty="0">
                <a:latin typeface="SwissReSans Light" panose="020B0504020202020204" pitchFamily="34" charset="0"/>
              </a:rPr>
              <a:t>©202</a:t>
            </a:r>
            <a:r>
              <a:rPr lang="en-US" altLang="zh-CN" sz="1200" dirty="0">
                <a:latin typeface="SwissReSans Light" panose="020B0504020202020204" pitchFamily="34" charset="0"/>
              </a:rPr>
              <a:t>1</a:t>
            </a:r>
            <a:r>
              <a:rPr lang="en-GB" sz="1200" dirty="0">
                <a:latin typeface="SwissReSans Light" panose="020B0504020202020204" pitchFamily="34" charset="0"/>
              </a:rPr>
              <a:t> Swiss Re. All rights reserved. You may use this presentation for private or internal purposes but note that any copyright or other proprietary notices must not be removed. You are not permitted to create any modifications or derivative works of this presentation, or to use it for commercial or other public purposes, without the prior written permission of Swiss Re.</a:t>
            </a:r>
          </a:p>
          <a:p>
            <a:pPr marL="0" indent="0">
              <a:buNone/>
            </a:pPr>
            <a:r>
              <a:rPr lang="en-GB" sz="1200" dirty="0">
                <a:latin typeface="SwissReSans Light" panose="020B0504020202020204" pitchFamily="34" charset="0"/>
              </a:rPr>
              <a:t>The information and opinions contained in the presentation are provided as at the date of the presentation and may change. Although the information used was taken from reliable sources, Swiss Re does not accept any responsibility for its accuracy or comprehensiveness or its updating. All liability for the accuracy and completeness of the information or for any damage or loss resulting from its use is expressly excluded. </a:t>
            </a:r>
          </a:p>
        </p:txBody>
      </p:sp>
    </p:spTree>
    <p:extLst>
      <p:ext uri="{BB962C8B-B14F-4D97-AF65-F5344CB8AC3E}">
        <p14:creationId xmlns:p14="http://schemas.microsoft.com/office/powerpoint/2010/main" val="78772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1C24D7A8-B1C0-43CF-A61A-E9AF05AD0CFC}"/>
              </a:ext>
            </a:extLst>
          </p:cNvPr>
          <p:cNvPicPr>
            <a:picLocks noGrp="1"/>
          </p:cNvPicPr>
          <p:nvPr>
            <p:ph type="pic" sz="quarter" idx="16"/>
            <p:custDataLst>
              <p:tags r:id="rId2"/>
            </p:custDataLst>
          </p:nvPr>
        </p:nvPicPr>
        <p:blipFill>
          <a:blip r:embed="rId5">
            <a:extLst>
              <a:ext uri="{28A0092B-C50C-407E-A947-70E740481C1C}">
                <a14:useLocalDpi xmlns:a14="http://schemas.microsoft.com/office/drawing/2010/main" val="0"/>
              </a:ext>
            </a:extLst>
          </a:blip>
          <a:srcRect l="50000"/>
          <a:stretch>
            <a:fillRect/>
          </a:stretch>
        </p:blipFill>
        <p:spPr bwMode="gray">
          <a:xfrm>
            <a:off x="6096000" y="0"/>
            <a:ext cx="6096000" cy="6858000"/>
          </a:xfrm>
        </p:spPr>
      </p:pic>
      <p:sp>
        <p:nvSpPr>
          <p:cNvPr id="3" name="Title 2">
            <a:extLst>
              <a:ext uri="{FF2B5EF4-FFF2-40B4-BE49-F238E27FC236}">
                <a16:creationId xmlns:a16="http://schemas.microsoft.com/office/drawing/2014/main" id="{7E31287D-F755-43B8-AF3D-CD2F38FE3FA0}"/>
              </a:ext>
            </a:extLst>
          </p:cNvPr>
          <p:cNvSpPr>
            <a:spLocks noGrp="1"/>
          </p:cNvSpPr>
          <p:nvPr>
            <p:ph type="title"/>
          </p:nvPr>
        </p:nvSpPr>
        <p:spPr>
          <a:xfrm>
            <a:off x="684520" y="1196752"/>
            <a:ext cx="11017250" cy="623071"/>
          </a:xfrm>
        </p:spPr>
        <p:txBody>
          <a:bodyPr/>
          <a:lstStyle/>
          <a:p>
            <a:r>
              <a:rPr lang="zh-CN" altLang="zh-CN" sz="2400" dirty="0"/>
              <a:t>非法集资的定义及有关法律责任规定</a:t>
            </a:r>
            <a:endParaRPr lang="en-GB" sz="2800" b="1" dirty="0"/>
          </a:p>
        </p:txBody>
      </p:sp>
      <p:sp>
        <p:nvSpPr>
          <p:cNvPr id="4" name="Text Placeholder 3">
            <a:extLst>
              <a:ext uri="{FF2B5EF4-FFF2-40B4-BE49-F238E27FC236}">
                <a16:creationId xmlns:a16="http://schemas.microsoft.com/office/drawing/2014/main" id="{7701C848-75EC-40CC-BEB0-92D770EA406F}"/>
              </a:ext>
            </a:extLst>
          </p:cNvPr>
          <p:cNvSpPr>
            <a:spLocks noGrp="1"/>
          </p:cNvSpPr>
          <p:nvPr>
            <p:ph type="body" sz="quarter" idx="12"/>
          </p:nvPr>
        </p:nvSpPr>
        <p:spPr>
          <a:xfrm>
            <a:off x="911424" y="2320409"/>
            <a:ext cx="4472180" cy="3847207"/>
          </a:xfrm>
        </p:spPr>
        <p:txBody>
          <a:bodyPr/>
          <a:lstStyle/>
          <a:p>
            <a:r>
              <a:rPr lang="en-GB" dirty="0"/>
              <a:t>01</a:t>
            </a:r>
          </a:p>
        </p:txBody>
      </p:sp>
      <p:sp>
        <p:nvSpPr>
          <p:cNvPr id="15" name="Slide Number Placeholder 14">
            <a:extLst>
              <a:ext uri="{FF2B5EF4-FFF2-40B4-BE49-F238E27FC236}">
                <a16:creationId xmlns:a16="http://schemas.microsoft.com/office/drawing/2014/main" id="{E44162BA-6F06-460B-ACB8-1799AEB110C6}"/>
              </a:ext>
            </a:extLst>
          </p:cNvPr>
          <p:cNvSpPr>
            <a:spLocks noGrp="1"/>
          </p:cNvSpPr>
          <p:nvPr>
            <p:ph type="sldNum" sz="quarter" idx="15"/>
          </p:nvPr>
        </p:nvSpPr>
        <p:spPr/>
        <p:txBody>
          <a:bodyPr/>
          <a:lstStyle/>
          <a:p>
            <a:fld id="{5E4D2043-7E31-4A53-BD33-72A88E682172}" type="slidenum">
              <a:rPr lang="en-GB" smtClean="0"/>
              <a:pPr/>
              <a:t>2</a:t>
            </a:fld>
            <a:endParaRPr lang="en-GB" dirty="0"/>
          </a:p>
        </p:txBody>
      </p:sp>
      <p:sp>
        <p:nvSpPr>
          <p:cNvPr id="6" name="TextBox 5">
            <a:extLst>
              <a:ext uri="{FF2B5EF4-FFF2-40B4-BE49-F238E27FC236}">
                <a16:creationId xmlns:a16="http://schemas.microsoft.com/office/drawing/2014/main" id="{D4CB3814-E31A-4EBB-A8C2-42659A8EAFF1}"/>
              </a:ext>
            </a:extLst>
          </p:cNvPr>
          <p:cNvSpPr txBox="1"/>
          <p:nvPr>
            <p:custDataLst>
              <p:tags r:id="rId3"/>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fld id="{1712F2DA-5A38-4415-AD67-3B2CB960BCEE}" type="slidenum">
              <a:rPr lang="en-GB" smtClean="0">
                <a:solidFill>
                  <a:srgbClr val="FFFFFF"/>
                </a:solidFill>
              </a:rPr>
              <a:pPr/>
              <a:t>2</a:t>
            </a:fld>
            <a:endParaRPr lang="en-GB" dirty="0" err="1">
              <a:solidFill>
                <a:srgbClr val="FFFFFF"/>
              </a:solidFill>
            </a:endParaRPr>
          </a:p>
        </p:txBody>
      </p:sp>
    </p:spTree>
    <p:extLst>
      <p:ext uri="{BB962C8B-B14F-4D97-AF65-F5344CB8AC3E}">
        <p14:creationId xmlns:p14="http://schemas.microsoft.com/office/powerpoint/2010/main" val="309000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778937" y="2931007"/>
            <a:ext cx="3216219" cy="2909601"/>
          </a:xfrm>
          <a:prstGeom prst="rect">
            <a:avLst/>
          </a:prstGeom>
          <a:noFill/>
          <a:ln w="19050">
            <a:solidFill>
              <a:srgbClr val="ED7D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p:cNvSpPr txBox="1">
            <a:spLocks/>
          </p:cNvSpPr>
          <p:nvPr/>
        </p:nvSpPr>
        <p:spPr>
          <a:xfrm>
            <a:off x="412750" y="748174"/>
            <a:ext cx="11366500" cy="369332"/>
          </a:xfrm>
          <a:prstGeom prst="rect">
            <a:avLst/>
          </a:prstGeom>
        </p:spPr>
        <p:txBody>
          <a:bodyPr vert="horz" wrap="square" lIns="0" tIns="0" rIns="0" bIns="0" rtlCol="0" anchor="b" anchorCtr="0">
            <a:spAutoFit/>
          </a:bodyPr>
          <a:lstStyle>
            <a:lvl1pPr algn="l" defTabSz="1219170" rtl="0" eaLnBrk="1" latinLnBrk="0" hangingPunct="1">
              <a:spcBef>
                <a:spcPct val="0"/>
              </a:spcBef>
              <a:buNone/>
              <a:defRPr sz="2667" kern="1200">
                <a:solidFill>
                  <a:schemeClr val="tx1"/>
                </a:solidFill>
                <a:latin typeface="+mj-lt"/>
                <a:ea typeface="+mj-ea"/>
                <a:cs typeface="+mj-cs"/>
              </a:defRPr>
            </a:lvl1pPr>
          </a:lstStyle>
          <a:p>
            <a:r>
              <a:rPr lang="zh-CN" altLang="zh-CN" sz="2400" b="1" dirty="0"/>
              <a:t>非法集资的定义和基本特征</a:t>
            </a:r>
            <a:endParaRPr lang="en-US" altLang="zh-CN" sz="2800" b="1" dirty="0">
              <a:latin typeface="+mn-lt"/>
              <a:ea typeface="华文楷体" panose="02010600040101010101" pitchFamily="2" charset="-122"/>
            </a:endParaRPr>
          </a:p>
        </p:txBody>
      </p:sp>
      <p:grpSp>
        <p:nvGrpSpPr>
          <p:cNvPr id="132" name="Group 131"/>
          <p:cNvGrpSpPr/>
          <p:nvPr/>
        </p:nvGrpSpPr>
        <p:grpSpPr>
          <a:xfrm>
            <a:off x="4508853" y="2009807"/>
            <a:ext cx="164017" cy="4752000"/>
            <a:chOff x="7282927" y="1674328"/>
            <a:chExt cx="164017" cy="4752000"/>
          </a:xfrm>
        </p:grpSpPr>
        <p:cxnSp>
          <p:nvCxnSpPr>
            <p:cNvPr id="74" name="Straight Connector 73"/>
            <p:cNvCxnSpPr/>
            <p:nvPr/>
          </p:nvCxnSpPr>
          <p:spPr>
            <a:xfrm>
              <a:off x="7446944" y="1674328"/>
              <a:ext cx="0" cy="4752000"/>
            </a:xfrm>
            <a:prstGeom prst="line">
              <a:avLst/>
            </a:prstGeom>
            <a:solidFill>
              <a:srgbClr val="F2F2F2"/>
            </a:solidFill>
            <a:ln w="12700" cap="flat" cmpd="sng" algn="ctr">
              <a:solidFill>
                <a:schemeClr val="tx1">
                  <a:lumMod val="50000"/>
                  <a:lumOff val="50000"/>
                </a:schemeClr>
              </a:solidFill>
              <a:prstDash val="sysDot"/>
            </a:ln>
            <a:effectLst>
              <a:outerShdw blurRad="50800" dist="38100" dir="2700000" algn="tl" rotWithShape="0">
                <a:prstClr val="black">
                  <a:alpha val="40000"/>
                </a:prstClr>
              </a:outerShdw>
            </a:effectLst>
          </p:spPr>
        </p:cxnSp>
        <p:sp>
          <p:nvSpPr>
            <p:cNvPr id="75" name="等腰三角形 2"/>
            <p:cNvSpPr/>
            <p:nvPr/>
          </p:nvSpPr>
          <p:spPr>
            <a:xfrm rot="16200000" flipH="1">
              <a:off x="5547927" y="3986791"/>
              <a:ext cx="3597075" cy="127075"/>
            </a:xfrm>
            <a:prstGeom prst="triangle">
              <a:avLst/>
            </a:prstGeom>
            <a:solidFill>
              <a:srgbClr val="C0BAA7">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阿丽达黑体" panose="00020600040101010101" pitchFamily="18" charset="-122"/>
                <a:ea typeface="맑은 고딕" panose="020B0503020000020004" pitchFamily="34" charset="-127"/>
                <a:cs typeface="+mn-cs"/>
              </a:endParaRPr>
            </a:p>
          </p:txBody>
        </p:sp>
      </p:grpSp>
      <p:grpSp>
        <p:nvGrpSpPr>
          <p:cNvPr id="218" name="Group 217"/>
          <p:cNvGrpSpPr/>
          <p:nvPr/>
        </p:nvGrpSpPr>
        <p:grpSpPr>
          <a:xfrm>
            <a:off x="4942590" y="3614670"/>
            <a:ext cx="4968550" cy="583484"/>
            <a:chOff x="7601139" y="4007757"/>
            <a:chExt cx="4306770" cy="441997"/>
          </a:xfrm>
        </p:grpSpPr>
        <p:sp>
          <p:nvSpPr>
            <p:cNvPr id="171" name="Rectangle 170"/>
            <p:cNvSpPr/>
            <p:nvPr/>
          </p:nvSpPr>
          <p:spPr bwMode="ltGray">
            <a:xfrm>
              <a:off x="7601139" y="4007757"/>
              <a:ext cx="4306770" cy="441997"/>
            </a:xfrm>
            <a:prstGeom prst="rect">
              <a:avLst/>
            </a:prstGeom>
            <a:solidFill>
              <a:schemeClr val="accent6">
                <a:lumMod val="20000"/>
                <a:lumOff val="80000"/>
              </a:schemeClr>
            </a:solidFill>
            <a:ln w="3175"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rgbClr val="FFFFFF"/>
                </a:solidFill>
                <a:effectLst/>
                <a:uLnTx/>
                <a:uFillTx/>
                <a:latin typeface="Georgia" pitchFamily="18" charset="0"/>
                <a:ea typeface="+mn-ea"/>
                <a:cs typeface="+mn-cs"/>
              </a:endParaRPr>
            </a:p>
          </p:txBody>
        </p:sp>
        <p:sp>
          <p:nvSpPr>
            <p:cNvPr id="173" name="Rectangle 172"/>
            <p:cNvSpPr/>
            <p:nvPr/>
          </p:nvSpPr>
          <p:spPr>
            <a:xfrm>
              <a:off x="7702929" y="4007757"/>
              <a:ext cx="441997" cy="441997"/>
            </a:xfrm>
            <a:prstGeom prst="rect">
              <a:avLst/>
            </a:prstGeom>
            <a:solidFill>
              <a:srgbClr val="D04A02"/>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97" b="0" i="0" u="none" strike="noStrike" kern="0" cap="none" spc="0" normalizeH="0" baseline="0" noProof="0" dirty="0">
                <a:ln>
                  <a:noFill/>
                </a:ln>
                <a:solidFill>
                  <a:srgbClr val="464646"/>
                </a:solidFill>
                <a:effectLst/>
                <a:uLnTx/>
                <a:uFillTx/>
                <a:latin typeface="Georgia"/>
                <a:ea typeface="+mn-ea"/>
                <a:cs typeface="+mn-cs"/>
              </a:endParaRPr>
            </a:p>
          </p:txBody>
        </p:sp>
        <p:sp>
          <p:nvSpPr>
            <p:cNvPr id="174" name="Right Arrow 173"/>
            <p:cNvSpPr/>
            <p:nvPr/>
          </p:nvSpPr>
          <p:spPr>
            <a:xfrm>
              <a:off x="7801126" y="4081688"/>
              <a:ext cx="239199" cy="294135"/>
            </a:xfrm>
            <a:prstGeom prst="rightArrow">
              <a:avLst>
                <a:gd name="adj1" fmla="val 50000"/>
                <a:gd name="adj2" fmla="val 70468"/>
              </a:avLst>
            </a:prstGeom>
            <a:solidFill>
              <a:srgbClr val="FFFFFF"/>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97" b="0" i="0" u="none" strike="noStrike" kern="0" cap="none" spc="0" normalizeH="0" baseline="0" noProof="0" dirty="0">
                <a:ln>
                  <a:noFill/>
                </a:ln>
                <a:solidFill>
                  <a:srgbClr val="464646"/>
                </a:solidFill>
                <a:effectLst/>
                <a:uLnTx/>
                <a:uFillTx/>
                <a:latin typeface="Georgia"/>
                <a:ea typeface="+mn-ea"/>
                <a:cs typeface="+mn-cs"/>
              </a:endParaRPr>
            </a:p>
          </p:txBody>
        </p:sp>
      </p:grpSp>
      <p:grpSp>
        <p:nvGrpSpPr>
          <p:cNvPr id="220" name="Group 219"/>
          <p:cNvGrpSpPr/>
          <p:nvPr/>
        </p:nvGrpSpPr>
        <p:grpSpPr>
          <a:xfrm>
            <a:off x="4943871" y="4397002"/>
            <a:ext cx="5033245" cy="578502"/>
            <a:chOff x="7601139" y="4948971"/>
            <a:chExt cx="4306770" cy="441997"/>
          </a:xfrm>
        </p:grpSpPr>
        <p:sp>
          <p:nvSpPr>
            <p:cNvPr id="180" name="Rectangle 179"/>
            <p:cNvSpPr/>
            <p:nvPr/>
          </p:nvSpPr>
          <p:spPr bwMode="ltGray">
            <a:xfrm>
              <a:off x="7601139" y="4948971"/>
              <a:ext cx="4306770" cy="441997"/>
            </a:xfrm>
            <a:prstGeom prst="rect">
              <a:avLst/>
            </a:prstGeom>
            <a:solidFill>
              <a:schemeClr val="accent6">
                <a:lumMod val="20000"/>
                <a:lumOff val="80000"/>
              </a:schemeClr>
            </a:solidFill>
            <a:ln w="3175"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rgbClr val="EB8C00"/>
                </a:solidFill>
                <a:effectLst/>
                <a:uLnTx/>
                <a:uFillTx/>
                <a:latin typeface="Georgia" pitchFamily="18" charset="0"/>
                <a:ea typeface="+mn-ea"/>
                <a:cs typeface="+mn-cs"/>
              </a:endParaRPr>
            </a:p>
          </p:txBody>
        </p:sp>
        <p:sp>
          <p:nvSpPr>
            <p:cNvPr id="182" name="Rectangle 181"/>
            <p:cNvSpPr/>
            <p:nvPr/>
          </p:nvSpPr>
          <p:spPr>
            <a:xfrm>
              <a:off x="7702929" y="4948971"/>
              <a:ext cx="441997" cy="441997"/>
            </a:xfrm>
            <a:prstGeom prst="rect">
              <a:avLst/>
            </a:prstGeom>
            <a:solidFill>
              <a:srgbClr val="DB536A"/>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97" b="0" i="0" u="none" strike="noStrike" kern="0" cap="none" spc="0" normalizeH="0" baseline="0" noProof="0" dirty="0">
                <a:ln>
                  <a:noFill/>
                </a:ln>
                <a:solidFill>
                  <a:srgbClr val="464646"/>
                </a:solidFill>
                <a:effectLst/>
                <a:uLnTx/>
                <a:uFillTx/>
                <a:latin typeface="Georgia"/>
                <a:ea typeface="+mn-ea"/>
                <a:cs typeface="+mn-cs"/>
              </a:endParaRPr>
            </a:p>
          </p:txBody>
        </p:sp>
        <p:sp>
          <p:nvSpPr>
            <p:cNvPr id="183" name="Right Arrow 182"/>
            <p:cNvSpPr/>
            <p:nvPr/>
          </p:nvSpPr>
          <p:spPr>
            <a:xfrm>
              <a:off x="7801126" y="5022902"/>
              <a:ext cx="239199" cy="294135"/>
            </a:xfrm>
            <a:prstGeom prst="rightArrow">
              <a:avLst>
                <a:gd name="adj1" fmla="val 50000"/>
                <a:gd name="adj2" fmla="val 70468"/>
              </a:avLst>
            </a:prstGeom>
            <a:solidFill>
              <a:srgbClr val="FFFFFF"/>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97" b="0" i="0" u="none" strike="noStrike" kern="0" cap="none" spc="0" normalizeH="0" baseline="0" noProof="0" dirty="0">
                <a:ln>
                  <a:noFill/>
                </a:ln>
                <a:solidFill>
                  <a:srgbClr val="464646"/>
                </a:solidFill>
                <a:effectLst/>
                <a:uLnTx/>
                <a:uFillTx/>
                <a:latin typeface="Georgia"/>
                <a:ea typeface="+mn-ea"/>
                <a:cs typeface="+mn-cs"/>
              </a:endParaRPr>
            </a:p>
          </p:txBody>
        </p:sp>
      </p:grpSp>
      <p:grpSp>
        <p:nvGrpSpPr>
          <p:cNvPr id="221" name="Group 220"/>
          <p:cNvGrpSpPr/>
          <p:nvPr/>
        </p:nvGrpSpPr>
        <p:grpSpPr>
          <a:xfrm>
            <a:off x="4942590" y="5174352"/>
            <a:ext cx="5034530" cy="627008"/>
            <a:chOff x="7601139" y="5408540"/>
            <a:chExt cx="4306770" cy="441997"/>
          </a:xfrm>
        </p:grpSpPr>
        <p:sp>
          <p:nvSpPr>
            <p:cNvPr id="188" name="Rectangle 187"/>
            <p:cNvSpPr/>
            <p:nvPr/>
          </p:nvSpPr>
          <p:spPr bwMode="ltGray">
            <a:xfrm>
              <a:off x="7601139" y="5408540"/>
              <a:ext cx="4306770" cy="441997"/>
            </a:xfrm>
            <a:prstGeom prst="rect">
              <a:avLst/>
            </a:prstGeom>
            <a:solidFill>
              <a:schemeClr val="accent6">
                <a:lumMod val="20000"/>
                <a:lumOff val="80000"/>
              </a:schemeClr>
            </a:solidFill>
            <a:ln w="3175"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rgbClr val="EB8C00"/>
                </a:solidFill>
                <a:effectLst/>
                <a:uLnTx/>
                <a:uFillTx/>
                <a:latin typeface="Georgia" pitchFamily="18" charset="0"/>
                <a:ea typeface="+mn-ea"/>
                <a:cs typeface="+mn-cs"/>
              </a:endParaRPr>
            </a:p>
          </p:txBody>
        </p:sp>
        <p:sp>
          <p:nvSpPr>
            <p:cNvPr id="190" name="Rectangle 189"/>
            <p:cNvSpPr/>
            <p:nvPr/>
          </p:nvSpPr>
          <p:spPr>
            <a:xfrm>
              <a:off x="7702929" y="5408540"/>
              <a:ext cx="441997" cy="441997"/>
            </a:xfrm>
            <a:prstGeom prst="rect">
              <a:avLst/>
            </a:prstGeom>
            <a:solidFill>
              <a:srgbClr val="7D7D7D"/>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97" b="0" i="0" u="none" strike="noStrike" kern="0" cap="none" spc="0" normalizeH="0" baseline="0" noProof="0" dirty="0">
                <a:ln>
                  <a:noFill/>
                </a:ln>
                <a:solidFill>
                  <a:srgbClr val="464646"/>
                </a:solidFill>
                <a:effectLst/>
                <a:uLnTx/>
                <a:uFillTx/>
                <a:latin typeface="Georgia"/>
                <a:ea typeface="+mn-ea"/>
                <a:cs typeface="+mn-cs"/>
              </a:endParaRPr>
            </a:p>
          </p:txBody>
        </p:sp>
        <p:sp>
          <p:nvSpPr>
            <p:cNvPr id="191" name="Right Arrow 190"/>
            <p:cNvSpPr/>
            <p:nvPr/>
          </p:nvSpPr>
          <p:spPr>
            <a:xfrm>
              <a:off x="7801126" y="5482471"/>
              <a:ext cx="239199" cy="294135"/>
            </a:xfrm>
            <a:prstGeom prst="rightArrow">
              <a:avLst>
                <a:gd name="adj1" fmla="val 50000"/>
                <a:gd name="adj2" fmla="val 70468"/>
              </a:avLst>
            </a:prstGeom>
            <a:solidFill>
              <a:srgbClr val="FFFFFF"/>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97" b="0" i="0" u="none" strike="noStrike" kern="0" cap="none" spc="0" normalizeH="0" baseline="0" noProof="0" dirty="0">
                <a:ln>
                  <a:noFill/>
                </a:ln>
                <a:solidFill>
                  <a:srgbClr val="464646"/>
                </a:solidFill>
                <a:effectLst/>
                <a:uLnTx/>
                <a:uFillTx/>
                <a:latin typeface="Georgia"/>
                <a:ea typeface="+mn-ea"/>
                <a:cs typeface="+mn-cs"/>
              </a:endParaRPr>
            </a:p>
          </p:txBody>
        </p:sp>
      </p:grpSp>
      <p:grpSp>
        <p:nvGrpSpPr>
          <p:cNvPr id="223" name="Group 222"/>
          <p:cNvGrpSpPr/>
          <p:nvPr/>
        </p:nvGrpSpPr>
        <p:grpSpPr>
          <a:xfrm>
            <a:off x="10381402" y="3689499"/>
            <a:ext cx="293672" cy="293628"/>
            <a:chOff x="590920" y="2274258"/>
            <a:chExt cx="720107" cy="720000"/>
          </a:xfrm>
          <a:solidFill>
            <a:srgbClr val="7D7D7D"/>
          </a:solidFill>
        </p:grpSpPr>
        <p:sp>
          <p:nvSpPr>
            <p:cNvPr id="224" name="Freeform 5"/>
            <p:cNvSpPr>
              <a:spLocks noEditPoints="1"/>
            </p:cNvSpPr>
            <p:nvPr/>
          </p:nvSpPr>
          <p:spPr bwMode="auto">
            <a:xfrm>
              <a:off x="590920" y="2274258"/>
              <a:ext cx="720107" cy="720000"/>
            </a:xfrm>
            <a:custGeom>
              <a:avLst/>
              <a:gdLst>
                <a:gd name="T0" fmla="*/ 6628 w 6628"/>
                <a:gd name="T1" fmla="*/ 5435 h 6627"/>
                <a:gd name="T2" fmla="*/ 6628 w 6628"/>
                <a:gd name="T3" fmla="*/ 0 h 6627"/>
                <a:gd name="T4" fmla="*/ 0 w 6628"/>
                <a:gd name="T5" fmla="*/ 0 h 6627"/>
                <a:gd name="T6" fmla="*/ 0 w 6628"/>
                <a:gd name="T7" fmla="*/ 5435 h 6627"/>
                <a:gd name="T8" fmla="*/ 2061 w 6628"/>
                <a:gd name="T9" fmla="*/ 5435 h 6627"/>
                <a:gd name="T10" fmla="*/ 2061 w 6628"/>
                <a:gd name="T11" fmla="*/ 6343 h 6627"/>
                <a:gd name="T12" fmla="*/ 1118 w 6628"/>
                <a:gd name="T13" fmla="*/ 6343 h 6627"/>
                <a:gd name="T14" fmla="*/ 1118 w 6628"/>
                <a:gd name="T15" fmla="*/ 6627 h 6627"/>
                <a:gd name="T16" fmla="*/ 5508 w 6628"/>
                <a:gd name="T17" fmla="*/ 6627 h 6627"/>
                <a:gd name="T18" fmla="*/ 5508 w 6628"/>
                <a:gd name="T19" fmla="*/ 6343 h 6627"/>
                <a:gd name="T20" fmla="*/ 4565 w 6628"/>
                <a:gd name="T21" fmla="*/ 6343 h 6627"/>
                <a:gd name="T22" fmla="*/ 4565 w 6628"/>
                <a:gd name="T23" fmla="*/ 5435 h 6627"/>
                <a:gd name="T24" fmla="*/ 6628 w 6628"/>
                <a:gd name="T25" fmla="*/ 5435 h 6627"/>
                <a:gd name="T26" fmla="*/ 282 w 6628"/>
                <a:gd name="T27" fmla="*/ 282 h 6627"/>
                <a:gd name="T28" fmla="*/ 6344 w 6628"/>
                <a:gd name="T29" fmla="*/ 282 h 6627"/>
                <a:gd name="T30" fmla="*/ 6344 w 6628"/>
                <a:gd name="T31" fmla="*/ 5153 h 6627"/>
                <a:gd name="T32" fmla="*/ 282 w 6628"/>
                <a:gd name="T33" fmla="*/ 5153 h 6627"/>
                <a:gd name="T34" fmla="*/ 282 w 6628"/>
                <a:gd name="T35" fmla="*/ 282 h 6627"/>
                <a:gd name="T36" fmla="*/ 4283 w 6628"/>
                <a:gd name="T37" fmla="*/ 6343 h 6627"/>
                <a:gd name="T38" fmla="*/ 2343 w 6628"/>
                <a:gd name="T39" fmla="*/ 6343 h 6627"/>
                <a:gd name="T40" fmla="*/ 2343 w 6628"/>
                <a:gd name="T41" fmla="*/ 5435 h 6627"/>
                <a:gd name="T42" fmla="*/ 4283 w 6628"/>
                <a:gd name="T43" fmla="*/ 5435 h 6627"/>
                <a:gd name="T44" fmla="*/ 4283 w 6628"/>
                <a:gd name="T45" fmla="*/ 6343 h 6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28" h="6627">
                  <a:moveTo>
                    <a:pt x="6628" y="5435"/>
                  </a:moveTo>
                  <a:lnTo>
                    <a:pt x="6628" y="0"/>
                  </a:lnTo>
                  <a:lnTo>
                    <a:pt x="0" y="0"/>
                  </a:lnTo>
                  <a:lnTo>
                    <a:pt x="0" y="5435"/>
                  </a:lnTo>
                  <a:lnTo>
                    <a:pt x="2061" y="5435"/>
                  </a:lnTo>
                  <a:lnTo>
                    <a:pt x="2061" y="6343"/>
                  </a:lnTo>
                  <a:lnTo>
                    <a:pt x="1118" y="6343"/>
                  </a:lnTo>
                  <a:lnTo>
                    <a:pt x="1118" y="6627"/>
                  </a:lnTo>
                  <a:lnTo>
                    <a:pt x="5508" y="6627"/>
                  </a:lnTo>
                  <a:lnTo>
                    <a:pt x="5508" y="6343"/>
                  </a:lnTo>
                  <a:lnTo>
                    <a:pt x="4565" y="6343"/>
                  </a:lnTo>
                  <a:lnTo>
                    <a:pt x="4565" y="5435"/>
                  </a:lnTo>
                  <a:lnTo>
                    <a:pt x="6628" y="5435"/>
                  </a:lnTo>
                  <a:close/>
                  <a:moveTo>
                    <a:pt x="282" y="282"/>
                  </a:moveTo>
                  <a:lnTo>
                    <a:pt x="6344" y="282"/>
                  </a:lnTo>
                  <a:lnTo>
                    <a:pt x="6344" y="5153"/>
                  </a:lnTo>
                  <a:lnTo>
                    <a:pt x="282" y="5153"/>
                  </a:lnTo>
                  <a:lnTo>
                    <a:pt x="282" y="282"/>
                  </a:lnTo>
                  <a:close/>
                  <a:moveTo>
                    <a:pt x="4283" y="6343"/>
                  </a:moveTo>
                  <a:lnTo>
                    <a:pt x="2343" y="6343"/>
                  </a:lnTo>
                  <a:lnTo>
                    <a:pt x="2343" y="5435"/>
                  </a:lnTo>
                  <a:lnTo>
                    <a:pt x="4283" y="5435"/>
                  </a:lnTo>
                  <a:lnTo>
                    <a:pt x="4283" y="6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39" b="0" i="0" u="none" strike="noStrike" kern="0" cap="none" spc="0" normalizeH="0" baseline="0" noProof="0" dirty="0">
                <a:ln>
                  <a:noFill/>
                </a:ln>
                <a:solidFill>
                  <a:srgbClr val="000000"/>
                </a:solidFill>
                <a:effectLst/>
                <a:uLnTx/>
                <a:uFillTx/>
              </a:endParaRPr>
            </a:p>
          </p:txBody>
        </p:sp>
        <p:sp>
          <p:nvSpPr>
            <p:cNvPr id="225" name="Freeform 6"/>
            <p:cNvSpPr>
              <a:spLocks noEditPoints="1"/>
            </p:cNvSpPr>
            <p:nvPr/>
          </p:nvSpPr>
          <p:spPr bwMode="auto">
            <a:xfrm>
              <a:off x="699566" y="2428536"/>
              <a:ext cx="191326" cy="315183"/>
            </a:xfrm>
            <a:custGeom>
              <a:avLst/>
              <a:gdLst>
                <a:gd name="T0" fmla="*/ 1579 w 1761"/>
                <a:gd name="T1" fmla="*/ 698 h 2901"/>
                <a:gd name="T2" fmla="*/ 1575 w 1761"/>
                <a:gd name="T3" fmla="*/ 626 h 2901"/>
                <a:gd name="T4" fmla="*/ 1565 w 1761"/>
                <a:gd name="T5" fmla="*/ 558 h 2901"/>
                <a:gd name="T6" fmla="*/ 1549 w 1761"/>
                <a:gd name="T7" fmla="*/ 490 h 2901"/>
                <a:gd name="T8" fmla="*/ 1525 w 1761"/>
                <a:gd name="T9" fmla="*/ 426 h 2901"/>
                <a:gd name="T10" fmla="*/ 1495 w 1761"/>
                <a:gd name="T11" fmla="*/ 366 h 2901"/>
                <a:gd name="T12" fmla="*/ 1461 w 1761"/>
                <a:gd name="T13" fmla="*/ 308 h 2901"/>
                <a:gd name="T14" fmla="*/ 1419 w 1761"/>
                <a:gd name="T15" fmla="*/ 254 h 2901"/>
                <a:gd name="T16" fmla="*/ 1375 w 1761"/>
                <a:gd name="T17" fmla="*/ 204 h 2901"/>
                <a:gd name="T18" fmla="*/ 1325 w 1761"/>
                <a:gd name="T19" fmla="*/ 160 h 2901"/>
                <a:gd name="T20" fmla="*/ 1271 w 1761"/>
                <a:gd name="T21" fmla="*/ 118 h 2901"/>
                <a:gd name="T22" fmla="*/ 1213 w 1761"/>
                <a:gd name="T23" fmla="*/ 84 h 2901"/>
                <a:gd name="T24" fmla="*/ 1153 w 1761"/>
                <a:gd name="T25" fmla="*/ 54 h 2901"/>
                <a:gd name="T26" fmla="*/ 1089 w 1761"/>
                <a:gd name="T27" fmla="*/ 30 h 2901"/>
                <a:gd name="T28" fmla="*/ 1021 w 1761"/>
                <a:gd name="T29" fmla="*/ 14 h 2901"/>
                <a:gd name="T30" fmla="*/ 953 w 1761"/>
                <a:gd name="T31" fmla="*/ 4 h 2901"/>
                <a:gd name="T32" fmla="*/ 881 w 1761"/>
                <a:gd name="T33" fmla="*/ 0 h 2901"/>
                <a:gd name="T34" fmla="*/ 845 w 1761"/>
                <a:gd name="T35" fmla="*/ 0 h 2901"/>
                <a:gd name="T36" fmla="*/ 775 w 1761"/>
                <a:gd name="T37" fmla="*/ 8 h 2901"/>
                <a:gd name="T38" fmla="*/ 707 w 1761"/>
                <a:gd name="T39" fmla="*/ 22 h 2901"/>
                <a:gd name="T40" fmla="*/ 640 w 1761"/>
                <a:gd name="T41" fmla="*/ 42 h 2901"/>
                <a:gd name="T42" fmla="*/ 578 w 1761"/>
                <a:gd name="T43" fmla="*/ 68 h 2901"/>
                <a:gd name="T44" fmla="*/ 518 w 1761"/>
                <a:gd name="T45" fmla="*/ 100 h 2901"/>
                <a:gd name="T46" fmla="*/ 462 w 1761"/>
                <a:gd name="T47" fmla="*/ 138 h 2901"/>
                <a:gd name="T48" fmla="*/ 410 w 1761"/>
                <a:gd name="T49" fmla="*/ 182 h 2901"/>
                <a:gd name="T50" fmla="*/ 364 w 1761"/>
                <a:gd name="T51" fmla="*/ 228 h 2901"/>
                <a:gd name="T52" fmla="*/ 320 w 1761"/>
                <a:gd name="T53" fmla="*/ 280 h 2901"/>
                <a:gd name="T54" fmla="*/ 282 w 1761"/>
                <a:gd name="T55" fmla="*/ 336 h 2901"/>
                <a:gd name="T56" fmla="*/ 250 w 1761"/>
                <a:gd name="T57" fmla="*/ 396 h 2901"/>
                <a:gd name="T58" fmla="*/ 224 w 1761"/>
                <a:gd name="T59" fmla="*/ 458 h 2901"/>
                <a:gd name="T60" fmla="*/ 204 w 1761"/>
                <a:gd name="T61" fmla="*/ 524 h 2901"/>
                <a:gd name="T62" fmla="*/ 190 w 1761"/>
                <a:gd name="T63" fmla="*/ 592 h 2901"/>
                <a:gd name="T64" fmla="*/ 182 w 1761"/>
                <a:gd name="T65" fmla="*/ 662 h 2901"/>
                <a:gd name="T66" fmla="*/ 182 w 1761"/>
                <a:gd name="T67" fmla="*/ 948 h 2901"/>
                <a:gd name="T68" fmla="*/ 0 w 1761"/>
                <a:gd name="T69" fmla="*/ 2901 h 2901"/>
                <a:gd name="T70" fmla="*/ 1761 w 1761"/>
                <a:gd name="T71" fmla="*/ 948 h 2901"/>
                <a:gd name="T72" fmla="*/ 1579 w 1761"/>
                <a:gd name="T73" fmla="*/ 698 h 2901"/>
                <a:gd name="T74" fmla="*/ 464 w 1761"/>
                <a:gd name="T75" fmla="*/ 698 h 2901"/>
                <a:gd name="T76" fmla="*/ 472 w 1761"/>
                <a:gd name="T77" fmla="*/ 614 h 2901"/>
                <a:gd name="T78" fmla="*/ 496 w 1761"/>
                <a:gd name="T79" fmla="*/ 536 h 2901"/>
                <a:gd name="T80" fmla="*/ 536 w 1761"/>
                <a:gd name="T81" fmla="*/ 466 h 2901"/>
                <a:gd name="T82" fmla="*/ 586 w 1761"/>
                <a:gd name="T83" fmla="*/ 404 h 2901"/>
                <a:gd name="T84" fmla="*/ 648 w 1761"/>
                <a:gd name="T85" fmla="*/ 354 h 2901"/>
                <a:gd name="T86" fmla="*/ 719 w 1761"/>
                <a:gd name="T87" fmla="*/ 314 h 2901"/>
                <a:gd name="T88" fmla="*/ 797 w 1761"/>
                <a:gd name="T89" fmla="*/ 290 h 2901"/>
                <a:gd name="T90" fmla="*/ 881 w 1761"/>
                <a:gd name="T91" fmla="*/ 282 h 2901"/>
                <a:gd name="T92" fmla="*/ 923 w 1761"/>
                <a:gd name="T93" fmla="*/ 284 h 2901"/>
                <a:gd name="T94" fmla="*/ 1005 w 1761"/>
                <a:gd name="T95" fmla="*/ 300 h 2901"/>
                <a:gd name="T96" fmla="*/ 1079 w 1761"/>
                <a:gd name="T97" fmla="*/ 332 h 2901"/>
                <a:gd name="T98" fmla="*/ 1145 w 1761"/>
                <a:gd name="T99" fmla="*/ 378 h 2901"/>
                <a:gd name="T100" fmla="*/ 1201 w 1761"/>
                <a:gd name="T101" fmla="*/ 434 h 2901"/>
                <a:gd name="T102" fmla="*/ 1247 w 1761"/>
                <a:gd name="T103" fmla="*/ 502 h 2901"/>
                <a:gd name="T104" fmla="*/ 1279 w 1761"/>
                <a:gd name="T105" fmla="*/ 576 h 2901"/>
                <a:gd name="T106" fmla="*/ 1295 w 1761"/>
                <a:gd name="T107" fmla="*/ 658 h 2901"/>
                <a:gd name="T108" fmla="*/ 1303 w 1761"/>
                <a:gd name="T109" fmla="*/ 948 h 2901"/>
                <a:gd name="T110" fmla="*/ 464 w 1761"/>
                <a:gd name="T111" fmla="*/ 698 h 2901"/>
                <a:gd name="T112" fmla="*/ 282 w 1761"/>
                <a:gd name="T113" fmla="*/ 2619 h 2901"/>
                <a:gd name="T114" fmla="*/ 1479 w 1761"/>
                <a:gd name="T115" fmla="*/ 1230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1" h="2901">
                  <a:moveTo>
                    <a:pt x="1579" y="698"/>
                  </a:moveTo>
                  <a:lnTo>
                    <a:pt x="1579" y="698"/>
                  </a:lnTo>
                  <a:lnTo>
                    <a:pt x="1579" y="662"/>
                  </a:lnTo>
                  <a:lnTo>
                    <a:pt x="1575" y="626"/>
                  </a:lnTo>
                  <a:lnTo>
                    <a:pt x="1571" y="592"/>
                  </a:lnTo>
                  <a:lnTo>
                    <a:pt x="1565" y="558"/>
                  </a:lnTo>
                  <a:lnTo>
                    <a:pt x="1557" y="524"/>
                  </a:lnTo>
                  <a:lnTo>
                    <a:pt x="1549" y="490"/>
                  </a:lnTo>
                  <a:lnTo>
                    <a:pt x="1537" y="458"/>
                  </a:lnTo>
                  <a:lnTo>
                    <a:pt x="1525" y="426"/>
                  </a:lnTo>
                  <a:lnTo>
                    <a:pt x="1511" y="396"/>
                  </a:lnTo>
                  <a:lnTo>
                    <a:pt x="1495" y="366"/>
                  </a:lnTo>
                  <a:lnTo>
                    <a:pt x="1479" y="336"/>
                  </a:lnTo>
                  <a:lnTo>
                    <a:pt x="1461" y="308"/>
                  </a:lnTo>
                  <a:lnTo>
                    <a:pt x="1441" y="280"/>
                  </a:lnTo>
                  <a:lnTo>
                    <a:pt x="1419" y="254"/>
                  </a:lnTo>
                  <a:lnTo>
                    <a:pt x="1397" y="228"/>
                  </a:lnTo>
                  <a:lnTo>
                    <a:pt x="1375" y="204"/>
                  </a:lnTo>
                  <a:lnTo>
                    <a:pt x="1351" y="182"/>
                  </a:lnTo>
                  <a:lnTo>
                    <a:pt x="1325" y="160"/>
                  </a:lnTo>
                  <a:lnTo>
                    <a:pt x="1299" y="138"/>
                  </a:lnTo>
                  <a:lnTo>
                    <a:pt x="1271" y="118"/>
                  </a:lnTo>
                  <a:lnTo>
                    <a:pt x="1243" y="100"/>
                  </a:lnTo>
                  <a:lnTo>
                    <a:pt x="1213" y="84"/>
                  </a:lnTo>
                  <a:lnTo>
                    <a:pt x="1183" y="68"/>
                  </a:lnTo>
                  <a:lnTo>
                    <a:pt x="1153" y="54"/>
                  </a:lnTo>
                  <a:lnTo>
                    <a:pt x="1121" y="42"/>
                  </a:lnTo>
                  <a:lnTo>
                    <a:pt x="1089" y="30"/>
                  </a:lnTo>
                  <a:lnTo>
                    <a:pt x="1055" y="22"/>
                  </a:lnTo>
                  <a:lnTo>
                    <a:pt x="1021" y="14"/>
                  </a:lnTo>
                  <a:lnTo>
                    <a:pt x="987" y="8"/>
                  </a:lnTo>
                  <a:lnTo>
                    <a:pt x="953" y="4"/>
                  </a:lnTo>
                  <a:lnTo>
                    <a:pt x="917" y="0"/>
                  </a:lnTo>
                  <a:lnTo>
                    <a:pt x="881" y="0"/>
                  </a:lnTo>
                  <a:lnTo>
                    <a:pt x="881" y="0"/>
                  </a:lnTo>
                  <a:lnTo>
                    <a:pt x="845" y="0"/>
                  </a:lnTo>
                  <a:lnTo>
                    <a:pt x="809" y="4"/>
                  </a:lnTo>
                  <a:lnTo>
                    <a:pt x="775" y="8"/>
                  </a:lnTo>
                  <a:lnTo>
                    <a:pt x="741" y="14"/>
                  </a:lnTo>
                  <a:lnTo>
                    <a:pt x="707" y="22"/>
                  </a:lnTo>
                  <a:lnTo>
                    <a:pt x="673" y="30"/>
                  </a:lnTo>
                  <a:lnTo>
                    <a:pt x="640" y="42"/>
                  </a:lnTo>
                  <a:lnTo>
                    <a:pt x="608" y="54"/>
                  </a:lnTo>
                  <a:lnTo>
                    <a:pt x="578" y="68"/>
                  </a:lnTo>
                  <a:lnTo>
                    <a:pt x="548" y="84"/>
                  </a:lnTo>
                  <a:lnTo>
                    <a:pt x="518" y="100"/>
                  </a:lnTo>
                  <a:lnTo>
                    <a:pt x="490" y="118"/>
                  </a:lnTo>
                  <a:lnTo>
                    <a:pt x="462" y="138"/>
                  </a:lnTo>
                  <a:lnTo>
                    <a:pt x="436" y="160"/>
                  </a:lnTo>
                  <a:lnTo>
                    <a:pt x="410" y="182"/>
                  </a:lnTo>
                  <a:lnTo>
                    <a:pt x="386" y="204"/>
                  </a:lnTo>
                  <a:lnTo>
                    <a:pt x="364" y="228"/>
                  </a:lnTo>
                  <a:lnTo>
                    <a:pt x="342" y="254"/>
                  </a:lnTo>
                  <a:lnTo>
                    <a:pt x="320" y="280"/>
                  </a:lnTo>
                  <a:lnTo>
                    <a:pt x="302" y="308"/>
                  </a:lnTo>
                  <a:lnTo>
                    <a:pt x="282" y="336"/>
                  </a:lnTo>
                  <a:lnTo>
                    <a:pt x="266" y="366"/>
                  </a:lnTo>
                  <a:lnTo>
                    <a:pt x="250" y="396"/>
                  </a:lnTo>
                  <a:lnTo>
                    <a:pt x="236" y="426"/>
                  </a:lnTo>
                  <a:lnTo>
                    <a:pt x="224" y="458"/>
                  </a:lnTo>
                  <a:lnTo>
                    <a:pt x="214" y="490"/>
                  </a:lnTo>
                  <a:lnTo>
                    <a:pt x="204" y="524"/>
                  </a:lnTo>
                  <a:lnTo>
                    <a:pt x="196" y="558"/>
                  </a:lnTo>
                  <a:lnTo>
                    <a:pt x="190" y="592"/>
                  </a:lnTo>
                  <a:lnTo>
                    <a:pt x="186" y="626"/>
                  </a:lnTo>
                  <a:lnTo>
                    <a:pt x="182" y="662"/>
                  </a:lnTo>
                  <a:lnTo>
                    <a:pt x="182" y="698"/>
                  </a:lnTo>
                  <a:lnTo>
                    <a:pt x="182" y="948"/>
                  </a:lnTo>
                  <a:lnTo>
                    <a:pt x="0" y="948"/>
                  </a:lnTo>
                  <a:lnTo>
                    <a:pt x="0" y="2901"/>
                  </a:lnTo>
                  <a:lnTo>
                    <a:pt x="1761" y="2901"/>
                  </a:lnTo>
                  <a:lnTo>
                    <a:pt x="1761" y="948"/>
                  </a:lnTo>
                  <a:lnTo>
                    <a:pt x="1585" y="948"/>
                  </a:lnTo>
                  <a:lnTo>
                    <a:pt x="1579" y="698"/>
                  </a:lnTo>
                  <a:close/>
                  <a:moveTo>
                    <a:pt x="464" y="698"/>
                  </a:moveTo>
                  <a:lnTo>
                    <a:pt x="464" y="698"/>
                  </a:lnTo>
                  <a:lnTo>
                    <a:pt x="466" y="656"/>
                  </a:lnTo>
                  <a:lnTo>
                    <a:pt x="472" y="614"/>
                  </a:lnTo>
                  <a:lnTo>
                    <a:pt x="482" y="574"/>
                  </a:lnTo>
                  <a:lnTo>
                    <a:pt x="496" y="536"/>
                  </a:lnTo>
                  <a:lnTo>
                    <a:pt x="514" y="500"/>
                  </a:lnTo>
                  <a:lnTo>
                    <a:pt x="536" y="466"/>
                  </a:lnTo>
                  <a:lnTo>
                    <a:pt x="560" y="434"/>
                  </a:lnTo>
                  <a:lnTo>
                    <a:pt x="586" y="404"/>
                  </a:lnTo>
                  <a:lnTo>
                    <a:pt x="616" y="378"/>
                  </a:lnTo>
                  <a:lnTo>
                    <a:pt x="648" y="354"/>
                  </a:lnTo>
                  <a:lnTo>
                    <a:pt x="683" y="332"/>
                  </a:lnTo>
                  <a:lnTo>
                    <a:pt x="719" y="314"/>
                  </a:lnTo>
                  <a:lnTo>
                    <a:pt x="757" y="300"/>
                  </a:lnTo>
                  <a:lnTo>
                    <a:pt x="797" y="290"/>
                  </a:lnTo>
                  <a:lnTo>
                    <a:pt x="839" y="284"/>
                  </a:lnTo>
                  <a:lnTo>
                    <a:pt x="881" y="282"/>
                  </a:lnTo>
                  <a:lnTo>
                    <a:pt x="881" y="282"/>
                  </a:lnTo>
                  <a:lnTo>
                    <a:pt x="923" y="284"/>
                  </a:lnTo>
                  <a:lnTo>
                    <a:pt x="965" y="290"/>
                  </a:lnTo>
                  <a:lnTo>
                    <a:pt x="1005" y="300"/>
                  </a:lnTo>
                  <a:lnTo>
                    <a:pt x="1043" y="314"/>
                  </a:lnTo>
                  <a:lnTo>
                    <a:pt x="1079" y="332"/>
                  </a:lnTo>
                  <a:lnTo>
                    <a:pt x="1113" y="354"/>
                  </a:lnTo>
                  <a:lnTo>
                    <a:pt x="1145" y="378"/>
                  </a:lnTo>
                  <a:lnTo>
                    <a:pt x="1175" y="404"/>
                  </a:lnTo>
                  <a:lnTo>
                    <a:pt x="1201" y="434"/>
                  </a:lnTo>
                  <a:lnTo>
                    <a:pt x="1225" y="466"/>
                  </a:lnTo>
                  <a:lnTo>
                    <a:pt x="1247" y="502"/>
                  </a:lnTo>
                  <a:lnTo>
                    <a:pt x="1265" y="538"/>
                  </a:lnTo>
                  <a:lnTo>
                    <a:pt x="1279" y="576"/>
                  </a:lnTo>
                  <a:lnTo>
                    <a:pt x="1289" y="616"/>
                  </a:lnTo>
                  <a:lnTo>
                    <a:pt x="1295" y="658"/>
                  </a:lnTo>
                  <a:lnTo>
                    <a:pt x="1297" y="702"/>
                  </a:lnTo>
                  <a:lnTo>
                    <a:pt x="1303" y="948"/>
                  </a:lnTo>
                  <a:lnTo>
                    <a:pt x="464" y="948"/>
                  </a:lnTo>
                  <a:lnTo>
                    <a:pt x="464" y="698"/>
                  </a:lnTo>
                  <a:close/>
                  <a:moveTo>
                    <a:pt x="1479" y="2619"/>
                  </a:moveTo>
                  <a:lnTo>
                    <a:pt x="282" y="2619"/>
                  </a:lnTo>
                  <a:lnTo>
                    <a:pt x="282" y="1230"/>
                  </a:lnTo>
                  <a:lnTo>
                    <a:pt x="1479" y="1230"/>
                  </a:lnTo>
                  <a:lnTo>
                    <a:pt x="1479" y="26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39" b="0" i="0" u="none" strike="noStrike" kern="0" cap="none" spc="0" normalizeH="0" baseline="0" noProof="0" dirty="0">
                <a:ln>
                  <a:noFill/>
                </a:ln>
                <a:solidFill>
                  <a:srgbClr val="000000"/>
                </a:solidFill>
                <a:effectLst/>
                <a:uLnTx/>
                <a:uFillTx/>
              </a:endParaRPr>
            </a:p>
          </p:txBody>
        </p:sp>
        <p:sp>
          <p:nvSpPr>
            <p:cNvPr id="226" name="Freeform 7"/>
            <p:cNvSpPr>
              <a:spLocks noEditPoints="1"/>
            </p:cNvSpPr>
            <p:nvPr/>
          </p:nvSpPr>
          <p:spPr bwMode="auto">
            <a:xfrm>
              <a:off x="750413" y="2577816"/>
              <a:ext cx="89633" cy="120054"/>
            </a:xfrm>
            <a:custGeom>
              <a:avLst/>
              <a:gdLst>
                <a:gd name="T0" fmla="*/ 555 w 825"/>
                <a:gd name="T1" fmla="*/ 1105 h 1105"/>
                <a:gd name="T2" fmla="*/ 583 w 825"/>
                <a:gd name="T3" fmla="*/ 785 h 1105"/>
                <a:gd name="T4" fmla="*/ 663 w 825"/>
                <a:gd name="T5" fmla="*/ 739 h 1105"/>
                <a:gd name="T6" fmla="*/ 729 w 825"/>
                <a:gd name="T7" fmla="*/ 675 h 1105"/>
                <a:gd name="T8" fmla="*/ 781 w 825"/>
                <a:gd name="T9" fmla="*/ 597 h 1105"/>
                <a:gd name="T10" fmla="*/ 813 w 825"/>
                <a:gd name="T11" fmla="*/ 508 h 1105"/>
                <a:gd name="T12" fmla="*/ 825 w 825"/>
                <a:gd name="T13" fmla="*/ 412 h 1105"/>
                <a:gd name="T14" fmla="*/ 817 w 825"/>
                <a:gd name="T15" fmla="*/ 328 h 1105"/>
                <a:gd name="T16" fmla="*/ 775 w 825"/>
                <a:gd name="T17" fmla="*/ 216 h 1105"/>
                <a:gd name="T18" fmla="*/ 705 w 825"/>
                <a:gd name="T19" fmla="*/ 120 h 1105"/>
                <a:gd name="T20" fmla="*/ 609 w 825"/>
                <a:gd name="T21" fmla="*/ 50 h 1105"/>
                <a:gd name="T22" fmla="*/ 495 w 825"/>
                <a:gd name="T23" fmla="*/ 8 h 1105"/>
                <a:gd name="T24" fmla="*/ 413 w 825"/>
                <a:gd name="T25" fmla="*/ 0 h 1105"/>
                <a:gd name="T26" fmla="*/ 291 w 825"/>
                <a:gd name="T27" fmla="*/ 18 h 1105"/>
                <a:gd name="T28" fmla="*/ 182 w 825"/>
                <a:gd name="T29" fmla="*/ 70 h 1105"/>
                <a:gd name="T30" fmla="*/ 94 w 825"/>
                <a:gd name="T31" fmla="*/ 150 h 1105"/>
                <a:gd name="T32" fmla="*/ 32 w 825"/>
                <a:gd name="T33" fmla="*/ 252 h 1105"/>
                <a:gd name="T34" fmla="*/ 2 w 825"/>
                <a:gd name="T35" fmla="*/ 370 h 1105"/>
                <a:gd name="T36" fmla="*/ 2 w 825"/>
                <a:gd name="T37" fmla="*/ 444 h 1105"/>
                <a:gd name="T38" fmla="*/ 20 w 825"/>
                <a:gd name="T39" fmla="*/ 539 h 1105"/>
                <a:gd name="T40" fmla="*/ 60 w 825"/>
                <a:gd name="T41" fmla="*/ 625 h 1105"/>
                <a:gd name="T42" fmla="*/ 116 w 825"/>
                <a:gd name="T43" fmla="*/ 697 h 1105"/>
                <a:gd name="T44" fmla="*/ 188 w 825"/>
                <a:gd name="T45" fmla="*/ 755 h 1105"/>
                <a:gd name="T46" fmla="*/ 271 w 825"/>
                <a:gd name="T47" fmla="*/ 797 h 1105"/>
                <a:gd name="T48" fmla="*/ 413 w 825"/>
                <a:gd name="T49" fmla="*/ 282 h 1105"/>
                <a:gd name="T50" fmla="*/ 451 w 825"/>
                <a:gd name="T51" fmla="*/ 288 h 1105"/>
                <a:gd name="T52" fmla="*/ 485 w 825"/>
                <a:gd name="T53" fmla="*/ 304 h 1105"/>
                <a:gd name="T54" fmla="*/ 527 w 825"/>
                <a:gd name="T55" fmla="*/ 350 h 1105"/>
                <a:gd name="T56" fmla="*/ 539 w 825"/>
                <a:gd name="T57" fmla="*/ 386 h 1105"/>
                <a:gd name="T58" fmla="*/ 543 w 825"/>
                <a:gd name="T59" fmla="*/ 412 h 1105"/>
                <a:gd name="T60" fmla="*/ 537 w 825"/>
                <a:gd name="T61" fmla="*/ 450 h 1105"/>
                <a:gd name="T62" fmla="*/ 521 w 825"/>
                <a:gd name="T63" fmla="*/ 484 h 1105"/>
                <a:gd name="T64" fmla="*/ 475 w 825"/>
                <a:gd name="T65" fmla="*/ 527 h 1105"/>
                <a:gd name="T66" fmla="*/ 439 w 825"/>
                <a:gd name="T67" fmla="*/ 539 h 1105"/>
                <a:gd name="T68" fmla="*/ 413 w 825"/>
                <a:gd name="T69" fmla="*/ 541 h 1105"/>
                <a:gd name="T70" fmla="*/ 375 w 825"/>
                <a:gd name="T71" fmla="*/ 535 h 1105"/>
                <a:gd name="T72" fmla="*/ 341 w 825"/>
                <a:gd name="T73" fmla="*/ 518 h 1105"/>
                <a:gd name="T74" fmla="*/ 299 w 825"/>
                <a:gd name="T75" fmla="*/ 474 h 1105"/>
                <a:gd name="T76" fmla="*/ 287 w 825"/>
                <a:gd name="T77" fmla="*/ 438 h 1105"/>
                <a:gd name="T78" fmla="*/ 283 w 825"/>
                <a:gd name="T79" fmla="*/ 412 h 1105"/>
                <a:gd name="T80" fmla="*/ 289 w 825"/>
                <a:gd name="T81" fmla="*/ 374 h 1105"/>
                <a:gd name="T82" fmla="*/ 307 w 825"/>
                <a:gd name="T83" fmla="*/ 340 h 1105"/>
                <a:gd name="T84" fmla="*/ 351 w 825"/>
                <a:gd name="T85" fmla="*/ 298 h 1105"/>
                <a:gd name="T86" fmla="*/ 387 w 825"/>
                <a:gd name="T87" fmla="*/ 286 h 1105"/>
                <a:gd name="T88" fmla="*/ 413 w 825"/>
                <a:gd name="T89" fmla="*/ 282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5" h="1105">
                  <a:moveTo>
                    <a:pt x="271" y="797"/>
                  </a:moveTo>
                  <a:lnTo>
                    <a:pt x="271" y="1105"/>
                  </a:lnTo>
                  <a:lnTo>
                    <a:pt x="555" y="1105"/>
                  </a:lnTo>
                  <a:lnTo>
                    <a:pt x="555" y="797"/>
                  </a:lnTo>
                  <a:lnTo>
                    <a:pt x="555" y="797"/>
                  </a:lnTo>
                  <a:lnTo>
                    <a:pt x="583" y="785"/>
                  </a:lnTo>
                  <a:lnTo>
                    <a:pt x="611" y="771"/>
                  </a:lnTo>
                  <a:lnTo>
                    <a:pt x="637" y="755"/>
                  </a:lnTo>
                  <a:lnTo>
                    <a:pt x="663" y="739"/>
                  </a:lnTo>
                  <a:lnTo>
                    <a:pt x="687" y="719"/>
                  </a:lnTo>
                  <a:lnTo>
                    <a:pt x="709" y="697"/>
                  </a:lnTo>
                  <a:lnTo>
                    <a:pt x="729" y="675"/>
                  </a:lnTo>
                  <a:lnTo>
                    <a:pt x="749" y="649"/>
                  </a:lnTo>
                  <a:lnTo>
                    <a:pt x="765" y="625"/>
                  </a:lnTo>
                  <a:lnTo>
                    <a:pt x="781" y="597"/>
                  </a:lnTo>
                  <a:lnTo>
                    <a:pt x="793" y="569"/>
                  </a:lnTo>
                  <a:lnTo>
                    <a:pt x="805" y="539"/>
                  </a:lnTo>
                  <a:lnTo>
                    <a:pt x="813" y="508"/>
                  </a:lnTo>
                  <a:lnTo>
                    <a:pt x="819" y="476"/>
                  </a:lnTo>
                  <a:lnTo>
                    <a:pt x="823" y="444"/>
                  </a:lnTo>
                  <a:lnTo>
                    <a:pt x="825" y="412"/>
                  </a:lnTo>
                  <a:lnTo>
                    <a:pt x="825" y="412"/>
                  </a:lnTo>
                  <a:lnTo>
                    <a:pt x="823" y="370"/>
                  </a:lnTo>
                  <a:lnTo>
                    <a:pt x="817" y="328"/>
                  </a:lnTo>
                  <a:lnTo>
                    <a:pt x="807" y="290"/>
                  </a:lnTo>
                  <a:lnTo>
                    <a:pt x="793" y="252"/>
                  </a:lnTo>
                  <a:lnTo>
                    <a:pt x="775" y="216"/>
                  </a:lnTo>
                  <a:lnTo>
                    <a:pt x="755" y="182"/>
                  </a:lnTo>
                  <a:lnTo>
                    <a:pt x="731" y="150"/>
                  </a:lnTo>
                  <a:lnTo>
                    <a:pt x="705" y="120"/>
                  </a:lnTo>
                  <a:lnTo>
                    <a:pt x="675" y="94"/>
                  </a:lnTo>
                  <a:lnTo>
                    <a:pt x="643" y="70"/>
                  </a:lnTo>
                  <a:lnTo>
                    <a:pt x="609" y="50"/>
                  </a:lnTo>
                  <a:lnTo>
                    <a:pt x="573" y="32"/>
                  </a:lnTo>
                  <a:lnTo>
                    <a:pt x="535" y="18"/>
                  </a:lnTo>
                  <a:lnTo>
                    <a:pt x="495" y="8"/>
                  </a:lnTo>
                  <a:lnTo>
                    <a:pt x="455" y="2"/>
                  </a:lnTo>
                  <a:lnTo>
                    <a:pt x="413" y="0"/>
                  </a:lnTo>
                  <a:lnTo>
                    <a:pt x="413" y="0"/>
                  </a:lnTo>
                  <a:lnTo>
                    <a:pt x="371" y="2"/>
                  </a:lnTo>
                  <a:lnTo>
                    <a:pt x="331" y="8"/>
                  </a:lnTo>
                  <a:lnTo>
                    <a:pt x="291" y="18"/>
                  </a:lnTo>
                  <a:lnTo>
                    <a:pt x="253" y="32"/>
                  </a:lnTo>
                  <a:lnTo>
                    <a:pt x="217" y="50"/>
                  </a:lnTo>
                  <a:lnTo>
                    <a:pt x="182" y="70"/>
                  </a:lnTo>
                  <a:lnTo>
                    <a:pt x="150" y="94"/>
                  </a:lnTo>
                  <a:lnTo>
                    <a:pt x="122" y="120"/>
                  </a:lnTo>
                  <a:lnTo>
                    <a:pt x="94" y="150"/>
                  </a:lnTo>
                  <a:lnTo>
                    <a:pt x="70" y="182"/>
                  </a:lnTo>
                  <a:lnTo>
                    <a:pt x="50" y="216"/>
                  </a:lnTo>
                  <a:lnTo>
                    <a:pt x="32" y="252"/>
                  </a:lnTo>
                  <a:lnTo>
                    <a:pt x="18" y="290"/>
                  </a:lnTo>
                  <a:lnTo>
                    <a:pt x="8" y="328"/>
                  </a:lnTo>
                  <a:lnTo>
                    <a:pt x="2" y="370"/>
                  </a:lnTo>
                  <a:lnTo>
                    <a:pt x="0" y="412"/>
                  </a:lnTo>
                  <a:lnTo>
                    <a:pt x="0" y="412"/>
                  </a:lnTo>
                  <a:lnTo>
                    <a:pt x="2" y="444"/>
                  </a:lnTo>
                  <a:lnTo>
                    <a:pt x="6" y="476"/>
                  </a:lnTo>
                  <a:lnTo>
                    <a:pt x="12" y="508"/>
                  </a:lnTo>
                  <a:lnTo>
                    <a:pt x="20" y="539"/>
                  </a:lnTo>
                  <a:lnTo>
                    <a:pt x="32" y="569"/>
                  </a:lnTo>
                  <a:lnTo>
                    <a:pt x="44" y="597"/>
                  </a:lnTo>
                  <a:lnTo>
                    <a:pt x="60" y="625"/>
                  </a:lnTo>
                  <a:lnTo>
                    <a:pt x="76" y="649"/>
                  </a:lnTo>
                  <a:lnTo>
                    <a:pt x="96" y="675"/>
                  </a:lnTo>
                  <a:lnTo>
                    <a:pt x="116" y="697"/>
                  </a:lnTo>
                  <a:lnTo>
                    <a:pt x="138" y="719"/>
                  </a:lnTo>
                  <a:lnTo>
                    <a:pt x="162" y="739"/>
                  </a:lnTo>
                  <a:lnTo>
                    <a:pt x="188" y="755"/>
                  </a:lnTo>
                  <a:lnTo>
                    <a:pt x="215" y="771"/>
                  </a:lnTo>
                  <a:lnTo>
                    <a:pt x="243" y="785"/>
                  </a:lnTo>
                  <a:lnTo>
                    <a:pt x="271" y="797"/>
                  </a:lnTo>
                  <a:lnTo>
                    <a:pt x="271" y="797"/>
                  </a:lnTo>
                  <a:close/>
                  <a:moveTo>
                    <a:pt x="413" y="282"/>
                  </a:moveTo>
                  <a:lnTo>
                    <a:pt x="413" y="282"/>
                  </a:lnTo>
                  <a:lnTo>
                    <a:pt x="427" y="284"/>
                  </a:lnTo>
                  <a:lnTo>
                    <a:pt x="439" y="286"/>
                  </a:lnTo>
                  <a:lnTo>
                    <a:pt x="451" y="288"/>
                  </a:lnTo>
                  <a:lnTo>
                    <a:pt x="463" y="292"/>
                  </a:lnTo>
                  <a:lnTo>
                    <a:pt x="475" y="298"/>
                  </a:lnTo>
                  <a:lnTo>
                    <a:pt x="485" y="304"/>
                  </a:lnTo>
                  <a:lnTo>
                    <a:pt x="505" y="320"/>
                  </a:lnTo>
                  <a:lnTo>
                    <a:pt x="521" y="340"/>
                  </a:lnTo>
                  <a:lnTo>
                    <a:pt x="527" y="350"/>
                  </a:lnTo>
                  <a:lnTo>
                    <a:pt x="533" y="362"/>
                  </a:lnTo>
                  <a:lnTo>
                    <a:pt x="537" y="374"/>
                  </a:lnTo>
                  <a:lnTo>
                    <a:pt x="539" y="386"/>
                  </a:lnTo>
                  <a:lnTo>
                    <a:pt x="541" y="398"/>
                  </a:lnTo>
                  <a:lnTo>
                    <a:pt x="543" y="412"/>
                  </a:lnTo>
                  <a:lnTo>
                    <a:pt x="543" y="412"/>
                  </a:lnTo>
                  <a:lnTo>
                    <a:pt x="541" y="424"/>
                  </a:lnTo>
                  <a:lnTo>
                    <a:pt x="539" y="438"/>
                  </a:lnTo>
                  <a:lnTo>
                    <a:pt x="537" y="450"/>
                  </a:lnTo>
                  <a:lnTo>
                    <a:pt x="533" y="462"/>
                  </a:lnTo>
                  <a:lnTo>
                    <a:pt x="527" y="474"/>
                  </a:lnTo>
                  <a:lnTo>
                    <a:pt x="521" y="484"/>
                  </a:lnTo>
                  <a:lnTo>
                    <a:pt x="505" y="502"/>
                  </a:lnTo>
                  <a:lnTo>
                    <a:pt x="485" y="518"/>
                  </a:lnTo>
                  <a:lnTo>
                    <a:pt x="475" y="527"/>
                  </a:lnTo>
                  <a:lnTo>
                    <a:pt x="463" y="531"/>
                  </a:lnTo>
                  <a:lnTo>
                    <a:pt x="451" y="535"/>
                  </a:lnTo>
                  <a:lnTo>
                    <a:pt x="439" y="539"/>
                  </a:lnTo>
                  <a:lnTo>
                    <a:pt x="427" y="541"/>
                  </a:lnTo>
                  <a:lnTo>
                    <a:pt x="413" y="541"/>
                  </a:lnTo>
                  <a:lnTo>
                    <a:pt x="413" y="541"/>
                  </a:lnTo>
                  <a:lnTo>
                    <a:pt x="399" y="541"/>
                  </a:lnTo>
                  <a:lnTo>
                    <a:pt x="387" y="539"/>
                  </a:lnTo>
                  <a:lnTo>
                    <a:pt x="375" y="535"/>
                  </a:lnTo>
                  <a:lnTo>
                    <a:pt x="363" y="531"/>
                  </a:lnTo>
                  <a:lnTo>
                    <a:pt x="351" y="527"/>
                  </a:lnTo>
                  <a:lnTo>
                    <a:pt x="341" y="518"/>
                  </a:lnTo>
                  <a:lnTo>
                    <a:pt x="321" y="502"/>
                  </a:lnTo>
                  <a:lnTo>
                    <a:pt x="307" y="484"/>
                  </a:lnTo>
                  <a:lnTo>
                    <a:pt x="299" y="474"/>
                  </a:lnTo>
                  <a:lnTo>
                    <a:pt x="295" y="462"/>
                  </a:lnTo>
                  <a:lnTo>
                    <a:pt x="289" y="450"/>
                  </a:lnTo>
                  <a:lnTo>
                    <a:pt x="287" y="438"/>
                  </a:lnTo>
                  <a:lnTo>
                    <a:pt x="285" y="424"/>
                  </a:lnTo>
                  <a:lnTo>
                    <a:pt x="283" y="412"/>
                  </a:lnTo>
                  <a:lnTo>
                    <a:pt x="283" y="412"/>
                  </a:lnTo>
                  <a:lnTo>
                    <a:pt x="285" y="398"/>
                  </a:lnTo>
                  <a:lnTo>
                    <a:pt x="287" y="386"/>
                  </a:lnTo>
                  <a:lnTo>
                    <a:pt x="289" y="374"/>
                  </a:lnTo>
                  <a:lnTo>
                    <a:pt x="295" y="362"/>
                  </a:lnTo>
                  <a:lnTo>
                    <a:pt x="299" y="350"/>
                  </a:lnTo>
                  <a:lnTo>
                    <a:pt x="307" y="340"/>
                  </a:lnTo>
                  <a:lnTo>
                    <a:pt x="321" y="320"/>
                  </a:lnTo>
                  <a:lnTo>
                    <a:pt x="341" y="304"/>
                  </a:lnTo>
                  <a:lnTo>
                    <a:pt x="351" y="298"/>
                  </a:lnTo>
                  <a:lnTo>
                    <a:pt x="363" y="292"/>
                  </a:lnTo>
                  <a:lnTo>
                    <a:pt x="375" y="288"/>
                  </a:lnTo>
                  <a:lnTo>
                    <a:pt x="387" y="286"/>
                  </a:lnTo>
                  <a:lnTo>
                    <a:pt x="399" y="284"/>
                  </a:lnTo>
                  <a:lnTo>
                    <a:pt x="413" y="282"/>
                  </a:lnTo>
                  <a:lnTo>
                    <a:pt x="413"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39" b="0" i="0" u="none" strike="noStrike" kern="0" cap="none" spc="0" normalizeH="0" baseline="0" noProof="0" dirty="0">
                <a:ln>
                  <a:noFill/>
                </a:ln>
                <a:solidFill>
                  <a:srgbClr val="000000"/>
                </a:solidFill>
                <a:effectLst/>
                <a:uLnTx/>
                <a:uFillTx/>
              </a:endParaRPr>
            </a:p>
          </p:txBody>
        </p:sp>
        <p:sp>
          <p:nvSpPr>
            <p:cNvPr id="227" name="Freeform 8"/>
            <p:cNvSpPr>
              <a:spLocks noEditPoints="1"/>
            </p:cNvSpPr>
            <p:nvPr/>
          </p:nvSpPr>
          <p:spPr bwMode="auto">
            <a:xfrm>
              <a:off x="928049" y="2466780"/>
              <a:ext cx="226962" cy="186763"/>
            </a:xfrm>
            <a:custGeom>
              <a:avLst/>
              <a:gdLst>
                <a:gd name="T0" fmla="*/ 1846 w 2089"/>
                <a:gd name="T1" fmla="*/ 784 h 1719"/>
                <a:gd name="T2" fmla="*/ 1927 w 2089"/>
                <a:gd name="T3" fmla="*/ 738 h 1719"/>
                <a:gd name="T4" fmla="*/ 1995 w 2089"/>
                <a:gd name="T5" fmla="*/ 674 h 1719"/>
                <a:gd name="T6" fmla="*/ 2045 w 2089"/>
                <a:gd name="T7" fmla="*/ 596 h 1719"/>
                <a:gd name="T8" fmla="*/ 2077 w 2089"/>
                <a:gd name="T9" fmla="*/ 508 h 1719"/>
                <a:gd name="T10" fmla="*/ 2089 w 2089"/>
                <a:gd name="T11" fmla="*/ 412 h 1719"/>
                <a:gd name="T12" fmla="*/ 2081 w 2089"/>
                <a:gd name="T13" fmla="*/ 328 h 1719"/>
                <a:gd name="T14" fmla="*/ 2039 w 2089"/>
                <a:gd name="T15" fmla="*/ 216 h 1719"/>
                <a:gd name="T16" fmla="*/ 1969 w 2089"/>
                <a:gd name="T17" fmla="*/ 120 h 1719"/>
                <a:gd name="T18" fmla="*/ 1873 w 2089"/>
                <a:gd name="T19" fmla="*/ 50 h 1719"/>
                <a:gd name="T20" fmla="*/ 1760 w 2089"/>
                <a:gd name="T21" fmla="*/ 8 h 1719"/>
                <a:gd name="T22" fmla="*/ 1676 w 2089"/>
                <a:gd name="T23" fmla="*/ 0 h 1719"/>
                <a:gd name="T24" fmla="*/ 1554 w 2089"/>
                <a:gd name="T25" fmla="*/ 18 h 1719"/>
                <a:gd name="T26" fmla="*/ 1446 w 2089"/>
                <a:gd name="T27" fmla="*/ 70 h 1719"/>
                <a:gd name="T28" fmla="*/ 1358 w 2089"/>
                <a:gd name="T29" fmla="*/ 150 h 1719"/>
                <a:gd name="T30" fmla="*/ 1298 w 2089"/>
                <a:gd name="T31" fmla="*/ 252 h 1719"/>
                <a:gd name="T32" fmla="*/ 1266 w 2089"/>
                <a:gd name="T33" fmla="*/ 370 h 1719"/>
                <a:gd name="T34" fmla="*/ 1266 w 2089"/>
                <a:gd name="T35" fmla="*/ 444 h 1719"/>
                <a:gd name="T36" fmla="*/ 1284 w 2089"/>
                <a:gd name="T37" fmla="*/ 538 h 1719"/>
                <a:gd name="T38" fmla="*/ 1324 w 2089"/>
                <a:gd name="T39" fmla="*/ 624 h 1719"/>
                <a:gd name="T40" fmla="*/ 1380 w 2089"/>
                <a:gd name="T41" fmla="*/ 696 h 1719"/>
                <a:gd name="T42" fmla="*/ 1452 w 2089"/>
                <a:gd name="T43" fmla="*/ 754 h 1719"/>
                <a:gd name="T44" fmla="*/ 1536 w 2089"/>
                <a:gd name="T45" fmla="*/ 796 h 1719"/>
                <a:gd name="T46" fmla="*/ 0 w 2089"/>
                <a:gd name="T47" fmla="*/ 1719 h 1719"/>
                <a:gd name="T48" fmla="*/ 1676 w 2089"/>
                <a:gd name="T49" fmla="*/ 282 h 1719"/>
                <a:gd name="T50" fmla="*/ 1702 w 2089"/>
                <a:gd name="T51" fmla="*/ 286 h 1719"/>
                <a:gd name="T52" fmla="*/ 1738 w 2089"/>
                <a:gd name="T53" fmla="*/ 298 h 1719"/>
                <a:gd name="T54" fmla="*/ 1784 w 2089"/>
                <a:gd name="T55" fmla="*/ 340 h 1719"/>
                <a:gd name="T56" fmla="*/ 1800 w 2089"/>
                <a:gd name="T57" fmla="*/ 374 h 1719"/>
                <a:gd name="T58" fmla="*/ 1806 w 2089"/>
                <a:gd name="T59" fmla="*/ 412 h 1719"/>
                <a:gd name="T60" fmla="*/ 1804 w 2089"/>
                <a:gd name="T61" fmla="*/ 438 h 1719"/>
                <a:gd name="T62" fmla="*/ 1790 w 2089"/>
                <a:gd name="T63" fmla="*/ 474 h 1719"/>
                <a:gd name="T64" fmla="*/ 1748 w 2089"/>
                <a:gd name="T65" fmla="*/ 518 h 1719"/>
                <a:gd name="T66" fmla="*/ 1714 w 2089"/>
                <a:gd name="T67" fmla="*/ 534 h 1719"/>
                <a:gd name="T68" fmla="*/ 1676 w 2089"/>
                <a:gd name="T69" fmla="*/ 540 h 1719"/>
                <a:gd name="T70" fmla="*/ 1650 w 2089"/>
                <a:gd name="T71" fmla="*/ 538 h 1719"/>
                <a:gd name="T72" fmla="*/ 1616 w 2089"/>
                <a:gd name="T73" fmla="*/ 526 h 1719"/>
                <a:gd name="T74" fmla="*/ 1570 w 2089"/>
                <a:gd name="T75" fmla="*/ 484 h 1719"/>
                <a:gd name="T76" fmla="*/ 1554 w 2089"/>
                <a:gd name="T77" fmla="*/ 450 h 1719"/>
                <a:gd name="T78" fmla="*/ 1548 w 2089"/>
                <a:gd name="T79" fmla="*/ 412 h 1719"/>
                <a:gd name="T80" fmla="*/ 1550 w 2089"/>
                <a:gd name="T81" fmla="*/ 386 h 1719"/>
                <a:gd name="T82" fmla="*/ 1564 w 2089"/>
                <a:gd name="T83" fmla="*/ 350 h 1719"/>
                <a:gd name="T84" fmla="*/ 1604 w 2089"/>
                <a:gd name="T85" fmla="*/ 304 h 1719"/>
                <a:gd name="T86" fmla="*/ 1638 w 2089"/>
                <a:gd name="T87" fmla="*/ 288 h 1719"/>
                <a:gd name="T88" fmla="*/ 1676 w 2089"/>
                <a:gd name="T89" fmla="*/ 282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9" h="1719">
                  <a:moveTo>
                    <a:pt x="1818" y="796"/>
                  </a:moveTo>
                  <a:lnTo>
                    <a:pt x="1818" y="796"/>
                  </a:lnTo>
                  <a:lnTo>
                    <a:pt x="1846" y="784"/>
                  </a:lnTo>
                  <a:lnTo>
                    <a:pt x="1875" y="770"/>
                  </a:lnTo>
                  <a:lnTo>
                    <a:pt x="1903" y="754"/>
                  </a:lnTo>
                  <a:lnTo>
                    <a:pt x="1927" y="738"/>
                  </a:lnTo>
                  <a:lnTo>
                    <a:pt x="1951" y="718"/>
                  </a:lnTo>
                  <a:lnTo>
                    <a:pt x="1973" y="696"/>
                  </a:lnTo>
                  <a:lnTo>
                    <a:pt x="1995" y="674"/>
                  </a:lnTo>
                  <a:lnTo>
                    <a:pt x="2013" y="648"/>
                  </a:lnTo>
                  <a:lnTo>
                    <a:pt x="2031" y="624"/>
                  </a:lnTo>
                  <a:lnTo>
                    <a:pt x="2045" y="596"/>
                  </a:lnTo>
                  <a:lnTo>
                    <a:pt x="2059" y="568"/>
                  </a:lnTo>
                  <a:lnTo>
                    <a:pt x="2069" y="538"/>
                  </a:lnTo>
                  <a:lnTo>
                    <a:pt x="2077" y="508"/>
                  </a:lnTo>
                  <a:lnTo>
                    <a:pt x="2085" y="476"/>
                  </a:lnTo>
                  <a:lnTo>
                    <a:pt x="2087" y="444"/>
                  </a:lnTo>
                  <a:lnTo>
                    <a:pt x="2089" y="412"/>
                  </a:lnTo>
                  <a:lnTo>
                    <a:pt x="2089" y="412"/>
                  </a:lnTo>
                  <a:lnTo>
                    <a:pt x="2087" y="370"/>
                  </a:lnTo>
                  <a:lnTo>
                    <a:pt x="2081" y="328"/>
                  </a:lnTo>
                  <a:lnTo>
                    <a:pt x="2071" y="290"/>
                  </a:lnTo>
                  <a:lnTo>
                    <a:pt x="2057" y="252"/>
                  </a:lnTo>
                  <a:lnTo>
                    <a:pt x="2039" y="216"/>
                  </a:lnTo>
                  <a:lnTo>
                    <a:pt x="2019" y="182"/>
                  </a:lnTo>
                  <a:lnTo>
                    <a:pt x="1995" y="150"/>
                  </a:lnTo>
                  <a:lnTo>
                    <a:pt x="1969" y="120"/>
                  </a:lnTo>
                  <a:lnTo>
                    <a:pt x="1939" y="94"/>
                  </a:lnTo>
                  <a:lnTo>
                    <a:pt x="1907" y="70"/>
                  </a:lnTo>
                  <a:lnTo>
                    <a:pt x="1873" y="50"/>
                  </a:lnTo>
                  <a:lnTo>
                    <a:pt x="1836" y="32"/>
                  </a:lnTo>
                  <a:lnTo>
                    <a:pt x="1798" y="18"/>
                  </a:lnTo>
                  <a:lnTo>
                    <a:pt x="1760" y="8"/>
                  </a:lnTo>
                  <a:lnTo>
                    <a:pt x="1718" y="2"/>
                  </a:lnTo>
                  <a:lnTo>
                    <a:pt x="1676" y="0"/>
                  </a:lnTo>
                  <a:lnTo>
                    <a:pt x="1676" y="0"/>
                  </a:lnTo>
                  <a:lnTo>
                    <a:pt x="1634" y="2"/>
                  </a:lnTo>
                  <a:lnTo>
                    <a:pt x="1594" y="8"/>
                  </a:lnTo>
                  <a:lnTo>
                    <a:pt x="1554" y="18"/>
                  </a:lnTo>
                  <a:lnTo>
                    <a:pt x="1516" y="32"/>
                  </a:lnTo>
                  <a:lnTo>
                    <a:pt x="1480" y="50"/>
                  </a:lnTo>
                  <a:lnTo>
                    <a:pt x="1446" y="70"/>
                  </a:lnTo>
                  <a:lnTo>
                    <a:pt x="1414" y="94"/>
                  </a:lnTo>
                  <a:lnTo>
                    <a:pt x="1386" y="120"/>
                  </a:lnTo>
                  <a:lnTo>
                    <a:pt x="1358" y="150"/>
                  </a:lnTo>
                  <a:lnTo>
                    <a:pt x="1336" y="182"/>
                  </a:lnTo>
                  <a:lnTo>
                    <a:pt x="1314" y="216"/>
                  </a:lnTo>
                  <a:lnTo>
                    <a:pt x="1298" y="252"/>
                  </a:lnTo>
                  <a:lnTo>
                    <a:pt x="1284" y="290"/>
                  </a:lnTo>
                  <a:lnTo>
                    <a:pt x="1274" y="328"/>
                  </a:lnTo>
                  <a:lnTo>
                    <a:pt x="1266" y="370"/>
                  </a:lnTo>
                  <a:lnTo>
                    <a:pt x="1264" y="412"/>
                  </a:lnTo>
                  <a:lnTo>
                    <a:pt x="1264" y="412"/>
                  </a:lnTo>
                  <a:lnTo>
                    <a:pt x="1266" y="444"/>
                  </a:lnTo>
                  <a:lnTo>
                    <a:pt x="1270" y="476"/>
                  </a:lnTo>
                  <a:lnTo>
                    <a:pt x="1276" y="508"/>
                  </a:lnTo>
                  <a:lnTo>
                    <a:pt x="1284" y="538"/>
                  </a:lnTo>
                  <a:lnTo>
                    <a:pt x="1296" y="568"/>
                  </a:lnTo>
                  <a:lnTo>
                    <a:pt x="1308" y="596"/>
                  </a:lnTo>
                  <a:lnTo>
                    <a:pt x="1324" y="624"/>
                  </a:lnTo>
                  <a:lnTo>
                    <a:pt x="1342" y="648"/>
                  </a:lnTo>
                  <a:lnTo>
                    <a:pt x="1360" y="674"/>
                  </a:lnTo>
                  <a:lnTo>
                    <a:pt x="1380" y="696"/>
                  </a:lnTo>
                  <a:lnTo>
                    <a:pt x="1402" y="718"/>
                  </a:lnTo>
                  <a:lnTo>
                    <a:pt x="1426" y="738"/>
                  </a:lnTo>
                  <a:lnTo>
                    <a:pt x="1452" y="754"/>
                  </a:lnTo>
                  <a:lnTo>
                    <a:pt x="1478" y="770"/>
                  </a:lnTo>
                  <a:lnTo>
                    <a:pt x="1506" y="784"/>
                  </a:lnTo>
                  <a:lnTo>
                    <a:pt x="1536" y="796"/>
                  </a:lnTo>
                  <a:lnTo>
                    <a:pt x="1536" y="1436"/>
                  </a:lnTo>
                  <a:lnTo>
                    <a:pt x="0" y="1436"/>
                  </a:lnTo>
                  <a:lnTo>
                    <a:pt x="0" y="1719"/>
                  </a:lnTo>
                  <a:lnTo>
                    <a:pt x="1818" y="1719"/>
                  </a:lnTo>
                  <a:lnTo>
                    <a:pt x="1818" y="796"/>
                  </a:lnTo>
                  <a:close/>
                  <a:moveTo>
                    <a:pt x="1676" y="282"/>
                  </a:moveTo>
                  <a:lnTo>
                    <a:pt x="1676" y="282"/>
                  </a:lnTo>
                  <a:lnTo>
                    <a:pt x="1690" y="284"/>
                  </a:lnTo>
                  <a:lnTo>
                    <a:pt x="1702" y="286"/>
                  </a:lnTo>
                  <a:lnTo>
                    <a:pt x="1714" y="288"/>
                  </a:lnTo>
                  <a:lnTo>
                    <a:pt x="1726" y="292"/>
                  </a:lnTo>
                  <a:lnTo>
                    <a:pt x="1738" y="298"/>
                  </a:lnTo>
                  <a:lnTo>
                    <a:pt x="1748" y="304"/>
                  </a:lnTo>
                  <a:lnTo>
                    <a:pt x="1768" y="320"/>
                  </a:lnTo>
                  <a:lnTo>
                    <a:pt x="1784" y="340"/>
                  </a:lnTo>
                  <a:lnTo>
                    <a:pt x="1790" y="350"/>
                  </a:lnTo>
                  <a:lnTo>
                    <a:pt x="1796" y="362"/>
                  </a:lnTo>
                  <a:lnTo>
                    <a:pt x="1800" y="374"/>
                  </a:lnTo>
                  <a:lnTo>
                    <a:pt x="1804" y="386"/>
                  </a:lnTo>
                  <a:lnTo>
                    <a:pt x="1806" y="398"/>
                  </a:lnTo>
                  <a:lnTo>
                    <a:pt x="1806" y="412"/>
                  </a:lnTo>
                  <a:lnTo>
                    <a:pt x="1806" y="412"/>
                  </a:lnTo>
                  <a:lnTo>
                    <a:pt x="1806" y="424"/>
                  </a:lnTo>
                  <a:lnTo>
                    <a:pt x="1804" y="438"/>
                  </a:lnTo>
                  <a:lnTo>
                    <a:pt x="1800" y="450"/>
                  </a:lnTo>
                  <a:lnTo>
                    <a:pt x="1796" y="462"/>
                  </a:lnTo>
                  <a:lnTo>
                    <a:pt x="1790" y="474"/>
                  </a:lnTo>
                  <a:lnTo>
                    <a:pt x="1784" y="484"/>
                  </a:lnTo>
                  <a:lnTo>
                    <a:pt x="1768" y="502"/>
                  </a:lnTo>
                  <a:lnTo>
                    <a:pt x="1748" y="518"/>
                  </a:lnTo>
                  <a:lnTo>
                    <a:pt x="1738" y="526"/>
                  </a:lnTo>
                  <a:lnTo>
                    <a:pt x="1726" y="530"/>
                  </a:lnTo>
                  <a:lnTo>
                    <a:pt x="1714" y="534"/>
                  </a:lnTo>
                  <a:lnTo>
                    <a:pt x="1702" y="538"/>
                  </a:lnTo>
                  <a:lnTo>
                    <a:pt x="1690" y="540"/>
                  </a:lnTo>
                  <a:lnTo>
                    <a:pt x="1676" y="540"/>
                  </a:lnTo>
                  <a:lnTo>
                    <a:pt x="1676" y="540"/>
                  </a:lnTo>
                  <a:lnTo>
                    <a:pt x="1664" y="540"/>
                  </a:lnTo>
                  <a:lnTo>
                    <a:pt x="1650" y="538"/>
                  </a:lnTo>
                  <a:lnTo>
                    <a:pt x="1638" y="534"/>
                  </a:lnTo>
                  <a:lnTo>
                    <a:pt x="1626" y="530"/>
                  </a:lnTo>
                  <a:lnTo>
                    <a:pt x="1616" y="526"/>
                  </a:lnTo>
                  <a:lnTo>
                    <a:pt x="1604" y="518"/>
                  </a:lnTo>
                  <a:lnTo>
                    <a:pt x="1586" y="502"/>
                  </a:lnTo>
                  <a:lnTo>
                    <a:pt x="1570" y="484"/>
                  </a:lnTo>
                  <a:lnTo>
                    <a:pt x="1564" y="474"/>
                  </a:lnTo>
                  <a:lnTo>
                    <a:pt x="1558" y="462"/>
                  </a:lnTo>
                  <a:lnTo>
                    <a:pt x="1554" y="450"/>
                  </a:lnTo>
                  <a:lnTo>
                    <a:pt x="1550" y="438"/>
                  </a:lnTo>
                  <a:lnTo>
                    <a:pt x="1548" y="424"/>
                  </a:lnTo>
                  <a:lnTo>
                    <a:pt x="1548" y="412"/>
                  </a:lnTo>
                  <a:lnTo>
                    <a:pt x="1548" y="412"/>
                  </a:lnTo>
                  <a:lnTo>
                    <a:pt x="1548" y="398"/>
                  </a:lnTo>
                  <a:lnTo>
                    <a:pt x="1550" y="386"/>
                  </a:lnTo>
                  <a:lnTo>
                    <a:pt x="1554" y="374"/>
                  </a:lnTo>
                  <a:lnTo>
                    <a:pt x="1558" y="362"/>
                  </a:lnTo>
                  <a:lnTo>
                    <a:pt x="1564" y="350"/>
                  </a:lnTo>
                  <a:lnTo>
                    <a:pt x="1570" y="340"/>
                  </a:lnTo>
                  <a:lnTo>
                    <a:pt x="1586" y="320"/>
                  </a:lnTo>
                  <a:lnTo>
                    <a:pt x="1604" y="304"/>
                  </a:lnTo>
                  <a:lnTo>
                    <a:pt x="1616" y="298"/>
                  </a:lnTo>
                  <a:lnTo>
                    <a:pt x="1626" y="292"/>
                  </a:lnTo>
                  <a:lnTo>
                    <a:pt x="1638" y="288"/>
                  </a:lnTo>
                  <a:lnTo>
                    <a:pt x="1650" y="286"/>
                  </a:lnTo>
                  <a:lnTo>
                    <a:pt x="1664" y="284"/>
                  </a:lnTo>
                  <a:lnTo>
                    <a:pt x="1676" y="282"/>
                  </a:lnTo>
                  <a:lnTo>
                    <a:pt x="1676"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39" b="0" i="0" u="none" strike="noStrike" kern="0" cap="none" spc="0" normalizeH="0" baseline="0" noProof="0" dirty="0">
                <a:ln>
                  <a:noFill/>
                </a:ln>
                <a:solidFill>
                  <a:srgbClr val="000000"/>
                </a:solidFill>
                <a:effectLst/>
                <a:uLnTx/>
                <a:uFillTx/>
              </a:endParaRPr>
            </a:p>
          </p:txBody>
        </p:sp>
        <p:sp>
          <p:nvSpPr>
            <p:cNvPr id="228" name="Freeform 9"/>
            <p:cNvSpPr>
              <a:spLocks noEditPoints="1"/>
            </p:cNvSpPr>
            <p:nvPr/>
          </p:nvSpPr>
          <p:spPr bwMode="auto">
            <a:xfrm>
              <a:off x="928049" y="2570863"/>
              <a:ext cx="311054" cy="164382"/>
            </a:xfrm>
            <a:custGeom>
              <a:avLst/>
              <a:gdLst>
                <a:gd name="T0" fmla="*/ 2409 w 2863"/>
                <a:gd name="T1" fmla="*/ 2 h 1513"/>
                <a:gd name="T2" fmla="*/ 2291 w 2863"/>
                <a:gd name="T3" fmla="*/ 32 h 1513"/>
                <a:gd name="T4" fmla="*/ 2191 w 2863"/>
                <a:gd name="T5" fmla="*/ 94 h 1513"/>
                <a:gd name="T6" fmla="*/ 2111 w 2863"/>
                <a:gd name="T7" fmla="*/ 182 h 1513"/>
                <a:gd name="T8" fmla="*/ 2059 w 2863"/>
                <a:gd name="T9" fmla="*/ 290 h 1513"/>
                <a:gd name="T10" fmla="*/ 2041 w 2863"/>
                <a:gd name="T11" fmla="*/ 412 h 1513"/>
                <a:gd name="T12" fmla="*/ 2045 w 2863"/>
                <a:gd name="T13" fmla="*/ 474 h 1513"/>
                <a:gd name="T14" fmla="*/ 2069 w 2863"/>
                <a:gd name="T15" fmla="*/ 560 h 1513"/>
                <a:gd name="T16" fmla="*/ 2109 w 2863"/>
                <a:gd name="T17" fmla="*/ 641 h 1513"/>
                <a:gd name="T18" fmla="*/ 2165 w 2863"/>
                <a:gd name="T19" fmla="*/ 707 h 1513"/>
                <a:gd name="T20" fmla="*/ 2235 w 2863"/>
                <a:gd name="T21" fmla="*/ 761 h 1513"/>
                <a:gd name="T22" fmla="*/ 2287 w 2863"/>
                <a:gd name="T23" fmla="*/ 1229 h 1513"/>
                <a:gd name="T24" fmla="*/ 2569 w 2863"/>
                <a:gd name="T25" fmla="*/ 1513 h 1513"/>
                <a:gd name="T26" fmla="*/ 2601 w 2863"/>
                <a:gd name="T27" fmla="*/ 795 h 1513"/>
                <a:gd name="T28" fmla="*/ 2687 w 2863"/>
                <a:gd name="T29" fmla="*/ 749 h 1513"/>
                <a:gd name="T30" fmla="*/ 2759 w 2863"/>
                <a:gd name="T31" fmla="*/ 685 h 1513"/>
                <a:gd name="T32" fmla="*/ 2815 w 2863"/>
                <a:gd name="T33" fmla="*/ 605 h 1513"/>
                <a:gd name="T34" fmla="*/ 2851 w 2863"/>
                <a:gd name="T35" fmla="*/ 512 h 1513"/>
                <a:gd name="T36" fmla="*/ 2863 w 2863"/>
                <a:gd name="T37" fmla="*/ 412 h 1513"/>
                <a:gd name="T38" fmla="*/ 2855 w 2863"/>
                <a:gd name="T39" fmla="*/ 328 h 1513"/>
                <a:gd name="T40" fmla="*/ 2813 w 2863"/>
                <a:gd name="T41" fmla="*/ 216 h 1513"/>
                <a:gd name="T42" fmla="*/ 2743 w 2863"/>
                <a:gd name="T43" fmla="*/ 120 h 1513"/>
                <a:gd name="T44" fmla="*/ 2649 w 2863"/>
                <a:gd name="T45" fmla="*/ 50 h 1513"/>
                <a:gd name="T46" fmla="*/ 2535 w 2863"/>
                <a:gd name="T47" fmla="*/ 8 h 1513"/>
                <a:gd name="T48" fmla="*/ 2451 w 2863"/>
                <a:gd name="T49" fmla="*/ 0 h 1513"/>
                <a:gd name="T50" fmla="*/ 2439 w 2863"/>
                <a:gd name="T51" fmla="*/ 540 h 1513"/>
                <a:gd name="T52" fmla="*/ 2401 w 2863"/>
                <a:gd name="T53" fmla="*/ 530 h 1513"/>
                <a:gd name="T54" fmla="*/ 2361 w 2863"/>
                <a:gd name="T55" fmla="*/ 504 h 1513"/>
                <a:gd name="T56" fmla="*/ 2333 w 2863"/>
                <a:gd name="T57" fmla="*/ 462 h 1513"/>
                <a:gd name="T58" fmla="*/ 2323 w 2863"/>
                <a:gd name="T59" fmla="*/ 424 h 1513"/>
                <a:gd name="T60" fmla="*/ 2323 w 2863"/>
                <a:gd name="T61" fmla="*/ 398 h 1513"/>
                <a:gd name="T62" fmla="*/ 2333 w 2863"/>
                <a:gd name="T63" fmla="*/ 362 h 1513"/>
                <a:gd name="T64" fmla="*/ 2361 w 2863"/>
                <a:gd name="T65" fmla="*/ 320 h 1513"/>
                <a:gd name="T66" fmla="*/ 2401 w 2863"/>
                <a:gd name="T67" fmla="*/ 292 h 1513"/>
                <a:gd name="T68" fmla="*/ 2439 w 2863"/>
                <a:gd name="T69" fmla="*/ 284 h 1513"/>
                <a:gd name="T70" fmla="*/ 2465 w 2863"/>
                <a:gd name="T71" fmla="*/ 284 h 1513"/>
                <a:gd name="T72" fmla="*/ 2503 w 2863"/>
                <a:gd name="T73" fmla="*/ 292 h 1513"/>
                <a:gd name="T74" fmla="*/ 2543 w 2863"/>
                <a:gd name="T75" fmla="*/ 320 h 1513"/>
                <a:gd name="T76" fmla="*/ 2571 w 2863"/>
                <a:gd name="T77" fmla="*/ 362 h 1513"/>
                <a:gd name="T78" fmla="*/ 2581 w 2863"/>
                <a:gd name="T79" fmla="*/ 398 h 1513"/>
                <a:gd name="T80" fmla="*/ 2581 w 2863"/>
                <a:gd name="T81" fmla="*/ 424 h 1513"/>
                <a:gd name="T82" fmla="*/ 2571 w 2863"/>
                <a:gd name="T83" fmla="*/ 462 h 1513"/>
                <a:gd name="T84" fmla="*/ 2543 w 2863"/>
                <a:gd name="T85" fmla="*/ 504 h 1513"/>
                <a:gd name="T86" fmla="*/ 2503 w 2863"/>
                <a:gd name="T87" fmla="*/ 530 h 1513"/>
                <a:gd name="T88" fmla="*/ 2465 w 2863"/>
                <a:gd name="T89" fmla="*/ 54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63" h="1513">
                  <a:moveTo>
                    <a:pt x="2451" y="0"/>
                  </a:moveTo>
                  <a:lnTo>
                    <a:pt x="2451" y="0"/>
                  </a:lnTo>
                  <a:lnTo>
                    <a:pt x="2409" y="2"/>
                  </a:lnTo>
                  <a:lnTo>
                    <a:pt x="2369" y="8"/>
                  </a:lnTo>
                  <a:lnTo>
                    <a:pt x="2329" y="18"/>
                  </a:lnTo>
                  <a:lnTo>
                    <a:pt x="2291" y="32"/>
                  </a:lnTo>
                  <a:lnTo>
                    <a:pt x="2255" y="50"/>
                  </a:lnTo>
                  <a:lnTo>
                    <a:pt x="2221" y="70"/>
                  </a:lnTo>
                  <a:lnTo>
                    <a:pt x="2191" y="94"/>
                  </a:lnTo>
                  <a:lnTo>
                    <a:pt x="2161" y="120"/>
                  </a:lnTo>
                  <a:lnTo>
                    <a:pt x="2135" y="150"/>
                  </a:lnTo>
                  <a:lnTo>
                    <a:pt x="2111" y="182"/>
                  </a:lnTo>
                  <a:lnTo>
                    <a:pt x="2091" y="216"/>
                  </a:lnTo>
                  <a:lnTo>
                    <a:pt x="2073" y="252"/>
                  </a:lnTo>
                  <a:lnTo>
                    <a:pt x="2059" y="290"/>
                  </a:lnTo>
                  <a:lnTo>
                    <a:pt x="2049" y="328"/>
                  </a:lnTo>
                  <a:lnTo>
                    <a:pt x="2043" y="370"/>
                  </a:lnTo>
                  <a:lnTo>
                    <a:pt x="2041" y="412"/>
                  </a:lnTo>
                  <a:lnTo>
                    <a:pt x="2041" y="412"/>
                  </a:lnTo>
                  <a:lnTo>
                    <a:pt x="2041" y="442"/>
                  </a:lnTo>
                  <a:lnTo>
                    <a:pt x="2045" y="474"/>
                  </a:lnTo>
                  <a:lnTo>
                    <a:pt x="2051" y="504"/>
                  </a:lnTo>
                  <a:lnTo>
                    <a:pt x="2059" y="532"/>
                  </a:lnTo>
                  <a:lnTo>
                    <a:pt x="2069" y="560"/>
                  </a:lnTo>
                  <a:lnTo>
                    <a:pt x="2081" y="589"/>
                  </a:lnTo>
                  <a:lnTo>
                    <a:pt x="2093" y="615"/>
                  </a:lnTo>
                  <a:lnTo>
                    <a:pt x="2109" y="641"/>
                  </a:lnTo>
                  <a:lnTo>
                    <a:pt x="2127" y="663"/>
                  </a:lnTo>
                  <a:lnTo>
                    <a:pt x="2145" y="687"/>
                  </a:lnTo>
                  <a:lnTo>
                    <a:pt x="2165" y="707"/>
                  </a:lnTo>
                  <a:lnTo>
                    <a:pt x="2187" y="727"/>
                  </a:lnTo>
                  <a:lnTo>
                    <a:pt x="2211" y="745"/>
                  </a:lnTo>
                  <a:lnTo>
                    <a:pt x="2235" y="761"/>
                  </a:lnTo>
                  <a:lnTo>
                    <a:pt x="2261" y="777"/>
                  </a:lnTo>
                  <a:lnTo>
                    <a:pt x="2287" y="789"/>
                  </a:lnTo>
                  <a:lnTo>
                    <a:pt x="2287" y="1229"/>
                  </a:lnTo>
                  <a:lnTo>
                    <a:pt x="0" y="1229"/>
                  </a:lnTo>
                  <a:lnTo>
                    <a:pt x="0" y="1513"/>
                  </a:lnTo>
                  <a:lnTo>
                    <a:pt x="2569" y="1513"/>
                  </a:lnTo>
                  <a:lnTo>
                    <a:pt x="2569" y="805"/>
                  </a:lnTo>
                  <a:lnTo>
                    <a:pt x="2569" y="805"/>
                  </a:lnTo>
                  <a:lnTo>
                    <a:pt x="2601" y="795"/>
                  </a:lnTo>
                  <a:lnTo>
                    <a:pt x="2631" y="781"/>
                  </a:lnTo>
                  <a:lnTo>
                    <a:pt x="2659" y="767"/>
                  </a:lnTo>
                  <a:lnTo>
                    <a:pt x="2687" y="749"/>
                  </a:lnTo>
                  <a:lnTo>
                    <a:pt x="2713" y="729"/>
                  </a:lnTo>
                  <a:lnTo>
                    <a:pt x="2737" y="707"/>
                  </a:lnTo>
                  <a:lnTo>
                    <a:pt x="2759" y="685"/>
                  </a:lnTo>
                  <a:lnTo>
                    <a:pt x="2781" y="659"/>
                  </a:lnTo>
                  <a:lnTo>
                    <a:pt x="2799" y="633"/>
                  </a:lnTo>
                  <a:lnTo>
                    <a:pt x="2815" y="605"/>
                  </a:lnTo>
                  <a:lnTo>
                    <a:pt x="2829" y="574"/>
                  </a:lnTo>
                  <a:lnTo>
                    <a:pt x="2841" y="544"/>
                  </a:lnTo>
                  <a:lnTo>
                    <a:pt x="2851" y="512"/>
                  </a:lnTo>
                  <a:lnTo>
                    <a:pt x="2859" y="480"/>
                  </a:lnTo>
                  <a:lnTo>
                    <a:pt x="2863" y="446"/>
                  </a:lnTo>
                  <a:lnTo>
                    <a:pt x="2863" y="412"/>
                  </a:lnTo>
                  <a:lnTo>
                    <a:pt x="2863" y="412"/>
                  </a:lnTo>
                  <a:lnTo>
                    <a:pt x="2861" y="370"/>
                  </a:lnTo>
                  <a:lnTo>
                    <a:pt x="2855" y="328"/>
                  </a:lnTo>
                  <a:lnTo>
                    <a:pt x="2845" y="290"/>
                  </a:lnTo>
                  <a:lnTo>
                    <a:pt x="2831" y="252"/>
                  </a:lnTo>
                  <a:lnTo>
                    <a:pt x="2813" y="216"/>
                  </a:lnTo>
                  <a:lnTo>
                    <a:pt x="2793" y="182"/>
                  </a:lnTo>
                  <a:lnTo>
                    <a:pt x="2769" y="150"/>
                  </a:lnTo>
                  <a:lnTo>
                    <a:pt x="2743" y="120"/>
                  </a:lnTo>
                  <a:lnTo>
                    <a:pt x="2713" y="94"/>
                  </a:lnTo>
                  <a:lnTo>
                    <a:pt x="2683" y="70"/>
                  </a:lnTo>
                  <a:lnTo>
                    <a:pt x="2649" y="50"/>
                  </a:lnTo>
                  <a:lnTo>
                    <a:pt x="2613" y="32"/>
                  </a:lnTo>
                  <a:lnTo>
                    <a:pt x="2575" y="18"/>
                  </a:lnTo>
                  <a:lnTo>
                    <a:pt x="2535" y="8"/>
                  </a:lnTo>
                  <a:lnTo>
                    <a:pt x="2495" y="2"/>
                  </a:lnTo>
                  <a:lnTo>
                    <a:pt x="2451" y="0"/>
                  </a:lnTo>
                  <a:lnTo>
                    <a:pt x="2451" y="0"/>
                  </a:lnTo>
                  <a:close/>
                  <a:moveTo>
                    <a:pt x="2451" y="540"/>
                  </a:moveTo>
                  <a:lnTo>
                    <a:pt x="2451" y="540"/>
                  </a:lnTo>
                  <a:lnTo>
                    <a:pt x="2439" y="540"/>
                  </a:lnTo>
                  <a:lnTo>
                    <a:pt x="2425" y="538"/>
                  </a:lnTo>
                  <a:lnTo>
                    <a:pt x="2413" y="536"/>
                  </a:lnTo>
                  <a:lnTo>
                    <a:pt x="2401" y="530"/>
                  </a:lnTo>
                  <a:lnTo>
                    <a:pt x="2391" y="526"/>
                  </a:lnTo>
                  <a:lnTo>
                    <a:pt x="2379" y="518"/>
                  </a:lnTo>
                  <a:lnTo>
                    <a:pt x="2361" y="504"/>
                  </a:lnTo>
                  <a:lnTo>
                    <a:pt x="2345" y="484"/>
                  </a:lnTo>
                  <a:lnTo>
                    <a:pt x="2339" y="474"/>
                  </a:lnTo>
                  <a:lnTo>
                    <a:pt x="2333" y="462"/>
                  </a:lnTo>
                  <a:lnTo>
                    <a:pt x="2329" y="450"/>
                  </a:lnTo>
                  <a:lnTo>
                    <a:pt x="2325" y="438"/>
                  </a:lnTo>
                  <a:lnTo>
                    <a:pt x="2323" y="424"/>
                  </a:lnTo>
                  <a:lnTo>
                    <a:pt x="2323" y="412"/>
                  </a:lnTo>
                  <a:lnTo>
                    <a:pt x="2323" y="412"/>
                  </a:lnTo>
                  <a:lnTo>
                    <a:pt x="2323" y="398"/>
                  </a:lnTo>
                  <a:lnTo>
                    <a:pt x="2325" y="386"/>
                  </a:lnTo>
                  <a:lnTo>
                    <a:pt x="2329" y="374"/>
                  </a:lnTo>
                  <a:lnTo>
                    <a:pt x="2333" y="362"/>
                  </a:lnTo>
                  <a:lnTo>
                    <a:pt x="2339" y="350"/>
                  </a:lnTo>
                  <a:lnTo>
                    <a:pt x="2345" y="340"/>
                  </a:lnTo>
                  <a:lnTo>
                    <a:pt x="2361" y="320"/>
                  </a:lnTo>
                  <a:lnTo>
                    <a:pt x="2379" y="304"/>
                  </a:lnTo>
                  <a:lnTo>
                    <a:pt x="2391" y="298"/>
                  </a:lnTo>
                  <a:lnTo>
                    <a:pt x="2401" y="292"/>
                  </a:lnTo>
                  <a:lnTo>
                    <a:pt x="2413" y="288"/>
                  </a:lnTo>
                  <a:lnTo>
                    <a:pt x="2425" y="286"/>
                  </a:lnTo>
                  <a:lnTo>
                    <a:pt x="2439" y="284"/>
                  </a:lnTo>
                  <a:lnTo>
                    <a:pt x="2451" y="282"/>
                  </a:lnTo>
                  <a:lnTo>
                    <a:pt x="2451" y="282"/>
                  </a:lnTo>
                  <a:lnTo>
                    <a:pt x="2465" y="284"/>
                  </a:lnTo>
                  <a:lnTo>
                    <a:pt x="2477" y="286"/>
                  </a:lnTo>
                  <a:lnTo>
                    <a:pt x="2491" y="288"/>
                  </a:lnTo>
                  <a:lnTo>
                    <a:pt x="2503" y="292"/>
                  </a:lnTo>
                  <a:lnTo>
                    <a:pt x="2513" y="298"/>
                  </a:lnTo>
                  <a:lnTo>
                    <a:pt x="2525" y="304"/>
                  </a:lnTo>
                  <a:lnTo>
                    <a:pt x="2543" y="320"/>
                  </a:lnTo>
                  <a:lnTo>
                    <a:pt x="2559" y="340"/>
                  </a:lnTo>
                  <a:lnTo>
                    <a:pt x="2565" y="350"/>
                  </a:lnTo>
                  <a:lnTo>
                    <a:pt x="2571" y="362"/>
                  </a:lnTo>
                  <a:lnTo>
                    <a:pt x="2575" y="374"/>
                  </a:lnTo>
                  <a:lnTo>
                    <a:pt x="2579" y="386"/>
                  </a:lnTo>
                  <a:lnTo>
                    <a:pt x="2581" y="398"/>
                  </a:lnTo>
                  <a:lnTo>
                    <a:pt x="2581" y="412"/>
                  </a:lnTo>
                  <a:lnTo>
                    <a:pt x="2581" y="412"/>
                  </a:lnTo>
                  <a:lnTo>
                    <a:pt x="2581" y="424"/>
                  </a:lnTo>
                  <a:lnTo>
                    <a:pt x="2579" y="438"/>
                  </a:lnTo>
                  <a:lnTo>
                    <a:pt x="2575" y="450"/>
                  </a:lnTo>
                  <a:lnTo>
                    <a:pt x="2571" y="462"/>
                  </a:lnTo>
                  <a:lnTo>
                    <a:pt x="2565" y="474"/>
                  </a:lnTo>
                  <a:lnTo>
                    <a:pt x="2559" y="484"/>
                  </a:lnTo>
                  <a:lnTo>
                    <a:pt x="2543" y="504"/>
                  </a:lnTo>
                  <a:lnTo>
                    <a:pt x="2525" y="518"/>
                  </a:lnTo>
                  <a:lnTo>
                    <a:pt x="2513" y="526"/>
                  </a:lnTo>
                  <a:lnTo>
                    <a:pt x="2503" y="530"/>
                  </a:lnTo>
                  <a:lnTo>
                    <a:pt x="2491" y="536"/>
                  </a:lnTo>
                  <a:lnTo>
                    <a:pt x="2477" y="538"/>
                  </a:lnTo>
                  <a:lnTo>
                    <a:pt x="2465" y="540"/>
                  </a:lnTo>
                  <a:lnTo>
                    <a:pt x="2451" y="540"/>
                  </a:lnTo>
                  <a:lnTo>
                    <a:pt x="2451" y="5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39" b="0" i="0" u="none" strike="noStrike" kern="0" cap="none" spc="0" normalizeH="0" baseline="0" noProof="0" dirty="0">
                <a:ln>
                  <a:noFill/>
                </a:ln>
                <a:solidFill>
                  <a:srgbClr val="000000"/>
                </a:solidFill>
                <a:effectLst/>
                <a:uLnTx/>
                <a:uFillTx/>
              </a:endParaRPr>
            </a:p>
          </p:txBody>
        </p:sp>
      </p:grpSp>
      <p:grpSp>
        <p:nvGrpSpPr>
          <p:cNvPr id="232" name="Group 109"/>
          <p:cNvGrpSpPr>
            <a:grpSpLocks noChangeAspect="1"/>
          </p:cNvGrpSpPr>
          <p:nvPr/>
        </p:nvGrpSpPr>
        <p:grpSpPr bwMode="auto">
          <a:xfrm>
            <a:off x="10381402" y="4529432"/>
            <a:ext cx="293672" cy="293628"/>
            <a:chOff x="986" y="0"/>
            <a:chExt cx="6673" cy="6672"/>
          </a:xfrm>
          <a:solidFill>
            <a:srgbClr val="7D7D7D"/>
          </a:solidFill>
        </p:grpSpPr>
        <p:sp>
          <p:nvSpPr>
            <p:cNvPr id="233" name="Freeform 110"/>
            <p:cNvSpPr>
              <a:spLocks noEditPoints="1"/>
            </p:cNvSpPr>
            <p:nvPr/>
          </p:nvSpPr>
          <p:spPr bwMode="auto">
            <a:xfrm>
              <a:off x="986" y="0"/>
              <a:ext cx="6673" cy="6672"/>
            </a:xfrm>
            <a:custGeom>
              <a:avLst/>
              <a:gdLst>
                <a:gd name="T0" fmla="*/ 0 w 6673"/>
                <a:gd name="T1" fmla="*/ 0 h 6672"/>
                <a:gd name="T2" fmla="*/ 0 w 6673"/>
                <a:gd name="T3" fmla="*/ 6672 h 6672"/>
                <a:gd name="T4" fmla="*/ 6673 w 6673"/>
                <a:gd name="T5" fmla="*/ 6672 h 6672"/>
                <a:gd name="T6" fmla="*/ 6673 w 6673"/>
                <a:gd name="T7" fmla="*/ 0 h 6672"/>
                <a:gd name="T8" fmla="*/ 0 w 6673"/>
                <a:gd name="T9" fmla="*/ 0 h 6672"/>
                <a:gd name="T10" fmla="*/ 6389 w 6673"/>
                <a:gd name="T11" fmla="*/ 6388 h 6672"/>
                <a:gd name="T12" fmla="*/ 284 w 6673"/>
                <a:gd name="T13" fmla="*/ 6388 h 6672"/>
                <a:gd name="T14" fmla="*/ 284 w 6673"/>
                <a:gd name="T15" fmla="*/ 284 h 6672"/>
                <a:gd name="T16" fmla="*/ 6389 w 6673"/>
                <a:gd name="T17" fmla="*/ 284 h 6672"/>
                <a:gd name="T18" fmla="*/ 6389 w 6673"/>
                <a:gd name="T19" fmla="*/ 6388 h 6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3" h="6672">
                  <a:moveTo>
                    <a:pt x="0" y="0"/>
                  </a:moveTo>
                  <a:lnTo>
                    <a:pt x="0" y="6672"/>
                  </a:lnTo>
                  <a:lnTo>
                    <a:pt x="6673" y="6672"/>
                  </a:lnTo>
                  <a:lnTo>
                    <a:pt x="6673" y="0"/>
                  </a:lnTo>
                  <a:lnTo>
                    <a:pt x="0" y="0"/>
                  </a:lnTo>
                  <a:close/>
                  <a:moveTo>
                    <a:pt x="6389" y="6388"/>
                  </a:moveTo>
                  <a:lnTo>
                    <a:pt x="284" y="6388"/>
                  </a:lnTo>
                  <a:lnTo>
                    <a:pt x="284" y="284"/>
                  </a:lnTo>
                  <a:lnTo>
                    <a:pt x="6389" y="284"/>
                  </a:lnTo>
                  <a:lnTo>
                    <a:pt x="6389" y="6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39" b="0" i="0" u="none" strike="noStrike" kern="0" cap="none" spc="0" normalizeH="0" baseline="0" noProof="0" dirty="0">
                <a:ln>
                  <a:noFill/>
                </a:ln>
                <a:solidFill>
                  <a:srgbClr val="000000"/>
                </a:solidFill>
                <a:effectLst/>
                <a:uLnTx/>
                <a:uFillTx/>
              </a:endParaRPr>
            </a:p>
          </p:txBody>
        </p:sp>
        <p:sp>
          <p:nvSpPr>
            <p:cNvPr id="234" name="Freeform 111"/>
            <p:cNvSpPr>
              <a:spLocks noEditPoints="1"/>
            </p:cNvSpPr>
            <p:nvPr/>
          </p:nvSpPr>
          <p:spPr bwMode="auto">
            <a:xfrm>
              <a:off x="1882" y="896"/>
              <a:ext cx="4879" cy="4878"/>
            </a:xfrm>
            <a:custGeom>
              <a:avLst/>
              <a:gdLst>
                <a:gd name="T0" fmla="*/ 3335 w 4879"/>
                <a:gd name="T1" fmla="*/ 4710 h 4878"/>
                <a:gd name="T2" fmla="*/ 4165 w 4879"/>
                <a:gd name="T3" fmla="*/ 4164 h 4878"/>
                <a:gd name="T4" fmla="*/ 4711 w 4879"/>
                <a:gd name="T5" fmla="*/ 3334 h 4878"/>
                <a:gd name="T6" fmla="*/ 4879 w 4879"/>
                <a:gd name="T7" fmla="*/ 2376 h 4878"/>
                <a:gd name="T8" fmla="*/ 4639 w 4879"/>
                <a:gd name="T9" fmla="*/ 1384 h 4878"/>
                <a:gd name="T10" fmla="*/ 4035 w 4879"/>
                <a:gd name="T11" fmla="*/ 596 h 4878"/>
                <a:gd name="T12" fmla="*/ 3165 w 4879"/>
                <a:gd name="T13" fmla="*/ 110 h 4878"/>
                <a:gd name="T14" fmla="*/ 2190 w 4879"/>
                <a:gd name="T15" fmla="*/ 14 h 4878"/>
                <a:gd name="T16" fmla="*/ 1226 w 4879"/>
                <a:gd name="T17" fmla="*/ 324 h 4878"/>
                <a:gd name="T18" fmla="*/ 486 w 4879"/>
                <a:gd name="T19" fmla="*/ 982 h 4878"/>
                <a:gd name="T20" fmla="*/ 64 w 4879"/>
                <a:gd name="T21" fmla="*/ 1890 h 4878"/>
                <a:gd name="T22" fmla="*/ 38 w 4879"/>
                <a:gd name="T23" fmla="*/ 2872 h 4878"/>
                <a:gd name="T24" fmla="*/ 418 w 4879"/>
                <a:gd name="T25" fmla="*/ 3802 h 4878"/>
                <a:gd name="T26" fmla="*/ 1126 w 4879"/>
                <a:gd name="T27" fmla="*/ 4494 h 4878"/>
                <a:gd name="T28" fmla="*/ 2068 w 4879"/>
                <a:gd name="T29" fmla="*/ 4850 h 4878"/>
                <a:gd name="T30" fmla="*/ 1526 w 4879"/>
                <a:gd name="T31" fmla="*/ 4344 h 4878"/>
                <a:gd name="T32" fmla="*/ 758 w 4879"/>
                <a:gd name="T33" fmla="*/ 3786 h 4878"/>
                <a:gd name="T34" fmla="*/ 1002 w 4879"/>
                <a:gd name="T35" fmla="*/ 2158 h 4878"/>
                <a:gd name="T36" fmla="*/ 464 w 4879"/>
                <a:gd name="T37" fmla="*/ 1584 h 4878"/>
                <a:gd name="T38" fmla="*/ 4049 w 4879"/>
                <a:gd name="T39" fmla="*/ 2040 h 4878"/>
                <a:gd name="T40" fmla="*/ 4345 w 4879"/>
                <a:gd name="T41" fmla="*/ 1434 h 4878"/>
                <a:gd name="T42" fmla="*/ 4589 w 4879"/>
                <a:gd name="T43" fmla="*/ 2298 h 4878"/>
                <a:gd name="T44" fmla="*/ 1590 w 4879"/>
                <a:gd name="T45" fmla="*/ 1802 h 4878"/>
                <a:gd name="T46" fmla="*/ 2230 w 4879"/>
                <a:gd name="T47" fmla="*/ 3078 h 4878"/>
                <a:gd name="T48" fmla="*/ 1388 w 4879"/>
                <a:gd name="T49" fmla="*/ 3346 h 4878"/>
                <a:gd name="T50" fmla="*/ 2292 w 4879"/>
                <a:gd name="T51" fmla="*/ 3746 h 4878"/>
                <a:gd name="T52" fmla="*/ 2260 w 4879"/>
                <a:gd name="T53" fmla="*/ 3404 h 4878"/>
                <a:gd name="T54" fmla="*/ 2603 w 4879"/>
                <a:gd name="T55" fmla="*/ 3372 h 4878"/>
                <a:gd name="T56" fmla="*/ 2635 w 4879"/>
                <a:gd name="T57" fmla="*/ 3714 h 4878"/>
                <a:gd name="T58" fmla="*/ 2020 w 4879"/>
                <a:gd name="T59" fmla="*/ 3870 h 4878"/>
                <a:gd name="T60" fmla="*/ 2182 w 4879"/>
                <a:gd name="T61" fmla="*/ 4538 h 4878"/>
                <a:gd name="T62" fmla="*/ 1948 w 4879"/>
                <a:gd name="T63" fmla="*/ 3730 h 4878"/>
                <a:gd name="T64" fmla="*/ 2921 w 4879"/>
                <a:gd name="T65" fmla="*/ 3790 h 4878"/>
                <a:gd name="T66" fmla="*/ 2783 w 4879"/>
                <a:gd name="T67" fmla="*/ 4492 h 4878"/>
                <a:gd name="T68" fmla="*/ 2853 w 4879"/>
                <a:gd name="T69" fmla="*/ 3220 h 4878"/>
                <a:gd name="T70" fmla="*/ 3299 w 4879"/>
                <a:gd name="T71" fmla="*/ 2738 h 4878"/>
                <a:gd name="T72" fmla="*/ 2963 w 4879"/>
                <a:gd name="T73" fmla="*/ 3446 h 4878"/>
                <a:gd name="T74" fmla="*/ 4001 w 4879"/>
                <a:gd name="T75" fmla="*/ 2456 h 4878"/>
                <a:gd name="T76" fmla="*/ 3783 w 4879"/>
                <a:gd name="T77" fmla="*/ 2722 h 4878"/>
                <a:gd name="T78" fmla="*/ 3517 w 4879"/>
                <a:gd name="T79" fmla="*/ 2504 h 4878"/>
                <a:gd name="T80" fmla="*/ 3733 w 4879"/>
                <a:gd name="T81" fmla="*/ 2238 h 4878"/>
                <a:gd name="T82" fmla="*/ 4239 w 4879"/>
                <a:gd name="T83" fmla="*/ 2696 h 4878"/>
                <a:gd name="T84" fmla="*/ 4439 w 4879"/>
                <a:gd name="T85" fmla="*/ 3244 h 4878"/>
                <a:gd name="T86" fmla="*/ 3475 w 4879"/>
                <a:gd name="T87" fmla="*/ 2036 h 4878"/>
                <a:gd name="T88" fmla="*/ 3485 w 4879"/>
                <a:gd name="T89" fmla="*/ 1498 h 4878"/>
                <a:gd name="T90" fmla="*/ 2757 w 4879"/>
                <a:gd name="T91" fmla="*/ 368 h 4878"/>
                <a:gd name="T92" fmla="*/ 2298 w 4879"/>
                <a:gd name="T93" fmla="*/ 1150 h 4878"/>
                <a:gd name="T94" fmla="*/ 1868 w 4879"/>
                <a:gd name="T95" fmla="*/ 572 h 4878"/>
                <a:gd name="T96" fmla="*/ 1462 w 4879"/>
                <a:gd name="T97" fmla="*/ 1100 h 4878"/>
                <a:gd name="T98" fmla="*/ 1592 w 4879"/>
                <a:gd name="T99" fmla="*/ 1418 h 4878"/>
                <a:gd name="T100" fmla="*/ 1274 w 4879"/>
                <a:gd name="T101" fmla="*/ 1548 h 4878"/>
                <a:gd name="T102" fmla="*/ 1144 w 4879"/>
                <a:gd name="T103" fmla="*/ 1230 h 4878"/>
                <a:gd name="T104" fmla="*/ 1008 w 4879"/>
                <a:gd name="T105" fmla="*/ 2810 h 4878"/>
                <a:gd name="T106" fmla="*/ 354 w 4879"/>
                <a:gd name="T107" fmla="*/ 2978 h 4878"/>
                <a:gd name="T108" fmla="*/ 3631 w 4879"/>
                <a:gd name="T109" fmla="*/ 3830 h 4878"/>
                <a:gd name="T110" fmla="*/ 3415 w 4879"/>
                <a:gd name="T111" fmla="*/ 4360 h 4878"/>
                <a:gd name="T112" fmla="*/ 3423 w 4879"/>
                <a:gd name="T113" fmla="*/ 522 h 4878"/>
                <a:gd name="T114" fmla="*/ 1588 w 4879"/>
                <a:gd name="T115" fmla="*/ 462 h 4878"/>
                <a:gd name="T116" fmla="*/ 1060 w 4879"/>
                <a:gd name="T117" fmla="*/ 896 h 4878"/>
                <a:gd name="T118" fmla="*/ 1052 w 4879"/>
                <a:gd name="T119" fmla="*/ 794 h 4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9" h="4878">
                  <a:moveTo>
                    <a:pt x="2441" y="4878"/>
                  </a:moveTo>
                  <a:lnTo>
                    <a:pt x="2441" y="4878"/>
                  </a:lnTo>
                  <a:lnTo>
                    <a:pt x="2503" y="4878"/>
                  </a:lnTo>
                  <a:lnTo>
                    <a:pt x="2565" y="4876"/>
                  </a:lnTo>
                  <a:lnTo>
                    <a:pt x="2627" y="4872"/>
                  </a:lnTo>
                  <a:lnTo>
                    <a:pt x="2689" y="4866"/>
                  </a:lnTo>
                  <a:lnTo>
                    <a:pt x="2751" y="4860"/>
                  </a:lnTo>
                  <a:lnTo>
                    <a:pt x="2811" y="4850"/>
                  </a:lnTo>
                  <a:lnTo>
                    <a:pt x="2871" y="4840"/>
                  </a:lnTo>
                  <a:lnTo>
                    <a:pt x="2931" y="4830"/>
                  </a:lnTo>
                  <a:lnTo>
                    <a:pt x="2991" y="4816"/>
                  </a:lnTo>
                  <a:lnTo>
                    <a:pt x="3049" y="4802"/>
                  </a:lnTo>
                  <a:lnTo>
                    <a:pt x="3107" y="4786"/>
                  </a:lnTo>
                  <a:lnTo>
                    <a:pt x="3165" y="4770"/>
                  </a:lnTo>
                  <a:lnTo>
                    <a:pt x="3223" y="4750"/>
                  </a:lnTo>
                  <a:lnTo>
                    <a:pt x="3279" y="4730"/>
                  </a:lnTo>
                  <a:lnTo>
                    <a:pt x="3335" y="4710"/>
                  </a:lnTo>
                  <a:lnTo>
                    <a:pt x="3389" y="4686"/>
                  </a:lnTo>
                  <a:lnTo>
                    <a:pt x="3443" y="4664"/>
                  </a:lnTo>
                  <a:lnTo>
                    <a:pt x="3497" y="4638"/>
                  </a:lnTo>
                  <a:lnTo>
                    <a:pt x="3551" y="4612"/>
                  </a:lnTo>
                  <a:lnTo>
                    <a:pt x="3603" y="4584"/>
                  </a:lnTo>
                  <a:lnTo>
                    <a:pt x="3653" y="4556"/>
                  </a:lnTo>
                  <a:lnTo>
                    <a:pt x="3705" y="4526"/>
                  </a:lnTo>
                  <a:lnTo>
                    <a:pt x="3755" y="4494"/>
                  </a:lnTo>
                  <a:lnTo>
                    <a:pt x="3803" y="4462"/>
                  </a:lnTo>
                  <a:lnTo>
                    <a:pt x="3851" y="4428"/>
                  </a:lnTo>
                  <a:lnTo>
                    <a:pt x="3899" y="4394"/>
                  </a:lnTo>
                  <a:lnTo>
                    <a:pt x="3945" y="4358"/>
                  </a:lnTo>
                  <a:lnTo>
                    <a:pt x="3991" y="4322"/>
                  </a:lnTo>
                  <a:lnTo>
                    <a:pt x="4035" y="4284"/>
                  </a:lnTo>
                  <a:lnTo>
                    <a:pt x="4079" y="4244"/>
                  </a:lnTo>
                  <a:lnTo>
                    <a:pt x="4123" y="4204"/>
                  </a:lnTo>
                  <a:lnTo>
                    <a:pt x="4165" y="4164"/>
                  </a:lnTo>
                  <a:lnTo>
                    <a:pt x="4205" y="4122"/>
                  </a:lnTo>
                  <a:lnTo>
                    <a:pt x="4245" y="4078"/>
                  </a:lnTo>
                  <a:lnTo>
                    <a:pt x="4285" y="4036"/>
                  </a:lnTo>
                  <a:lnTo>
                    <a:pt x="4323" y="3990"/>
                  </a:lnTo>
                  <a:lnTo>
                    <a:pt x="4359" y="3944"/>
                  </a:lnTo>
                  <a:lnTo>
                    <a:pt x="4395" y="3898"/>
                  </a:lnTo>
                  <a:lnTo>
                    <a:pt x="4429" y="3850"/>
                  </a:lnTo>
                  <a:lnTo>
                    <a:pt x="4463" y="3802"/>
                  </a:lnTo>
                  <a:lnTo>
                    <a:pt x="4495" y="3754"/>
                  </a:lnTo>
                  <a:lnTo>
                    <a:pt x="4527" y="3704"/>
                  </a:lnTo>
                  <a:lnTo>
                    <a:pt x="4557" y="3652"/>
                  </a:lnTo>
                  <a:lnTo>
                    <a:pt x="4585" y="3602"/>
                  </a:lnTo>
                  <a:lnTo>
                    <a:pt x="4613" y="3550"/>
                  </a:lnTo>
                  <a:lnTo>
                    <a:pt x="4639" y="3496"/>
                  </a:lnTo>
                  <a:lnTo>
                    <a:pt x="4663" y="3442"/>
                  </a:lnTo>
                  <a:lnTo>
                    <a:pt x="4687" y="3388"/>
                  </a:lnTo>
                  <a:lnTo>
                    <a:pt x="4711" y="3334"/>
                  </a:lnTo>
                  <a:lnTo>
                    <a:pt x="4731" y="3278"/>
                  </a:lnTo>
                  <a:lnTo>
                    <a:pt x="4751" y="3222"/>
                  </a:lnTo>
                  <a:lnTo>
                    <a:pt x="4769" y="3164"/>
                  </a:lnTo>
                  <a:lnTo>
                    <a:pt x="4787" y="3106"/>
                  </a:lnTo>
                  <a:lnTo>
                    <a:pt x="4803" y="3048"/>
                  </a:lnTo>
                  <a:lnTo>
                    <a:pt x="4817" y="2990"/>
                  </a:lnTo>
                  <a:lnTo>
                    <a:pt x="4831" y="2930"/>
                  </a:lnTo>
                  <a:lnTo>
                    <a:pt x="4841" y="2872"/>
                  </a:lnTo>
                  <a:lnTo>
                    <a:pt x="4851" y="2810"/>
                  </a:lnTo>
                  <a:lnTo>
                    <a:pt x="4861" y="2750"/>
                  </a:lnTo>
                  <a:lnTo>
                    <a:pt x="4867" y="2688"/>
                  </a:lnTo>
                  <a:lnTo>
                    <a:pt x="4873" y="2628"/>
                  </a:lnTo>
                  <a:lnTo>
                    <a:pt x="4877" y="2566"/>
                  </a:lnTo>
                  <a:lnTo>
                    <a:pt x="4879" y="2502"/>
                  </a:lnTo>
                  <a:lnTo>
                    <a:pt x="4879" y="2440"/>
                  </a:lnTo>
                  <a:lnTo>
                    <a:pt x="4879" y="2440"/>
                  </a:lnTo>
                  <a:lnTo>
                    <a:pt x="4879" y="2376"/>
                  </a:lnTo>
                  <a:lnTo>
                    <a:pt x="4877" y="2314"/>
                  </a:lnTo>
                  <a:lnTo>
                    <a:pt x="4873" y="2252"/>
                  </a:lnTo>
                  <a:lnTo>
                    <a:pt x="4867" y="2190"/>
                  </a:lnTo>
                  <a:lnTo>
                    <a:pt x="4861" y="2130"/>
                  </a:lnTo>
                  <a:lnTo>
                    <a:pt x="4851" y="2068"/>
                  </a:lnTo>
                  <a:lnTo>
                    <a:pt x="4841" y="2008"/>
                  </a:lnTo>
                  <a:lnTo>
                    <a:pt x="4831" y="1948"/>
                  </a:lnTo>
                  <a:lnTo>
                    <a:pt x="4817" y="1890"/>
                  </a:lnTo>
                  <a:lnTo>
                    <a:pt x="4803" y="1830"/>
                  </a:lnTo>
                  <a:lnTo>
                    <a:pt x="4787" y="1772"/>
                  </a:lnTo>
                  <a:lnTo>
                    <a:pt x="4769" y="1716"/>
                  </a:lnTo>
                  <a:lnTo>
                    <a:pt x="4751" y="1658"/>
                  </a:lnTo>
                  <a:lnTo>
                    <a:pt x="4731" y="1602"/>
                  </a:lnTo>
                  <a:lnTo>
                    <a:pt x="4711" y="1546"/>
                  </a:lnTo>
                  <a:lnTo>
                    <a:pt x="4687" y="1492"/>
                  </a:lnTo>
                  <a:lnTo>
                    <a:pt x="4663" y="1436"/>
                  </a:lnTo>
                  <a:lnTo>
                    <a:pt x="4639" y="1384"/>
                  </a:lnTo>
                  <a:lnTo>
                    <a:pt x="4613" y="1330"/>
                  </a:lnTo>
                  <a:lnTo>
                    <a:pt x="4585" y="1278"/>
                  </a:lnTo>
                  <a:lnTo>
                    <a:pt x="4557" y="1226"/>
                  </a:lnTo>
                  <a:lnTo>
                    <a:pt x="4527" y="1176"/>
                  </a:lnTo>
                  <a:lnTo>
                    <a:pt x="4495" y="1126"/>
                  </a:lnTo>
                  <a:lnTo>
                    <a:pt x="4463" y="1078"/>
                  </a:lnTo>
                  <a:lnTo>
                    <a:pt x="4429" y="1028"/>
                  </a:lnTo>
                  <a:lnTo>
                    <a:pt x="4395" y="982"/>
                  </a:lnTo>
                  <a:lnTo>
                    <a:pt x="4359" y="934"/>
                  </a:lnTo>
                  <a:lnTo>
                    <a:pt x="4323" y="890"/>
                  </a:lnTo>
                  <a:lnTo>
                    <a:pt x="4285" y="844"/>
                  </a:lnTo>
                  <a:lnTo>
                    <a:pt x="4245" y="800"/>
                  </a:lnTo>
                  <a:lnTo>
                    <a:pt x="4205" y="758"/>
                  </a:lnTo>
                  <a:lnTo>
                    <a:pt x="4165" y="716"/>
                  </a:lnTo>
                  <a:lnTo>
                    <a:pt x="4123" y="676"/>
                  </a:lnTo>
                  <a:lnTo>
                    <a:pt x="4079" y="636"/>
                  </a:lnTo>
                  <a:lnTo>
                    <a:pt x="4035" y="596"/>
                  </a:lnTo>
                  <a:lnTo>
                    <a:pt x="3991" y="558"/>
                  </a:lnTo>
                  <a:lnTo>
                    <a:pt x="3945" y="522"/>
                  </a:lnTo>
                  <a:lnTo>
                    <a:pt x="3899" y="486"/>
                  </a:lnTo>
                  <a:lnTo>
                    <a:pt x="3851" y="452"/>
                  </a:lnTo>
                  <a:lnTo>
                    <a:pt x="3803" y="418"/>
                  </a:lnTo>
                  <a:lnTo>
                    <a:pt x="3755" y="386"/>
                  </a:lnTo>
                  <a:lnTo>
                    <a:pt x="3705" y="354"/>
                  </a:lnTo>
                  <a:lnTo>
                    <a:pt x="3653" y="324"/>
                  </a:lnTo>
                  <a:lnTo>
                    <a:pt x="3603" y="296"/>
                  </a:lnTo>
                  <a:lnTo>
                    <a:pt x="3551" y="268"/>
                  </a:lnTo>
                  <a:lnTo>
                    <a:pt x="3497" y="242"/>
                  </a:lnTo>
                  <a:lnTo>
                    <a:pt x="3443" y="216"/>
                  </a:lnTo>
                  <a:lnTo>
                    <a:pt x="3389" y="192"/>
                  </a:lnTo>
                  <a:lnTo>
                    <a:pt x="3335" y="170"/>
                  </a:lnTo>
                  <a:lnTo>
                    <a:pt x="3279" y="150"/>
                  </a:lnTo>
                  <a:lnTo>
                    <a:pt x="3223" y="130"/>
                  </a:lnTo>
                  <a:lnTo>
                    <a:pt x="3165" y="110"/>
                  </a:lnTo>
                  <a:lnTo>
                    <a:pt x="3107" y="94"/>
                  </a:lnTo>
                  <a:lnTo>
                    <a:pt x="3049" y="78"/>
                  </a:lnTo>
                  <a:lnTo>
                    <a:pt x="2991" y="64"/>
                  </a:lnTo>
                  <a:lnTo>
                    <a:pt x="2931" y="50"/>
                  </a:lnTo>
                  <a:lnTo>
                    <a:pt x="2871" y="38"/>
                  </a:lnTo>
                  <a:lnTo>
                    <a:pt x="2811" y="28"/>
                  </a:lnTo>
                  <a:lnTo>
                    <a:pt x="2751" y="20"/>
                  </a:lnTo>
                  <a:lnTo>
                    <a:pt x="2689" y="14"/>
                  </a:lnTo>
                  <a:lnTo>
                    <a:pt x="2627" y="8"/>
                  </a:lnTo>
                  <a:lnTo>
                    <a:pt x="2565" y="4"/>
                  </a:lnTo>
                  <a:lnTo>
                    <a:pt x="2503" y="2"/>
                  </a:lnTo>
                  <a:lnTo>
                    <a:pt x="2441" y="0"/>
                  </a:lnTo>
                  <a:lnTo>
                    <a:pt x="2441" y="0"/>
                  </a:lnTo>
                  <a:lnTo>
                    <a:pt x="2376" y="2"/>
                  </a:lnTo>
                  <a:lnTo>
                    <a:pt x="2314" y="4"/>
                  </a:lnTo>
                  <a:lnTo>
                    <a:pt x="2252" y="8"/>
                  </a:lnTo>
                  <a:lnTo>
                    <a:pt x="2190" y="14"/>
                  </a:lnTo>
                  <a:lnTo>
                    <a:pt x="2130" y="20"/>
                  </a:lnTo>
                  <a:lnTo>
                    <a:pt x="2068" y="28"/>
                  </a:lnTo>
                  <a:lnTo>
                    <a:pt x="2008" y="38"/>
                  </a:lnTo>
                  <a:lnTo>
                    <a:pt x="1948" y="50"/>
                  </a:lnTo>
                  <a:lnTo>
                    <a:pt x="1890" y="64"/>
                  </a:lnTo>
                  <a:lnTo>
                    <a:pt x="1830" y="78"/>
                  </a:lnTo>
                  <a:lnTo>
                    <a:pt x="1772" y="94"/>
                  </a:lnTo>
                  <a:lnTo>
                    <a:pt x="1716" y="110"/>
                  </a:lnTo>
                  <a:lnTo>
                    <a:pt x="1658" y="130"/>
                  </a:lnTo>
                  <a:lnTo>
                    <a:pt x="1602" y="150"/>
                  </a:lnTo>
                  <a:lnTo>
                    <a:pt x="1546" y="170"/>
                  </a:lnTo>
                  <a:lnTo>
                    <a:pt x="1492" y="192"/>
                  </a:lnTo>
                  <a:lnTo>
                    <a:pt x="1436" y="216"/>
                  </a:lnTo>
                  <a:lnTo>
                    <a:pt x="1384" y="242"/>
                  </a:lnTo>
                  <a:lnTo>
                    <a:pt x="1330" y="268"/>
                  </a:lnTo>
                  <a:lnTo>
                    <a:pt x="1278" y="296"/>
                  </a:lnTo>
                  <a:lnTo>
                    <a:pt x="1226" y="324"/>
                  </a:lnTo>
                  <a:lnTo>
                    <a:pt x="1176" y="354"/>
                  </a:lnTo>
                  <a:lnTo>
                    <a:pt x="1126" y="386"/>
                  </a:lnTo>
                  <a:lnTo>
                    <a:pt x="1076" y="418"/>
                  </a:lnTo>
                  <a:lnTo>
                    <a:pt x="1028" y="452"/>
                  </a:lnTo>
                  <a:lnTo>
                    <a:pt x="982" y="486"/>
                  </a:lnTo>
                  <a:lnTo>
                    <a:pt x="934" y="522"/>
                  </a:lnTo>
                  <a:lnTo>
                    <a:pt x="890" y="558"/>
                  </a:lnTo>
                  <a:lnTo>
                    <a:pt x="844" y="596"/>
                  </a:lnTo>
                  <a:lnTo>
                    <a:pt x="800" y="636"/>
                  </a:lnTo>
                  <a:lnTo>
                    <a:pt x="758" y="676"/>
                  </a:lnTo>
                  <a:lnTo>
                    <a:pt x="716" y="716"/>
                  </a:lnTo>
                  <a:lnTo>
                    <a:pt x="674" y="758"/>
                  </a:lnTo>
                  <a:lnTo>
                    <a:pt x="634" y="800"/>
                  </a:lnTo>
                  <a:lnTo>
                    <a:pt x="596" y="844"/>
                  </a:lnTo>
                  <a:lnTo>
                    <a:pt x="558" y="890"/>
                  </a:lnTo>
                  <a:lnTo>
                    <a:pt x="522" y="934"/>
                  </a:lnTo>
                  <a:lnTo>
                    <a:pt x="486" y="982"/>
                  </a:lnTo>
                  <a:lnTo>
                    <a:pt x="452" y="1028"/>
                  </a:lnTo>
                  <a:lnTo>
                    <a:pt x="418" y="1078"/>
                  </a:lnTo>
                  <a:lnTo>
                    <a:pt x="386" y="1126"/>
                  </a:lnTo>
                  <a:lnTo>
                    <a:pt x="354" y="1176"/>
                  </a:lnTo>
                  <a:lnTo>
                    <a:pt x="324" y="1226"/>
                  </a:lnTo>
                  <a:lnTo>
                    <a:pt x="296" y="1278"/>
                  </a:lnTo>
                  <a:lnTo>
                    <a:pt x="268" y="1330"/>
                  </a:lnTo>
                  <a:lnTo>
                    <a:pt x="242" y="1384"/>
                  </a:lnTo>
                  <a:lnTo>
                    <a:pt x="216" y="1436"/>
                  </a:lnTo>
                  <a:lnTo>
                    <a:pt x="192" y="1492"/>
                  </a:lnTo>
                  <a:lnTo>
                    <a:pt x="170" y="1546"/>
                  </a:lnTo>
                  <a:lnTo>
                    <a:pt x="148" y="1602"/>
                  </a:lnTo>
                  <a:lnTo>
                    <a:pt x="128" y="1658"/>
                  </a:lnTo>
                  <a:lnTo>
                    <a:pt x="110" y="1716"/>
                  </a:lnTo>
                  <a:lnTo>
                    <a:pt x="94" y="1772"/>
                  </a:lnTo>
                  <a:lnTo>
                    <a:pt x="78" y="1830"/>
                  </a:lnTo>
                  <a:lnTo>
                    <a:pt x="64" y="1890"/>
                  </a:lnTo>
                  <a:lnTo>
                    <a:pt x="50" y="1948"/>
                  </a:lnTo>
                  <a:lnTo>
                    <a:pt x="38" y="2008"/>
                  </a:lnTo>
                  <a:lnTo>
                    <a:pt x="28" y="2068"/>
                  </a:lnTo>
                  <a:lnTo>
                    <a:pt x="20" y="2130"/>
                  </a:lnTo>
                  <a:lnTo>
                    <a:pt x="14" y="2190"/>
                  </a:lnTo>
                  <a:lnTo>
                    <a:pt x="8" y="2252"/>
                  </a:lnTo>
                  <a:lnTo>
                    <a:pt x="4" y="2314"/>
                  </a:lnTo>
                  <a:lnTo>
                    <a:pt x="2" y="2376"/>
                  </a:lnTo>
                  <a:lnTo>
                    <a:pt x="0" y="2440"/>
                  </a:lnTo>
                  <a:lnTo>
                    <a:pt x="0" y="2440"/>
                  </a:lnTo>
                  <a:lnTo>
                    <a:pt x="2" y="2502"/>
                  </a:lnTo>
                  <a:lnTo>
                    <a:pt x="4" y="2566"/>
                  </a:lnTo>
                  <a:lnTo>
                    <a:pt x="8" y="2628"/>
                  </a:lnTo>
                  <a:lnTo>
                    <a:pt x="14" y="2688"/>
                  </a:lnTo>
                  <a:lnTo>
                    <a:pt x="20" y="2750"/>
                  </a:lnTo>
                  <a:lnTo>
                    <a:pt x="28" y="2810"/>
                  </a:lnTo>
                  <a:lnTo>
                    <a:pt x="38" y="2872"/>
                  </a:lnTo>
                  <a:lnTo>
                    <a:pt x="50" y="2930"/>
                  </a:lnTo>
                  <a:lnTo>
                    <a:pt x="64" y="2990"/>
                  </a:lnTo>
                  <a:lnTo>
                    <a:pt x="78" y="3048"/>
                  </a:lnTo>
                  <a:lnTo>
                    <a:pt x="94" y="3106"/>
                  </a:lnTo>
                  <a:lnTo>
                    <a:pt x="110" y="3164"/>
                  </a:lnTo>
                  <a:lnTo>
                    <a:pt x="128" y="3222"/>
                  </a:lnTo>
                  <a:lnTo>
                    <a:pt x="148" y="3278"/>
                  </a:lnTo>
                  <a:lnTo>
                    <a:pt x="170" y="3334"/>
                  </a:lnTo>
                  <a:lnTo>
                    <a:pt x="192" y="3388"/>
                  </a:lnTo>
                  <a:lnTo>
                    <a:pt x="216" y="3442"/>
                  </a:lnTo>
                  <a:lnTo>
                    <a:pt x="242" y="3496"/>
                  </a:lnTo>
                  <a:lnTo>
                    <a:pt x="268" y="3550"/>
                  </a:lnTo>
                  <a:lnTo>
                    <a:pt x="296" y="3602"/>
                  </a:lnTo>
                  <a:lnTo>
                    <a:pt x="324" y="3652"/>
                  </a:lnTo>
                  <a:lnTo>
                    <a:pt x="354" y="3704"/>
                  </a:lnTo>
                  <a:lnTo>
                    <a:pt x="386" y="3754"/>
                  </a:lnTo>
                  <a:lnTo>
                    <a:pt x="418" y="3802"/>
                  </a:lnTo>
                  <a:lnTo>
                    <a:pt x="452" y="3850"/>
                  </a:lnTo>
                  <a:lnTo>
                    <a:pt x="486" y="3898"/>
                  </a:lnTo>
                  <a:lnTo>
                    <a:pt x="522" y="3944"/>
                  </a:lnTo>
                  <a:lnTo>
                    <a:pt x="558" y="3990"/>
                  </a:lnTo>
                  <a:lnTo>
                    <a:pt x="596" y="4036"/>
                  </a:lnTo>
                  <a:lnTo>
                    <a:pt x="634" y="4078"/>
                  </a:lnTo>
                  <a:lnTo>
                    <a:pt x="674" y="4122"/>
                  </a:lnTo>
                  <a:lnTo>
                    <a:pt x="716" y="4164"/>
                  </a:lnTo>
                  <a:lnTo>
                    <a:pt x="758" y="4204"/>
                  </a:lnTo>
                  <a:lnTo>
                    <a:pt x="800" y="4244"/>
                  </a:lnTo>
                  <a:lnTo>
                    <a:pt x="844" y="4284"/>
                  </a:lnTo>
                  <a:lnTo>
                    <a:pt x="890" y="4322"/>
                  </a:lnTo>
                  <a:lnTo>
                    <a:pt x="934" y="4358"/>
                  </a:lnTo>
                  <a:lnTo>
                    <a:pt x="982" y="4394"/>
                  </a:lnTo>
                  <a:lnTo>
                    <a:pt x="1028" y="4428"/>
                  </a:lnTo>
                  <a:lnTo>
                    <a:pt x="1076" y="4462"/>
                  </a:lnTo>
                  <a:lnTo>
                    <a:pt x="1126" y="4494"/>
                  </a:lnTo>
                  <a:lnTo>
                    <a:pt x="1176" y="4526"/>
                  </a:lnTo>
                  <a:lnTo>
                    <a:pt x="1226" y="4556"/>
                  </a:lnTo>
                  <a:lnTo>
                    <a:pt x="1278" y="4584"/>
                  </a:lnTo>
                  <a:lnTo>
                    <a:pt x="1330" y="4612"/>
                  </a:lnTo>
                  <a:lnTo>
                    <a:pt x="1384" y="4638"/>
                  </a:lnTo>
                  <a:lnTo>
                    <a:pt x="1436" y="4664"/>
                  </a:lnTo>
                  <a:lnTo>
                    <a:pt x="1492" y="4686"/>
                  </a:lnTo>
                  <a:lnTo>
                    <a:pt x="1546" y="4710"/>
                  </a:lnTo>
                  <a:lnTo>
                    <a:pt x="1602" y="4730"/>
                  </a:lnTo>
                  <a:lnTo>
                    <a:pt x="1658" y="4750"/>
                  </a:lnTo>
                  <a:lnTo>
                    <a:pt x="1716" y="4770"/>
                  </a:lnTo>
                  <a:lnTo>
                    <a:pt x="1772" y="4786"/>
                  </a:lnTo>
                  <a:lnTo>
                    <a:pt x="1830" y="4802"/>
                  </a:lnTo>
                  <a:lnTo>
                    <a:pt x="1890" y="4816"/>
                  </a:lnTo>
                  <a:lnTo>
                    <a:pt x="1948" y="4830"/>
                  </a:lnTo>
                  <a:lnTo>
                    <a:pt x="2008" y="4840"/>
                  </a:lnTo>
                  <a:lnTo>
                    <a:pt x="2068" y="4850"/>
                  </a:lnTo>
                  <a:lnTo>
                    <a:pt x="2130" y="4860"/>
                  </a:lnTo>
                  <a:lnTo>
                    <a:pt x="2190" y="4866"/>
                  </a:lnTo>
                  <a:lnTo>
                    <a:pt x="2252" y="4872"/>
                  </a:lnTo>
                  <a:lnTo>
                    <a:pt x="2314" y="4876"/>
                  </a:lnTo>
                  <a:lnTo>
                    <a:pt x="2376" y="4878"/>
                  </a:lnTo>
                  <a:lnTo>
                    <a:pt x="2441" y="4878"/>
                  </a:lnTo>
                  <a:lnTo>
                    <a:pt x="2441" y="4878"/>
                  </a:lnTo>
                  <a:close/>
                  <a:moveTo>
                    <a:pt x="716" y="3730"/>
                  </a:moveTo>
                  <a:lnTo>
                    <a:pt x="1206" y="3730"/>
                  </a:lnTo>
                  <a:lnTo>
                    <a:pt x="1206" y="3730"/>
                  </a:lnTo>
                  <a:lnTo>
                    <a:pt x="1244" y="3830"/>
                  </a:lnTo>
                  <a:lnTo>
                    <a:pt x="1284" y="3924"/>
                  </a:lnTo>
                  <a:lnTo>
                    <a:pt x="1328" y="4016"/>
                  </a:lnTo>
                  <a:lnTo>
                    <a:pt x="1374" y="4104"/>
                  </a:lnTo>
                  <a:lnTo>
                    <a:pt x="1422" y="4188"/>
                  </a:lnTo>
                  <a:lnTo>
                    <a:pt x="1472" y="4268"/>
                  </a:lnTo>
                  <a:lnTo>
                    <a:pt x="1526" y="4344"/>
                  </a:lnTo>
                  <a:lnTo>
                    <a:pt x="1580" y="4416"/>
                  </a:lnTo>
                  <a:lnTo>
                    <a:pt x="1580" y="4416"/>
                  </a:lnTo>
                  <a:lnTo>
                    <a:pt x="1516" y="4386"/>
                  </a:lnTo>
                  <a:lnTo>
                    <a:pt x="1454" y="4354"/>
                  </a:lnTo>
                  <a:lnTo>
                    <a:pt x="1392" y="4322"/>
                  </a:lnTo>
                  <a:lnTo>
                    <a:pt x="1332" y="4286"/>
                  </a:lnTo>
                  <a:lnTo>
                    <a:pt x="1272" y="4250"/>
                  </a:lnTo>
                  <a:lnTo>
                    <a:pt x="1214" y="4210"/>
                  </a:lnTo>
                  <a:lnTo>
                    <a:pt x="1158" y="4170"/>
                  </a:lnTo>
                  <a:lnTo>
                    <a:pt x="1102" y="4128"/>
                  </a:lnTo>
                  <a:lnTo>
                    <a:pt x="1048" y="4084"/>
                  </a:lnTo>
                  <a:lnTo>
                    <a:pt x="996" y="4038"/>
                  </a:lnTo>
                  <a:lnTo>
                    <a:pt x="946" y="3990"/>
                  </a:lnTo>
                  <a:lnTo>
                    <a:pt x="896" y="3942"/>
                  </a:lnTo>
                  <a:lnTo>
                    <a:pt x="848" y="3892"/>
                  </a:lnTo>
                  <a:lnTo>
                    <a:pt x="802" y="3840"/>
                  </a:lnTo>
                  <a:lnTo>
                    <a:pt x="758" y="3786"/>
                  </a:lnTo>
                  <a:lnTo>
                    <a:pt x="716" y="3730"/>
                  </a:lnTo>
                  <a:lnTo>
                    <a:pt x="716" y="3730"/>
                  </a:lnTo>
                  <a:close/>
                  <a:moveTo>
                    <a:pt x="852" y="1434"/>
                  </a:moveTo>
                  <a:lnTo>
                    <a:pt x="852" y="1434"/>
                  </a:lnTo>
                  <a:lnTo>
                    <a:pt x="864" y="1480"/>
                  </a:lnTo>
                  <a:lnTo>
                    <a:pt x="880" y="1526"/>
                  </a:lnTo>
                  <a:lnTo>
                    <a:pt x="900" y="1568"/>
                  </a:lnTo>
                  <a:lnTo>
                    <a:pt x="924" y="1608"/>
                  </a:lnTo>
                  <a:lnTo>
                    <a:pt x="952" y="1648"/>
                  </a:lnTo>
                  <a:lnTo>
                    <a:pt x="982" y="1682"/>
                  </a:lnTo>
                  <a:lnTo>
                    <a:pt x="1016" y="1716"/>
                  </a:lnTo>
                  <a:lnTo>
                    <a:pt x="1052" y="1746"/>
                  </a:lnTo>
                  <a:lnTo>
                    <a:pt x="1052" y="1746"/>
                  </a:lnTo>
                  <a:lnTo>
                    <a:pt x="1040" y="1812"/>
                  </a:lnTo>
                  <a:lnTo>
                    <a:pt x="1030" y="1880"/>
                  </a:lnTo>
                  <a:lnTo>
                    <a:pt x="1014" y="2018"/>
                  </a:lnTo>
                  <a:lnTo>
                    <a:pt x="1002" y="2158"/>
                  </a:lnTo>
                  <a:lnTo>
                    <a:pt x="998" y="2228"/>
                  </a:lnTo>
                  <a:lnTo>
                    <a:pt x="996" y="2298"/>
                  </a:lnTo>
                  <a:lnTo>
                    <a:pt x="290" y="2298"/>
                  </a:lnTo>
                  <a:lnTo>
                    <a:pt x="290" y="2298"/>
                  </a:lnTo>
                  <a:lnTo>
                    <a:pt x="294" y="2240"/>
                  </a:lnTo>
                  <a:lnTo>
                    <a:pt x="302" y="2182"/>
                  </a:lnTo>
                  <a:lnTo>
                    <a:pt x="308" y="2124"/>
                  </a:lnTo>
                  <a:lnTo>
                    <a:pt x="318" y="2068"/>
                  </a:lnTo>
                  <a:lnTo>
                    <a:pt x="328" y="2012"/>
                  </a:lnTo>
                  <a:lnTo>
                    <a:pt x="340" y="1956"/>
                  </a:lnTo>
                  <a:lnTo>
                    <a:pt x="354" y="1902"/>
                  </a:lnTo>
                  <a:lnTo>
                    <a:pt x="368" y="1848"/>
                  </a:lnTo>
                  <a:lnTo>
                    <a:pt x="384" y="1794"/>
                  </a:lnTo>
                  <a:lnTo>
                    <a:pt x="402" y="1740"/>
                  </a:lnTo>
                  <a:lnTo>
                    <a:pt x="422" y="1688"/>
                  </a:lnTo>
                  <a:lnTo>
                    <a:pt x="442" y="1636"/>
                  </a:lnTo>
                  <a:lnTo>
                    <a:pt x="464" y="1584"/>
                  </a:lnTo>
                  <a:lnTo>
                    <a:pt x="486" y="1534"/>
                  </a:lnTo>
                  <a:lnTo>
                    <a:pt x="510" y="1484"/>
                  </a:lnTo>
                  <a:lnTo>
                    <a:pt x="536" y="1434"/>
                  </a:lnTo>
                  <a:lnTo>
                    <a:pt x="852" y="1434"/>
                  </a:lnTo>
                  <a:close/>
                  <a:moveTo>
                    <a:pt x="4589" y="2298"/>
                  </a:moveTo>
                  <a:lnTo>
                    <a:pt x="4253" y="2298"/>
                  </a:lnTo>
                  <a:lnTo>
                    <a:pt x="4253" y="2298"/>
                  </a:lnTo>
                  <a:lnTo>
                    <a:pt x="4241" y="2266"/>
                  </a:lnTo>
                  <a:lnTo>
                    <a:pt x="4225" y="2236"/>
                  </a:lnTo>
                  <a:lnTo>
                    <a:pt x="4209" y="2206"/>
                  </a:lnTo>
                  <a:lnTo>
                    <a:pt x="4191" y="2178"/>
                  </a:lnTo>
                  <a:lnTo>
                    <a:pt x="4171" y="2152"/>
                  </a:lnTo>
                  <a:lnTo>
                    <a:pt x="4149" y="2126"/>
                  </a:lnTo>
                  <a:lnTo>
                    <a:pt x="4125" y="2102"/>
                  </a:lnTo>
                  <a:lnTo>
                    <a:pt x="4101" y="2080"/>
                  </a:lnTo>
                  <a:lnTo>
                    <a:pt x="4075" y="2058"/>
                  </a:lnTo>
                  <a:lnTo>
                    <a:pt x="4049" y="2040"/>
                  </a:lnTo>
                  <a:lnTo>
                    <a:pt x="4019" y="2022"/>
                  </a:lnTo>
                  <a:lnTo>
                    <a:pt x="3989" y="2006"/>
                  </a:lnTo>
                  <a:lnTo>
                    <a:pt x="3959" y="1992"/>
                  </a:lnTo>
                  <a:lnTo>
                    <a:pt x="3927" y="1980"/>
                  </a:lnTo>
                  <a:lnTo>
                    <a:pt x="3895" y="1970"/>
                  </a:lnTo>
                  <a:lnTo>
                    <a:pt x="3861" y="1962"/>
                  </a:lnTo>
                  <a:lnTo>
                    <a:pt x="3861" y="1962"/>
                  </a:lnTo>
                  <a:lnTo>
                    <a:pt x="3853" y="1894"/>
                  </a:lnTo>
                  <a:lnTo>
                    <a:pt x="3843" y="1824"/>
                  </a:lnTo>
                  <a:lnTo>
                    <a:pt x="3831" y="1758"/>
                  </a:lnTo>
                  <a:lnTo>
                    <a:pt x="3819" y="1690"/>
                  </a:lnTo>
                  <a:lnTo>
                    <a:pt x="3807" y="1626"/>
                  </a:lnTo>
                  <a:lnTo>
                    <a:pt x="3793" y="1560"/>
                  </a:lnTo>
                  <a:lnTo>
                    <a:pt x="3779" y="1496"/>
                  </a:lnTo>
                  <a:lnTo>
                    <a:pt x="3763" y="1434"/>
                  </a:lnTo>
                  <a:lnTo>
                    <a:pt x="4345" y="1434"/>
                  </a:lnTo>
                  <a:lnTo>
                    <a:pt x="4345" y="1434"/>
                  </a:lnTo>
                  <a:lnTo>
                    <a:pt x="4371" y="1484"/>
                  </a:lnTo>
                  <a:lnTo>
                    <a:pt x="4395" y="1534"/>
                  </a:lnTo>
                  <a:lnTo>
                    <a:pt x="4417" y="1584"/>
                  </a:lnTo>
                  <a:lnTo>
                    <a:pt x="4439" y="1636"/>
                  </a:lnTo>
                  <a:lnTo>
                    <a:pt x="4459" y="1688"/>
                  </a:lnTo>
                  <a:lnTo>
                    <a:pt x="4477" y="1740"/>
                  </a:lnTo>
                  <a:lnTo>
                    <a:pt x="4495" y="1794"/>
                  </a:lnTo>
                  <a:lnTo>
                    <a:pt x="4511" y="1848"/>
                  </a:lnTo>
                  <a:lnTo>
                    <a:pt x="4527" y="1902"/>
                  </a:lnTo>
                  <a:lnTo>
                    <a:pt x="4539" y="1956"/>
                  </a:lnTo>
                  <a:lnTo>
                    <a:pt x="4551" y="2012"/>
                  </a:lnTo>
                  <a:lnTo>
                    <a:pt x="4563" y="2068"/>
                  </a:lnTo>
                  <a:lnTo>
                    <a:pt x="4571" y="2124"/>
                  </a:lnTo>
                  <a:lnTo>
                    <a:pt x="4579" y="2182"/>
                  </a:lnTo>
                  <a:lnTo>
                    <a:pt x="4585" y="2240"/>
                  </a:lnTo>
                  <a:lnTo>
                    <a:pt x="4589" y="2298"/>
                  </a:lnTo>
                  <a:lnTo>
                    <a:pt x="4589" y="2298"/>
                  </a:lnTo>
                  <a:close/>
                  <a:moveTo>
                    <a:pt x="1884" y="1434"/>
                  </a:moveTo>
                  <a:lnTo>
                    <a:pt x="2298" y="1434"/>
                  </a:lnTo>
                  <a:lnTo>
                    <a:pt x="2298" y="2298"/>
                  </a:lnTo>
                  <a:lnTo>
                    <a:pt x="1280" y="2298"/>
                  </a:lnTo>
                  <a:lnTo>
                    <a:pt x="1280" y="2298"/>
                  </a:lnTo>
                  <a:lnTo>
                    <a:pt x="1286" y="2184"/>
                  </a:lnTo>
                  <a:lnTo>
                    <a:pt x="1294" y="2070"/>
                  </a:lnTo>
                  <a:lnTo>
                    <a:pt x="1308" y="1960"/>
                  </a:lnTo>
                  <a:lnTo>
                    <a:pt x="1322" y="1850"/>
                  </a:lnTo>
                  <a:lnTo>
                    <a:pt x="1322" y="1850"/>
                  </a:lnTo>
                  <a:lnTo>
                    <a:pt x="1368" y="1852"/>
                  </a:lnTo>
                  <a:lnTo>
                    <a:pt x="1368" y="1852"/>
                  </a:lnTo>
                  <a:lnTo>
                    <a:pt x="1414" y="1850"/>
                  </a:lnTo>
                  <a:lnTo>
                    <a:pt x="1460" y="1844"/>
                  </a:lnTo>
                  <a:lnTo>
                    <a:pt x="1504" y="1834"/>
                  </a:lnTo>
                  <a:lnTo>
                    <a:pt x="1548" y="1820"/>
                  </a:lnTo>
                  <a:lnTo>
                    <a:pt x="1590" y="1802"/>
                  </a:lnTo>
                  <a:lnTo>
                    <a:pt x="1628" y="1782"/>
                  </a:lnTo>
                  <a:lnTo>
                    <a:pt x="1666" y="1758"/>
                  </a:lnTo>
                  <a:lnTo>
                    <a:pt x="1702" y="1732"/>
                  </a:lnTo>
                  <a:lnTo>
                    <a:pt x="1734" y="1702"/>
                  </a:lnTo>
                  <a:lnTo>
                    <a:pt x="1764" y="1670"/>
                  </a:lnTo>
                  <a:lnTo>
                    <a:pt x="1792" y="1636"/>
                  </a:lnTo>
                  <a:lnTo>
                    <a:pt x="1818" y="1600"/>
                  </a:lnTo>
                  <a:lnTo>
                    <a:pt x="1838" y="1560"/>
                  </a:lnTo>
                  <a:lnTo>
                    <a:pt x="1858" y="1520"/>
                  </a:lnTo>
                  <a:lnTo>
                    <a:pt x="1872" y="1478"/>
                  </a:lnTo>
                  <a:lnTo>
                    <a:pt x="1884" y="1434"/>
                  </a:lnTo>
                  <a:lnTo>
                    <a:pt x="1884" y="1434"/>
                  </a:lnTo>
                  <a:close/>
                  <a:moveTo>
                    <a:pt x="2298" y="2582"/>
                  </a:moveTo>
                  <a:lnTo>
                    <a:pt x="2298" y="3054"/>
                  </a:lnTo>
                  <a:lnTo>
                    <a:pt x="2298" y="3054"/>
                  </a:lnTo>
                  <a:lnTo>
                    <a:pt x="2264" y="3064"/>
                  </a:lnTo>
                  <a:lnTo>
                    <a:pt x="2230" y="3078"/>
                  </a:lnTo>
                  <a:lnTo>
                    <a:pt x="2200" y="3094"/>
                  </a:lnTo>
                  <a:lnTo>
                    <a:pt x="2168" y="3112"/>
                  </a:lnTo>
                  <a:lnTo>
                    <a:pt x="2140" y="3130"/>
                  </a:lnTo>
                  <a:lnTo>
                    <a:pt x="2112" y="3152"/>
                  </a:lnTo>
                  <a:lnTo>
                    <a:pt x="2086" y="3174"/>
                  </a:lnTo>
                  <a:lnTo>
                    <a:pt x="2062" y="3200"/>
                  </a:lnTo>
                  <a:lnTo>
                    <a:pt x="2038" y="3226"/>
                  </a:lnTo>
                  <a:lnTo>
                    <a:pt x="2018" y="3254"/>
                  </a:lnTo>
                  <a:lnTo>
                    <a:pt x="1998" y="3282"/>
                  </a:lnTo>
                  <a:lnTo>
                    <a:pt x="1980" y="3312"/>
                  </a:lnTo>
                  <a:lnTo>
                    <a:pt x="1966" y="3344"/>
                  </a:lnTo>
                  <a:lnTo>
                    <a:pt x="1952" y="3378"/>
                  </a:lnTo>
                  <a:lnTo>
                    <a:pt x="1940" y="3412"/>
                  </a:lnTo>
                  <a:lnTo>
                    <a:pt x="1932" y="3446"/>
                  </a:lnTo>
                  <a:lnTo>
                    <a:pt x="1416" y="3446"/>
                  </a:lnTo>
                  <a:lnTo>
                    <a:pt x="1416" y="3446"/>
                  </a:lnTo>
                  <a:lnTo>
                    <a:pt x="1388" y="3346"/>
                  </a:lnTo>
                  <a:lnTo>
                    <a:pt x="1364" y="3244"/>
                  </a:lnTo>
                  <a:lnTo>
                    <a:pt x="1342" y="3138"/>
                  </a:lnTo>
                  <a:lnTo>
                    <a:pt x="1324" y="3032"/>
                  </a:lnTo>
                  <a:lnTo>
                    <a:pt x="1308" y="2922"/>
                  </a:lnTo>
                  <a:lnTo>
                    <a:pt x="1296" y="2810"/>
                  </a:lnTo>
                  <a:lnTo>
                    <a:pt x="1286" y="2698"/>
                  </a:lnTo>
                  <a:lnTo>
                    <a:pt x="1280" y="2582"/>
                  </a:lnTo>
                  <a:lnTo>
                    <a:pt x="2298" y="2582"/>
                  </a:lnTo>
                  <a:close/>
                  <a:moveTo>
                    <a:pt x="2447" y="3802"/>
                  </a:moveTo>
                  <a:lnTo>
                    <a:pt x="2447" y="3802"/>
                  </a:lnTo>
                  <a:lnTo>
                    <a:pt x="2422" y="3802"/>
                  </a:lnTo>
                  <a:lnTo>
                    <a:pt x="2398" y="3798"/>
                  </a:lnTo>
                  <a:lnTo>
                    <a:pt x="2374" y="3792"/>
                  </a:lnTo>
                  <a:lnTo>
                    <a:pt x="2352" y="3784"/>
                  </a:lnTo>
                  <a:lnTo>
                    <a:pt x="2332" y="3774"/>
                  </a:lnTo>
                  <a:lnTo>
                    <a:pt x="2312" y="3760"/>
                  </a:lnTo>
                  <a:lnTo>
                    <a:pt x="2292" y="3746"/>
                  </a:lnTo>
                  <a:lnTo>
                    <a:pt x="2276" y="3732"/>
                  </a:lnTo>
                  <a:lnTo>
                    <a:pt x="2260" y="3714"/>
                  </a:lnTo>
                  <a:lnTo>
                    <a:pt x="2246" y="3696"/>
                  </a:lnTo>
                  <a:lnTo>
                    <a:pt x="2234" y="3676"/>
                  </a:lnTo>
                  <a:lnTo>
                    <a:pt x="2222" y="3654"/>
                  </a:lnTo>
                  <a:lnTo>
                    <a:pt x="2214" y="3632"/>
                  </a:lnTo>
                  <a:lnTo>
                    <a:pt x="2208" y="3608"/>
                  </a:lnTo>
                  <a:lnTo>
                    <a:pt x="2206" y="3584"/>
                  </a:lnTo>
                  <a:lnTo>
                    <a:pt x="2204" y="3560"/>
                  </a:lnTo>
                  <a:lnTo>
                    <a:pt x="2204" y="3560"/>
                  </a:lnTo>
                  <a:lnTo>
                    <a:pt x="2206" y="3534"/>
                  </a:lnTo>
                  <a:lnTo>
                    <a:pt x="2208" y="3510"/>
                  </a:lnTo>
                  <a:lnTo>
                    <a:pt x="2214" y="3488"/>
                  </a:lnTo>
                  <a:lnTo>
                    <a:pt x="2222" y="3464"/>
                  </a:lnTo>
                  <a:lnTo>
                    <a:pt x="2234" y="3444"/>
                  </a:lnTo>
                  <a:lnTo>
                    <a:pt x="2246" y="3424"/>
                  </a:lnTo>
                  <a:lnTo>
                    <a:pt x="2260" y="3404"/>
                  </a:lnTo>
                  <a:lnTo>
                    <a:pt x="2276" y="3388"/>
                  </a:lnTo>
                  <a:lnTo>
                    <a:pt x="2292" y="3372"/>
                  </a:lnTo>
                  <a:lnTo>
                    <a:pt x="2312" y="3358"/>
                  </a:lnTo>
                  <a:lnTo>
                    <a:pt x="2332" y="3346"/>
                  </a:lnTo>
                  <a:lnTo>
                    <a:pt x="2352" y="3336"/>
                  </a:lnTo>
                  <a:lnTo>
                    <a:pt x="2374" y="3328"/>
                  </a:lnTo>
                  <a:lnTo>
                    <a:pt x="2398" y="3322"/>
                  </a:lnTo>
                  <a:lnTo>
                    <a:pt x="2422" y="3318"/>
                  </a:lnTo>
                  <a:lnTo>
                    <a:pt x="2447" y="3316"/>
                  </a:lnTo>
                  <a:lnTo>
                    <a:pt x="2447" y="3316"/>
                  </a:lnTo>
                  <a:lnTo>
                    <a:pt x="2473" y="3318"/>
                  </a:lnTo>
                  <a:lnTo>
                    <a:pt x="2497" y="3322"/>
                  </a:lnTo>
                  <a:lnTo>
                    <a:pt x="2521" y="3328"/>
                  </a:lnTo>
                  <a:lnTo>
                    <a:pt x="2543" y="3336"/>
                  </a:lnTo>
                  <a:lnTo>
                    <a:pt x="2563" y="3346"/>
                  </a:lnTo>
                  <a:lnTo>
                    <a:pt x="2583" y="3358"/>
                  </a:lnTo>
                  <a:lnTo>
                    <a:pt x="2603" y="3372"/>
                  </a:lnTo>
                  <a:lnTo>
                    <a:pt x="2619" y="3388"/>
                  </a:lnTo>
                  <a:lnTo>
                    <a:pt x="2635" y="3404"/>
                  </a:lnTo>
                  <a:lnTo>
                    <a:pt x="2649" y="3424"/>
                  </a:lnTo>
                  <a:lnTo>
                    <a:pt x="2661" y="3444"/>
                  </a:lnTo>
                  <a:lnTo>
                    <a:pt x="2673" y="3464"/>
                  </a:lnTo>
                  <a:lnTo>
                    <a:pt x="2681" y="3488"/>
                  </a:lnTo>
                  <a:lnTo>
                    <a:pt x="2687" y="3510"/>
                  </a:lnTo>
                  <a:lnTo>
                    <a:pt x="2689" y="3534"/>
                  </a:lnTo>
                  <a:lnTo>
                    <a:pt x="2691" y="3560"/>
                  </a:lnTo>
                  <a:lnTo>
                    <a:pt x="2691" y="3560"/>
                  </a:lnTo>
                  <a:lnTo>
                    <a:pt x="2689" y="3584"/>
                  </a:lnTo>
                  <a:lnTo>
                    <a:pt x="2687" y="3608"/>
                  </a:lnTo>
                  <a:lnTo>
                    <a:pt x="2681" y="3632"/>
                  </a:lnTo>
                  <a:lnTo>
                    <a:pt x="2673" y="3654"/>
                  </a:lnTo>
                  <a:lnTo>
                    <a:pt x="2661" y="3676"/>
                  </a:lnTo>
                  <a:lnTo>
                    <a:pt x="2649" y="3696"/>
                  </a:lnTo>
                  <a:lnTo>
                    <a:pt x="2635" y="3714"/>
                  </a:lnTo>
                  <a:lnTo>
                    <a:pt x="2619" y="3732"/>
                  </a:lnTo>
                  <a:lnTo>
                    <a:pt x="2603" y="3746"/>
                  </a:lnTo>
                  <a:lnTo>
                    <a:pt x="2583" y="3760"/>
                  </a:lnTo>
                  <a:lnTo>
                    <a:pt x="2563" y="3774"/>
                  </a:lnTo>
                  <a:lnTo>
                    <a:pt x="2543" y="3784"/>
                  </a:lnTo>
                  <a:lnTo>
                    <a:pt x="2521" y="3792"/>
                  </a:lnTo>
                  <a:lnTo>
                    <a:pt x="2497" y="3798"/>
                  </a:lnTo>
                  <a:lnTo>
                    <a:pt x="2473" y="3802"/>
                  </a:lnTo>
                  <a:lnTo>
                    <a:pt x="2447" y="3802"/>
                  </a:lnTo>
                  <a:lnTo>
                    <a:pt x="2447" y="3802"/>
                  </a:lnTo>
                  <a:close/>
                  <a:moveTo>
                    <a:pt x="1948" y="3730"/>
                  </a:moveTo>
                  <a:lnTo>
                    <a:pt x="1948" y="3730"/>
                  </a:lnTo>
                  <a:lnTo>
                    <a:pt x="1960" y="3760"/>
                  </a:lnTo>
                  <a:lnTo>
                    <a:pt x="1972" y="3788"/>
                  </a:lnTo>
                  <a:lnTo>
                    <a:pt x="1988" y="3816"/>
                  </a:lnTo>
                  <a:lnTo>
                    <a:pt x="2004" y="3844"/>
                  </a:lnTo>
                  <a:lnTo>
                    <a:pt x="2020" y="3870"/>
                  </a:lnTo>
                  <a:lnTo>
                    <a:pt x="2040" y="3894"/>
                  </a:lnTo>
                  <a:lnTo>
                    <a:pt x="2060" y="3918"/>
                  </a:lnTo>
                  <a:lnTo>
                    <a:pt x="2082" y="3940"/>
                  </a:lnTo>
                  <a:lnTo>
                    <a:pt x="2106" y="3960"/>
                  </a:lnTo>
                  <a:lnTo>
                    <a:pt x="2130" y="3980"/>
                  </a:lnTo>
                  <a:lnTo>
                    <a:pt x="2156" y="3998"/>
                  </a:lnTo>
                  <a:lnTo>
                    <a:pt x="2182" y="4014"/>
                  </a:lnTo>
                  <a:lnTo>
                    <a:pt x="2210" y="4030"/>
                  </a:lnTo>
                  <a:lnTo>
                    <a:pt x="2238" y="4044"/>
                  </a:lnTo>
                  <a:lnTo>
                    <a:pt x="2268" y="4056"/>
                  </a:lnTo>
                  <a:lnTo>
                    <a:pt x="2298" y="4066"/>
                  </a:lnTo>
                  <a:lnTo>
                    <a:pt x="2298" y="4576"/>
                  </a:lnTo>
                  <a:lnTo>
                    <a:pt x="2298" y="4576"/>
                  </a:lnTo>
                  <a:lnTo>
                    <a:pt x="2268" y="4570"/>
                  </a:lnTo>
                  <a:lnTo>
                    <a:pt x="2238" y="4560"/>
                  </a:lnTo>
                  <a:lnTo>
                    <a:pt x="2210" y="4550"/>
                  </a:lnTo>
                  <a:lnTo>
                    <a:pt x="2182" y="4538"/>
                  </a:lnTo>
                  <a:lnTo>
                    <a:pt x="2152" y="4524"/>
                  </a:lnTo>
                  <a:lnTo>
                    <a:pt x="2124" y="4510"/>
                  </a:lnTo>
                  <a:lnTo>
                    <a:pt x="2096" y="4494"/>
                  </a:lnTo>
                  <a:lnTo>
                    <a:pt x="2068" y="4476"/>
                  </a:lnTo>
                  <a:lnTo>
                    <a:pt x="2014" y="4438"/>
                  </a:lnTo>
                  <a:lnTo>
                    <a:pt x="1962" y="4396"/>
                  </a:lnTo>
                  <a:lnTo>
                    <a:pt x="1910" y="4348"/>
                  </a:lnTo>
                  <a:lnTo>
                    <a:pt x="1858" y="4296"/>
                  </a:lnTo>
                  <a:lnTo>
                    <a:pt x="1810" y="4238"/>
                  </a:lnTo>
                  <a:lnTo>
                    <a:pt x="1762" y="4178"/>
                  </a:lnTo>
                  <a:lnTo>
                    <a:pt x="1716" y="4112"/>
                  </a:lnTo>
                  <a:lnTo>
                    <a:pt x="1672" y="4044"/>
                  </a:lnTo>
                  <a:lnTo>
                    <a:pt x="1630" y="3970"/>
                  </a:lnTo>
                  <a:lnTo>
                    <a:pt x="1590" y="3894"/>
                  </a:lnTo>
                  <a:lnTo>
                    <a:pt x="1552" y="3814"/>
                  </a:lnTo>
                  <a:lnTo>
                    <a:pt x="1516" y="3730"/>
                  </a:lnTo>
                  <a:lnTo>
                    <a:pt x="1948" y="3730"/>
                  </a:lnTo>
                  <a:close/>
                  <a:moveTo>
                    <a:pt x="2583" y="4576"/>
                  </a:moveTo>
                  <a:lnTo>
                    <a:pt x="2583" y="4068"/>
                  </a:lnTo>
                  <a:lnTo>
                    <a:pt x="2583" y="4068"/>
                  </a:lnTo>
                  <a:lnTo>
                    <a:pt x="2615" y="4060"/>
                  </a:lnTo>
                  <a:lnTo>
                    <a:pt x="2645" y="4048"/>
                  </a:lnTo>
                  <a:lnTo>
                    <a:pt x="2675" y="4036"/>
                  </a:lnTo>
                  <a:lnTo>
                    <a:pt x="2703" y="4020"/>
                  </a:lnTo>
                  <a:lnTo>
                    <a:pt x="2731" y="4004"/>
                  </a:lnTo>
                  <a:lnTo>
                    <a:pt x="2757" y="3986"/>
                  </a:lnTo>
                  <a:lnTo>
                    <a:pt x="2783" y="3966"/>
                  </a:lnTo>
                  <a:lnTo>
                    <a:pt x="2807" y="3944"/>
                  </a:lnTo>
                  <a:lnTo>
                    <a:pt x="2831" y="3922"/>
                  </a:lnTo>
                  <a:lnTo>
                    <a:pt x="2851" y="3898"/>
                  </a:lnTo>
                  <a:lnTo>
                    <a:pt x="2871" y="3874"/>
                  </a:lnTo>
                  <a:lnTo>
                    <a:pt x="2889" y="3846"/>
                  </a:lnTo>
                  <a:lnTo>
                    <a:pt x="2907" y="3820"/>
                  </a:lnTo>
                  <a:lnTo>
                    <a:pt x="2921" y="3790"/>
                  </a:lnTo>
                  <a:lnTo>
                    <a:pt x="2935" y="3762"/>
                  </a:lnTo>
                  <a:lnTo>
                    <a:pt x="2947" y="3730"/>
                  </a:lnTo>
                  <a:lnTo>
                    <a:pt x="3365" y="3730"/>
                  </a:lnTo>
                  <a:lnTo>
                    <a:pt x="3365" y="3730"/>
                  </a:lnTo>
                  <a:lnTo>
                    <a:pt x="3329" y="3814"/>
                  </a:lnTo>
                  <a:lnTo>
                    <a:pt x="3289" y="3894"/>
                  </a:lnTo>
                  <a:lnTo>
                    <a:pt x="3249" y="3972"/>
                  </a:lnTo>
                  <a:lnTo>
                    <a:pt x="3207" y="4044"/>
                  </a:lnTo>
                  <a:lnTo>
                    <a:pt x="3163" y="4114"/>
                  </a:lnTo>
                  <a:lnTo>
                    <a:pt x="3117" y="4178"/>
                  </a:lnTo>
                  <a:lnTo>
                    <a:pt x="3069" y="4238"/>
                  </a:lnTo>
                  <a:lnTo>
                    <a:pt x="3019" y="4296"/>
                  </a:lnTo>
                  <a:lnTo>
                    <a:pt x="2969" y="4348"/>
                  </a:lnTo>
                  <a:lnTo>
                    <a:pt x="2917" y="4394"/>
                  </a:lnTo>
                  <a:lnTo>
                    <a:pt x="2863" y="4438"/>
                  </a:lnTo>
                  <a:lnTo>
                    <a:pt x="2809" y="4476"/>
                  </a:lnTo>
                  <a:lnTo>
                    <a:pt x="2783" y="4492"/>
                  </a:lnTo>
                  <a:lnTo>
                    <a:pt x="2755" y="4508"/>
                  </a:lnTo>
                  <a:lnTo>
                    <a:pt x="2727" y="4522"/>
                  </a:lnTo>
                  <a:lnTo>
                    <a:pt x="2697" y="4536"/>
                  </a:lnTo>
                  <a:lnTo>
                    <a:pt x="2669" y="4548"/>
                  </a:lnTo>
                  <a:lnTo>
                    <a:pt x="2641" y="4558"/>
                  </a:lnTo>
                  <a:lnTo>
                    <a:pt x="2611" y="4568"/>
                  </a:lnTo>
                  <a:lnTo>
                    <a:pt x="2583" y="4576"/>
                  </a:lnTo>
                  <a:lnTo>
                    <a:pt x="2583" y="4576"/>
                  </a:lnTo>
                  <a:close/>
                  <a:moveTo>
                    <a:pt x="2963" y="3446"/>
                  </a:moveTo>
                  <a:lnTo>
                    <a:pt x="2963" y="3446"/>
                  </a:lnTo>
                  <a:lnTo>
                    <a:pt x="2953" y="3410"/>
                  </a:lnTo>
                  <a:lnTo>
                    <a:pt x="2943" y="3376"/>
                  </a:lnTo>
                  <a:lnTo>
                    <a:pt x="2929" y="3342"/>
                  </a:lnTo>
                  <a:lnTo>
                    <a:pt x="2913" y="3310"/>
                  </a:lnTo>
                  <a:lnTo>
                    <a:pt x="2895" y="3278"/>
                  </a:lnTo>
                  <a:lnTo>
                    <a:pt x="2875" y="3250"/>
                  </a:lnTo>
                  <a:lnTo>
                    <a:pt x="2853" y="3220"/>
                  </a:lnTo>
                  <a:lnTo>
                    <a:pt x="2829" y="3194"/>
                  </a:lnTo>
                  <a:lnTo>
                    <a:pt x="2803" y="3170"/>
                  </a:lnTo>
                  <a:lnTo>
                    <a:pt x="2775" y="3146"/>
                  </a:lnTo>
                  <a:lnTo>
                    <a:pt x="2747" y="3126"/>
                  </a:lnTo>
                  <a:lnTo>
                    <a:pt x="2717" y="3106"/>
                  </a:lnTo>
                  <a:lnTo>
                    <a:pt x="2685" y="3088"/>
                  </a:lnTo>
                  <a:lnTo>
                    <a:pt x="2651" y="3074"/>
                  </a:lnTo>
                  <a:lnTo>
                    <a:pt x="2617" y="3060"/>
                  </a:lnTo>
                  <a:lnTo>
                    <a:pt x="2583" y="3050"/>
                  </a:lnTo>
                  <a:lnTo>
                    <a:pt x="2583" y="2582"/>
                  </a:lnTo>
                  <a:lnTo>
                    <a:pt x="3241" y="2582"/>
                  </a:lnTo>
                  <a:lnTo>
                    <a:pt x="3241" y="2582"/>
                  </a:lnTo>
                  <a:lnTo>
                    <a:pt x="3249" y="2616"/>
                  </a:lnTo>
                  <a:lnTo>
                    <a:pt x="3259" y="2648"/>
                  </a:lnTo>
                  <a:lnTo>
                    <a:pt x="3269" y="2678"/>
                  </a:lnTo>
                  <a:lnTo>
                    <a:pt x="3283" y="2708"/>
                  </a:lnTo>
                  <a:lnTo>
                    <a:pt x="3299" y="2738"/>
                  </a:lnTo>
                  <a:lnTo>
                    <a:pt x="3315" y="2766"/>
                  </a:lnTo>
                  <a:lnTo>
                    <a:pt x="3335" y="2794"/>
                  </a:lnTo>
                  <a:lnTo>
                    <a:pt x="3355" y="2818"/>
                  </a:lnTo>
                  <a:lnTo>
                    <a:pt x="3377" y="2844"/>
                  </a:lnTo>
                  <a:lnTo>
                    <a:pt x="3399" y="2866"/>
                  </a:lnTo>
                  <a:lnTo>
                    <a:pt x="3425" y="2888"/>
                  </a:lnTo>
                  <a:lnTo>
                    <a:pt x="3451" y="2908"/>
                  </a:lnTo>
                  <a:lnTo>
                    <a:pt x="3477" y="2926"/>
                  </a:lnTo>
                  <a:lnTo>
                    <a:pt x="3505" y="2942"/>
                  </a:lnTo>
                  <a:lnTo>
                    <a:pt x="3535" y="2958"/>
                  </a:lnTo>
                  <a:lnTo>
                    <a:pt x="3565" y="2970"/>
                  </a:lnTo>
                  <a:lnTo>
                    <a:pt x="3565" y="2970"/>
                  </a:lnTo>
                  <a:lnTo>
                    <a:pt x="3547" y="3094"/>
                  </a:lnTo>
                  <a:lnTo>
                    <a:pt x="3523" y="3216"/>
                  </a:lnTo>
                  <a:lnTo>
                    <a:pt x="3495" y="3332"/>
                  </a:lnTo>
                  <a:lnTo>
                    <a:pt x="3465" y="3446"/>
                  </a:lnTo>
                  <a:lnTo>
                    <a:pt x="2963" y="3446"/>
                  </a:lnTo>
                  <a:close/>
                  <a:moveTo>
                    <a:pt x="3759" y="2236"/>
                  </a:moveTo>
                  <a:lnTo>
                    <a:pt x="3759" y="2236"/>
                  </a:lnTo>
                  <a:lnTo>
                    <a:pt x="3783" y="2238"/>
                  </a:lnTo>
                  <a:lnTo>
                    <a:pt x="3807" y="2242"/>
                  </a:lnTo>
                  <a:lnTo>
                    <a:pt x="3831" y="2248"/>
                  </a:lnTo>
                  <a:lnTo>
                    <a:pt x="3853" y="2256"/>
                  </a:lnTo>
                  <a:lnTo>
                    <a:pt x="3875" y="2266"/>
                  </a:lnTo>
                  <a:lnTo>
                    <a:pt x="3895" y="2278"/>
                  </a:lnTo>
                  <a:lnTo>
                    <a:pt x="3913" y="2292"/>
                  </a:lnTo>
                  <a:lnTo>
                    <a:pt x="3931" y="2308"/>
                  </a:lnTo>
                  <a:lnTo>
                    <a:pt x="3947" y="2326"/>
                  </a:lnTo>
                  <a:lnTo>
                    <a:pt x="3961" y="2344"/>
                  </a:lnTo>
                  <a:lnTo>
                    <a:pt x="3973" y="2364"/>
                  </a:lnTo>
                  <a:lnTo>
                    <a:pt x="3983" y="2386"/>
                  </a:lnTo>
                  <a:lnTo>
                    <a:pt x="3991" y="2408"/>
                  </a:lnTo>
                  <a:lnTo>
                    <a:pt x="3997" y="2432"/>
                  </a:lnTo>
                  <a:lnTo>
                    <a:pt x="4001" y="2456"/>
                  </a:lnTo>
                  <a:lnTo>
                    <a:pt x="4001" y="2480"/>
                  </a:lnTo>
                  <a:lnTo>
                    <a:pt x="4001" y="2480"/>
                  </a:lnTo>
                  <a:lnTo>
                    <a:pt x="4001" y="2504"/>
                  </a:lnTo>
                  <a:lnTo>
                    <a:pt x="3997" y="2528"/>
                  </a:lnTo>
                  <a:lnTo>
                    <a:pt x="3991" y="2552"/>
                  </a:lnTo>
                  <a:lnTo>
                    <a:pt x="3983" y="2574"/>
                  </a:lnTo>
                  <a:lnTo>
                    <a:pt x="3973" y="2596"/>
                  </a:lnTo>
                  <a:lnTo>
                    <a:pt x="3961" y="2616"/>
                  </a:lnTo>
                  <a:lnTo>
                    <a:pt x="3947" y="2634"/>
                  </a:lnTo>
                  <a:lnTo>
                    <a:pt x="3931" y="2652"/>
                  </a:lnTo>
                  <a:lnTo>
                    <a:pt x="3913" y="2668"/>
                  </a:lnTo>
                  <a:lnTo>
                    <a:pt x="3895" y="2682"/>
                  </a:lnTo>
                  <a:lnTo>
                    <a:pt x="3875" y="2694"/>
                  </a:lnTo>
                  <a:lnTo>
                    <a:pt x="3853" y="2704"/>
                  </a:lnTo>
                  <a:lnTo>
                    <a:pt x="3831" y="2712"/>
                  </a:lnTo>
                  <a:lnTo>
                    <a:pt x="3807" y="2718"/>
                  </a:lnTo>
                  <a:lnTo>
                    <a:pt x="3783" y="2722"/>
                  </a:lnTo>
                  <a:lnTo>
                    <a:pt x="3759" y="2724"/>
                  </a:lnTo>
                  <a:lnTo>
                    <a:pt x="3759" y="2724"/>
                  </a:lnTo>
                  <a:lnTo>
                    <a:pt x="3733" y="2722"/>
                  </a:lnTo>
                  <a:lnTo>
                    <a:pt x="3709" y="2718"/>
                  </a:lnTo>
                  <a:lnTo>
                    <a:pt x="3687" y="2712"/>
                  </a:lnTo>
                  <a:lnTo>
                    <a:pt x="3663" y="2704"/>
                  </a:lnTo>
                  <a:lnTo>
                    <a:pt x="3643" y="2694"/>
                  </a:lnTo>
                  <a:lnTo>
                    <a:pt x="3623" y="2682"/>
                  </a:lnTo>
                  <a:lnTo>
                    <a:pt x="3603" y="2668"/>
                  </a:lnTo>
                  <a:lnTo>
                    <a:pt x="3587" y="2652"/>
                  </a:lnTo>
                  <a:lnTo>
                    <a:pt x="3571" y="2634"/>
                  </a:lnTo>
                  <a:lnTo>
                    <a:pt x="3557" y="2616"/>
                  </a:lnTo>
                  <a:lnTo>
                    <a:pt x="3545" y="2596"/>
                  </a:lnTo>
                  <a:lnTo>
                    <a:pt x="3535" y="2574"/>
                  </a:lnTo>
                  <a:lnTo>
                    <a:pt x="3527" y="2552"/>
                  </a:lnTo>
                  <a:lnTo>
                    <a:pt x="3521" y="2528"/>
                  </a:lnTo>
                  <a:lnTo>
                    <a:pt x="3517" y="2504"/>
                  </a:lnTo>
                  <a:lnTo>
                    <a:pt x="3515" y="2480"/>
                  </a:lnTo>
                  <a:lnTo>
                    <a:pt x="3515" y="2480"/>
                  </a:lnTo>
                  <a:lnTo>
                    <a:pt x="3517" y="2456"/>
                  </a:lnTo>
                  <a:lnTo>
                    <a:pt x="3521" y="2432"/>
                  </a:lnTo>
                  <a:lnTo>
                    <a:pt x="3527" y="2408"/>
                  </a:lnTo>
                  <a:lnTo>
                    <a:pt x="3535" y="2386"/>
                  </a:lnTo>
                  <a:lnTo>
                    <a:pt x="3545" y="2364"/>
                  </a:lnTo>
                  <a:lnTo>
                    <a:pt x="3557" y="2344"/>
                  </a:lnTo>
                  <a:lnTo>
                    <a:pt x="3571" y="2326"/>
                  </a:lnTo>
                  <a:lnTo>
                    <a:pt x="3587" y="2308"/>
                  </a:lnTo>
                  <a:lnTo>
                    <a:pt x="3603" y="2292"/>
                  </a:lnTo>
                  <a:lnTo>
                    <a:pt x="3623" y="2278"/>
                  </a:lnTo>
                  <a:lnTo>
                    <a:pt x="3643" y="2266"/>
                  </a:lnTo>
                  <a:lnTo>
                    <a:pt x="3663" y="2256"/>
                  </a:lnTo>
                  <a:lnTo>
                    <a:pt x="3687" y="2248"/>
                  </a:lnTo>
                  <a:lnTo>
                    <a:pt x="3709" y="2242"/>
                  </a:lnTo>
                  <a:lnTo>
                    <a:pt x="3733" y="2238"/>
                  </a:lnTo>
                  <a:lnTo>
                    <a:pt x="3759" y="2236"/>
                  </a:lnTo>
                  <a:lnTo>
                    <a:pt x="3759" y="2236"/>
                  </a:lnTo>
                  <a:close/>
                  <a:moveTo>
                    <a:pt x="3851" y="3000"/>
                  </a:moveTo>
                  <a:lnTo>
                    <a:pt x="3851" y="3000"/>
                  </a:lnTo>
                  <a:lnTo>
                    <a:pt x="3889" y="2990"/>
                  </a:lnTo>
                  <a:lnTo>
                    <a:pt x="3929" y="2980"/>
                  </a:lnTo>
                  <a:lnTo>
                    <a:pt x="3965" y="2964"/>
                  </a:lnTo>
                  <a:lnTo>
                    <a:pt x="4001" y="2948"/>
                  </a:lnTo>
                  <a:lnTo>
                    <a:pt x="4035" y="2928"/>
                  </a:lnTo>
                  <a:lnTo>
                    <a:pt x="4069" y="2906"/>
                  </a:lnTo>
                  <a:lnTo>
                    <a:pt x="4099" y="2882"/>
                  </a:lnTo>
                  <a:lnTo>
                    <a:pt x="4127" y="2856"/>
                  </a:lnTo>
                  <a:lnTo>
                    <a:pt x="4155" y="2828"/>
                  </a:lnTo>
                  <a:lnTo>
                    <a:pt x="4179" y="2798"/>
                  </a:lnTo>
                  <a:lnTo>
                    <a:pt x="4201" y="2766"/>
                  </a:lnTo>
                  <a:lnTo>
                    <a:pt x="4223" y="2732"/>
                  </a:lnTo>
                  <a:lnTo>
                    <a:pt x="4239" y="2696"/>
                  </a:lnTo>
                  <a:lnTo>
                    <a:pt x="4255" y="2660"/>
                  </a:lnTo>
                  <a:lnTo>
                    <a:pt x="4267" y="2622"/>
                  </a:lnTo>
                  <a:lnTo>
                    <a:pt x="4277" y="2582"/>
                  </a:lnTo>
                  <a:lnTo>
                    <a:pt x="4589" y="2582"/>
                  </a:lnTo>
                  <a:lnTo>
                    <a:pt x="4589" y="2582"/>
                  </a:lnTo>
                  <a:lnTo>
                    <a:pt x="4585" y="2640"/>
                  </a:lnTo>
                  <a:lnTo>
                    <a:pt x="4579" y="2698"/>
                  </a:lnTo>
                  <a:lnTo>
                    <a:pt x="4571" y="2754"/>
                  </a:lnTo>
                  <a:lnTo>
                    <a:pt x="4563" y="2812"/>
                  </a:lnTo>
                  <a:lnTo>
                    <a:pt x="4551" y="2868"/>
                  </a:lnTo>
                  <a:lnTo>
                    <a:pt x="4539" y="2924"/>
                  </a:lnTo>
                  <a:lnTo>
                    <a:pt x="4527" y="2978"/>
                  </a:lnTo>
                  <a:lnTo>
                    <a:pt x="4511" y="3032"/>
                  </a:lnTo>
                  <a:lnTo>
                    <a:pt x="4495" y="3086"/>
                  </a:lnTo>
                  <a:lnTo>
                    <a:pt x="4477" y="3140"/>
                  </a:lnTo>
                  <a:lnTo>
                    <a:pt x="4459" y="3192"/>
                  </a:lnTo>
                  <a:lnTo>
                    <a:pt x="4439" y="3244"/>
                  </a:lnTo>
                  <a:lnTo>
                    <a:pt x="4417" y="3296"/>
                  </a:lnTo>
                  <a:lnTo>
                    <a:pt x="4395" y="3346"/>
                  </a:lnTo>
                  <a:lnTo>
                    <a:pt x="4371" y="3396"/>
                  </a:lnTo>
                  <a:lnTo>
                    <a:pt x="4345" y="3446"/>
                  </a:lnTo>
                  <a:lnTo>
                    <a:pt x="3761" y="3446"/>
                  </a:lnTo>
                  <a:lnTo>
                    <a:pt x="3761" y="3446"/>
                  </a:lnTo>
                  <a:lnTo>
                    <a:pt x="3787" y="3338"/>
                  </a:lnTo>
                  <a:lnTo>
                    <a:pt x="3811" y="3228"/>
                  </a:lnTo>
                  <a:lnTo>
                    <a:pt x="3833" y="3114"/>
                  </a:lnTo>
                  <a:lnTo>
                    <a:pt x="3851" y="3000"/>
                  </a:lnTo>
                  <a:lnTo>
                    <a:pt x="3851" y="3000"/>
                  </a:lnTo>
                  <a:close/>
                  <a:moveTo>
                    <a:pt x="3577" y="1986"/>
                  </a:moveTo>
                  <a:lnTo>
                    <a:pt x="3577" y="1986"/>
                  </a:lnTo>
                  <a:lnTo>
                    <a:pt x="3549" y="1996"/>
                  </a:lnTo>
                  <a:lnTo>
                    <a:pt x="3523" y="2008"/>
                  </a:lnTo>
                  <a:lnTo>
                    <a:pt x="3499" y="2022"/>
                  </a:lnTo>
                  <a:lnTo>
                    <a:pt x="3475" y="2036"/>
                  </a:lnTo>
                  <a:lnTo>
                    <a:pt x="3451" y="2052"/>
                  </a:lnTo>
                  <a:lnTo>
                    <a:pt x="3429" y="2070"/>
                  </a:lnTo>
                  <a:lnTo>
                    <a:pt x="3407" y="2088"/>
                  </a:lnTo>
                  <a:lnTo>
                    <a:pt x="3387" y="2108"/>
                  </a:lnTo>
                  <a:lnTo>
                    <a:pt x="3367" y="2128"/>
                  </a:lnTo>
                  <a:lnTo>
                    <a:pt x="3349" y="2150"/>
                  </a:lnTo>
                  <a:lnTo>
                    <a:pt x="3331" y="2172"/>
                  </a:lnTo>
                  <a:lnTo>
                    <a:pt x="3315" y="2196"/>
                  </a:lnTo>
                  <a:lnTo>
                    <a:pt x="3301" y="2220"/>
                  </a:lnTo>
                  <a:lnTo>
                    <a:pt x="3287" y="2244"/>
                  </a:lnTo>
                  <a:lnTo>
                    <a:pt x="3275" y="2270"/>
                  </a:lnTo>
                  <a:lnTo>
                    <a:pt x="3263" y="2298"/>
                  </a:lnTo>
                  <a:lnTo>
                    <a:pt x="2583" y="2298"/>
                  </a:lnTo>
                  <a:lnTo>
                    <a:pt x="2583" y="1434"/>
                  </a:lnTo>
                  <a:lnTo>
                    <a:pt x="3467" y="1434"/>
                  </a:lnTo>
                  <a:lnTo>
                    <a:pt x="3467" y="1434"/>
                  </a:lnTo>
                  <a:lnTo>
                    <a:pt x="3485" y="1498"/>
                  </a:lnTo>
                  <a:lnTo>
                    <a:pt x="3501" y="1564"/>
                  </a:lnTo>
                  <a:lnTo>
                    <a:pt x="3517" y="1632"/>
                  </a:lnTo>
                  <a:lnTo>
                    <a:pt x="3531" y="1700"/>
                  </a:lnTo>
                  <a:lnTo>
                    <a:pt x="3545" y="1770"/>
                  </a:lnTo>
                  <a:lnTo>
                    <a:pt x="3557" y="1840"/>
                  </a:lnTo>
                  <a:lnTo>
                    <a:pt x="3567" y="1912"/>
                  </a:lnTo>
                  <a:lnTo>
                    <a:pt x="3577" y="1986"/>
                  </a:lnTo>
                  <a:lnTo>
                    <a:pt x="3577" y="1986"/>
                  </a:lnTo>
                  <a:close/>
                  <a:moveTo>
                    <a:pt x="2583" y="1150"/>
                  </a:moveTo>
                  <a:lnTo>
                    <a:pt x="2583" y="302"/>
                  </a:lnTo>
                  <a:lnTo>
                    <a:pt x="2583" y="302"/>
                  </a:lnTo>
                  <a:lnTo>
                    <a:pt x="2613" y="310"/>
                  </a:lnTo>
                  <a:lnTo>
                    <a:pt x="2641" y="320"/>
                  </a:lnTo>
                  <a:lnTo>
                    <a:pt x="2671" y="330"/>
                  </a:lnTo>
                  <a:lnTo>
                    <a:pt x="2699" y="342"/>
                  </a:lnTo>
                  <a:lnTo>
                    <a:pt x="2727" y="354"/>
                  </a:lnTo>
                  <a:lnTo>
                    <a:pt x="2757" y="368"/>
                  </a:lnTo>
                  <a:lnTo>
                    <a:pt x="2785" y="384"/>
                  </a:lnTo>
                  <a:lnTo>
                    <a:pt x="2813" y="402"/>
                  </a:lnTo>
                  <a:lnTo>
                    <a:pt x="2867" y="440"/>
                  </a:lnTo>
                  <a:lnTo>
                    <a:pt x="2921" y="482"/>
                  </a:lnTo>
                  <a:lnTo>
                    <a:pt x="2973" y="530"/>
                  </a:lnTo>
                  <a:lnTo>
                    <a:pt x="3023" y="582"/>
                  </a:lnTo>
                  <a:lnTo>
                    <a:pt x="3073" y="638"/>
                  </a:lnTo>
                  <a:lnTo>
                    <a:pt x="3121" y="700"/>
                  </a:lnTo>
                  <a:lnTo>
                    <a:pt x="3167" y="764"/>
                  </a:lnTo>
                  <a:lnTo>
                    <a:pt x="3211" y="834"/>
                  </a:lnTo>
                  <a:lnTo>
                    <a:pt x="3253" y="908"/>
                  </a:lnTo>
                  <a:lnTo>
                    <a:pt x="3293" y="984"/>
                  </a:lnTo>
                  <a:lnTo>
                    <a:pt x="3331" y="1064"/>
                  </a:lnTo>
                  <a:lnTo>
                    <a:pt x="3367" y="1150"/>
                  </a:lnTo>
                  <a:lnTo>
                    <a:pt x="2583" y="1150"/>
                  </a:lnTo>
                  <a:close/>
                  <a:moveTo>
                    <a:pt x="2298" y="302"/>
                  </a:moveTo>
                  <a:lnTo>
                    <a:pt x="2298" y="1150"/>
                  </a:lnTo>
                  <a:lnTo>
                    <a:pt x="1866" y="1150"/>
                  </a:lnTo>
                  <a:lnTo>
                    <a:pt x="1866" y="1150"/>
                  </a:lnTo>
                  <a:lnTo>
                    <a:pt x="1848" y="1108"/>
                  </a:lnTo>
                  <a:lnTo>
                    <a:pt x="1828" y="1068"/>
                  </a:lnTo>
                  <a:lnTo>
                    <a:pt x="1804" y="1030"/>
                  </a:lnTo>
                  <a:lnTo>
                    <a:pt x="1778" y="994"/>
                  </a:lnTo>
                  <a:lnTo>
                    <a:pt x="1750" y="960"/>
                  </a:lnTo>
                  <a:lnTo>
                    <a:pt x="1718" y="930"/>
                  </a:lnTo>
                  <a:lnTo>
                    <a:pt x="1684" y="902"/>
                  </a:lnTo>
                  <a:lnTo>
                    <a:pt x="1646" y="876"/>
                  </a:lnTo>
                  <a:lnTo>
                    <a:pt x="1646" y="876"/>
                  </a:lnTo>
                  <a:lnTo>
                    <a:pt x="1682" y="818"/>
                  </a:lnTo>
                  <a:lnTo>
                    <a:pt x="1716" y="764"/>
                  </a:lnTo>
                  <a:lnTo>
                    <a:pt x="1754" y="712"/>
                  </a:lnTo>
                  <a:lnTo>
                    <a:pt x="1790" y="662"/>
                  </a:lnTo>
                  <a:lnTo>
                    <a:pt x="1830" y="614"/>
                  </a:lnTo>
                  <a:lnTo>
                    <a:pt x="1868" y="572"/>
                  </a:lnTo>
                  <a:lnTo>
                    <a:pt x="1908" y="530"/>
                  </a:lnTo>
                  <a:lnTo>
                    <a:pt x="1950" y="492"/>
                  </a:lnTo>
                  <a:lnTo>
                    <a:pt x="1992" y="458"/>
                  </a:lnTo>
                  <a:lnTo>
                    <a:pt x="2034" y="426"/>
                  </a:lnTo>
                  <a:lnTo>
                    <a:pt x="2076" y="398"/>
                  </a:lnTo>
                  <a:lnTo>
                    <a:pt x="2120" y="372"/>
                  </a:lnTo>
                  <a:lnTo>
                    <a:pt x="2164" y="350"/>
                  </a:lnTo>
                  <a:lnTo>
                    <a:pt x="2208" y="330"/>
                  </a:lnTo>
                  <a:lnTo>
                    <a:pt x="2252" y="316"/>
                  </a:lnTo>
                  <a:lnTo>
                    <a:pt x="2298" y="302"/>
                  </a:lnTo>
                  <a:lnTo>
                    <a:pt x="2298" y="302"/>
                  </a:lnTo>
                  <a:close/>
                  <a:moveTo>
                    <a:pt x="1368" y="1080"/>
                  </a:moveTo>
                  <a:lnTo>
                    <a:pt x="1368" y="1080"/>
                  </a:lnTo>
                  <a:lnTo>
                    <a:pt x="1392" y="1082"/>
                  </a:lnTo>
                  <a:lnTo>
                    <a:pt x="1416" y="1086"/>
                  </a:lnTo>
                  <a:lnTo>
                    <a:pt x="1440" y="1092"/>
                  </a:lnTo>
                  <a:lnTo>
                    <a:pt x="1462" y="1100"/>
                  </a:lnTo>
                  <a:lnTo>
                    <a:pt x="1484" y="1110"/>
                  </a:lnTo>
                  <a:lnTo>
                    <a:pt x="1504" y="1122"/>
                  </a:lnTo>
                  <a:lnTo>
                    <a:pt x="1522" y="1136"/>
                  </a:lnTo>
                  <a:lnTo>
                    <a:pt x="1540" y="1152"/>
                  </a:lnTo>
                  <a:lnTo>
                    <a:pt x="1556" y="1168"/>
                  </a:lnTo>
                  <a:lnTo>
                    <a:pt x="1570" y="1188"/>
                  </a:lnTo>
                  <a:lnTo>
                    <a:pt x="1582" y="1208"/>
                  </a:lnTo>
                  <a:lnTo>
                    <a:pt x="1592" y="1230"/>
                  </a:lnTo>
                  <a:lnTo>
                    <a:pt x="1600" y="1252"/>
                  </a:lnTo>
                  <a:lnTo>
                    <a:pt x="1606" y="1274"/>
                  </a:lnTo>
                  <a:lnTo>
                    <a:pt x="1610" y="1298"/>
                  </a:lnTo>
                  <a:lnTo>
                    <a:pt x="1610" y="1324"/>
                  </a:lnTo>
                  <a:lnTo>
                    <a:pt x="1610" y="1324"/>
                  </a:lnTo>
                  <a:lnTo>
                    <a:pt x="1610" y="1348"/>
                  </a:lnTo>
                  <a:lnTo>
                    <a:pt x="1606" y="1372"/>
                  </a:lnTo>
                  <a:lnTo>
                    <a:pt x="1600" y="1396"/>
                  </a:lnTo>
                  <a:lnTo>
                    <a:pt x="1592" y="1418"/>
                  </a:lnTo>
                  <a:lnTo>
                    <a:pt x="1582" y="1440"/>
                  </a:lnTo>
                  <a:lnTo>
                    <a:pt x="1570" y="1460"/>
                  </a:lnTo>
                  <a:lnTo>
                    <a:pt x="1556" y="1478"/>
                  </a:lnTo>
                  <a:lnTo>
                    <a:pt x="1540" y="1496"/>
                  </a:lnTo>
                  <a:lnTo>
                    <a:pt x="1522" y="1512"/>
                  </a:lnTo>
                  <a:lnTo>
                    <a:pt x="1504" y="1526"/>
                  </a:lnTo>
                  <a:lnTo>
                    <a:pt x="1484" y="1538"/>
                  </a:lnTo>
                  <a:lnTo>
                    <a:pt x="1462" y="1548"/>
                  </a:lnTo>
                  <a:lnTo>
                    <a:pt x="1440" y="1556"/>
                  </a:lnTo>
                  <a:lnTo>
                    <a:pt x="1416" y="1562"/>
                  </a:lnTo>
                  <a:lnTo>
                    <a:pt x="1392" y="1566"/>
                  </a:lnTo>
                  <a:lnTo>
                    <a:pt x="1368" y="1566"/>
                  </a:lnTo>
                  <a:lnTo>
                    <a:pt x="1368" y="1566"/>
                  </a:lnTo>
                  <a:lnTo>
                    <a:pt x="1342" y="1566"/>
                  </a:lnTo>
                  <a:lnTo>
                    <a:pt x="1318" y="1562"/>
                  </a:lnTo>
                  <a:lnTo>
                    <a:pt x="1296" y="1556"/>
                  </a:lnTo>
                  <a:lnTo>
                    <a:pt x="1274" y="1548"/>
                  </a:lnTo>
                  <a:lnTo>
                    <a:pt x="1252" y="1538"/>
                  </a:lnTo>
                  <a:lnTo>
                    <a:pt x="1232" y="1526"/>
                  </a:lnTo>
                  <a:lnTo>
                    <a:pt x="1214" y="1512"/>
                  </a:lnTo>
                  <a:lnTo>
                    <a:pt x="1196" y="1496"/>
                  </a:lnTo>
                  <a:lnTo>
                    <a:pt x="1180" y="1478"/>
                  </a:lnTo>
                  <a:lnTo>
                    <a:pt x="1166" y="1460"/>
                  </a:lnTo>
                  <a:lnTo>
                    <a:pt x="1154" y="1440"/>
                  </a:lnTo>
                  <a:lnTo>
                    <a:pt x="1144" y="1418"/>
                  </a:lnTo>
                  <a:lnTo>
                    <a:pt x="1136" y="1396"/>
                  </a:lnTo>
                  <a:lnTo>
                    <a:pt x="1130" y="1372"/>
                  </a:lnTo>
                  <a:lnTo>
                    <a:pt x="1126" y="1348"/>
                  </a:lnTo>
                  <a:lnTo>
                    <a:pt x="1124" y="1324"/>
                  </a:lnTo>
                  <a:lnTo>
                    <a:pt x="1124" y="1324"/>
                  </a:lnTo>
                  <a:lnTo>
                    <a:pt x="1126" y="1298"/>
                  </a:lnTo>
                  <a:lnTo>
                    <a:pt x="1130" y="1274"/>
                  </a:lnTo>
                  <a:lnTo>
                    <a:pt x="1136" y="1252"/>
                  </a:lnTo>
                  <a:lnTo>
                    <a:pt x="1144" y="1230"/>
                  </a:lnTo>
                  <a:lnTo>
                    <a:pt x="1154" y="1208"/>
                  </a:lnTo>
                  <a:lnTo>
                    <a:pt x="1166" y="1188"/>
                  </a:lnTo>
                  <a:lnTo>
                    <a:pt x="1180" y="1168"/>
                  </a:lnTo>
                  <a:lnTo>
                    <a:pt x="1196" y="1152"/>
                  </a:lnTo>
                  <a:lnTo>
                    <a:pt x="1214" y="1136"/>
                  </a:lnTo>
                  <a:lnTo>
                    <a:pt x="1232" y="1122"/>
                  </a:lnTo>
                  <a:lnTo>
                    <a:pt x="1252" y="1110"/>
                  </a:lnTo>
                  <a:lnTo>
                    <a:pt x="1274" y="1100"/>
                  </a:lnTo>
                  <a:lnTo>
                    <a:pt x="1296" y="1092"/>
                  </a:lnTo>
                  <a:lnTo>
                    <a:pt x="1318" y="1086"/>
                  </a:lnTo>
                  <a:lnTo>
                    <a:pt x="1342" y="1082"/>
                  </a:lnTo>
                  <a:lnTo>
                    <a:pt x="1368" y="1080"/>
                  </a:lnTo>
                  <a:lnTo>
                    <a:pt x="1368" y="1080"/>
                  </a:lnTo>
                  <a:close/>
                  <a:moveTo>
                    <a:pt x="994" y="2582"/>
                  </a:moveTo>
                  <a:lnTo>
                    <a:pt x="994" y="2582"/>
                  </a:lnTo>
                  <a:lnTo>
                    <a:pt x="1000" y="2696"/>
                  </a:lnTo>
                  <a:lnTo>
                    <a:pt x="1008" y="2810"/>
                  </a:lnTo>
                  <a:lnTo>
                    <a:pt x="1020" y="2920"/>
                  </a:lnTo>
                  <a:lnTo>
                    <a:pt x="1034" y="3030"/>
                  </a:lnTo>
                  <a:lnTo>
                    <a:pt x="1050" y="3138"/>
                  </a:lnTo>
                  <a:lnTo>
                    <a:pt x="1070" y="3242"/>
                  </a:lnTo>
                  <a:lnTo>
                    <a:pt x="1092" y="3346"/>
                  </a:lnTo>
                  <a:lnTo>
                    <a:pt x="1116" y="3446"/>
                  </a:lnTo>
                  <a:lnTo>
                    <a:pt x="536" y="3446"/>
                  </a:lnTo>
                  <a:lnTo>
                    <a:pt x="536" y="3446"/>
                  </a:lnTo>
                  <a:lnTo>
                    <a:pt x="510" y="3396"/>
                  </a:lnTo>
                  <a:lnTo>
                    <a:pt x="486" y="3346"/>
                  </a:lnTo>
                  <a:lnTo>
                    <a:pt x="464" y="3296"/>
                  </a:lnTo>
                  <a:lnTo>
                    <a:pt x="442" y="3244"/>
                  </a:lnTo>
                  <a:lnTo>
                    <a:pt x="422" y="3192"/>
                  </a:lnTo>
                  <a:lnTo>
                    <a:pt x="402" y="3140"/>
                  </a:lnTo>
                  <a:lnTo>
                    <a:pt x="384" y="3086"/>
                  </a:lnTo>
                  <a:lnTo>
                    <a:pt x="368" y="3032"/>
                  </a:lnTo>
                  <a:lnTo>
                    <a:pt x="354" y="2978"/>
                  </a:lnTo>
                  <a:lnTo>
                    <a:pt x="340" y="2924"/>
                  </a:lnTo>
                  <a:lnTo>
                    <a:pt x="328" y="2868"/>
                  </a:lnTo>
                  <a:lnTo>
                    <a:pt x="318" y="2812"/>
                  </a:lnTo>
                  <a:lnTo>
                    <a:pt x="308" y="2754"/>
                  </a:lnTo>
                  <a:lnTo>
                    <a:pt x="302" y="2698"/>
                  </a:lnTo>
                  <a:lnTo>
                    <a:pt x="294" y="2640"/>
                  </a:lnTo>
                  <a:lnTo>
                    <a:pt x="290" y="2582"/>
                  </a:lnTo>
                  <a:lnTo>
                    <a:pt x="994" y="2582"/>
                  </a:lnTo>
                  <a:close/>
                  <a:moveTo>
                    <a:pt x="3287" y="4422"/>
                  </a:moveTo>
                  <a:lnTo>
                    <a:pt x="3287" y="4422"/>
                  </a:lnTo>
                  <a:lnTo>
                    <a:pt x="3343" y="4350"/>
                  </a:lnTo>
                  <a:lnTo>
                    <a:pt x="3397" y="4274"/>
                  </a:lnTo>
                  <a:lnTo>
                    <a:pt x="3449" y="4192"/>
                  </a:lnTo>
                  <a:lnTo>
                    <a:pt x="3499" y="4108"/>
                  </a:lnTo>
                  <a:lnTo>
                    <a:pt x="3545" y="4020"/>
                  </a:lnTo>
                  <a:lnTo>
                    <a:pt x="3589" y="3928"/>
                  </a:lnTo>
                  <a:lnTo>
                    <a:pt x="3631" y="3830"/>
                  </a:lnTo>
                  <a:lnTo>
                    <a:pt x="3671" y="3730"/>
                  </a:lnTo>
                  <a:lnTo>
                    <a:pt x="4165" y="3730"/>
                  </a:lnTo>
                  <a:lnTo>
                    <a:pt x="4165" y="3730"/>
                  </a:lnTo>
                  <a:lnTo>
                    <a:pt x="4121" y="3786"/>
                  </a:lnTo>
                  <a:lnTo>
                    <a:pt x="4077" y="3840"/>
                  </a:lnTo>
                  <a:lnTo>
                    <a:pt x="4029" y="3894"/>
                  </a:lnTo>
                  <a:lnTo>
                    <a:pt x="3981" y="3944"/>
                  </a:lnTo>
                  <a:lnTo>
                    <a:pt x="3931" y="3994"/>
                  </a:lnTo>
                  <a:lnTo>
                    <a:pt x="3879" y="4042"/>
                  </a:lnTo>
                  <a:lnTo>
                    <a:pt x="3827" y="4088"/>
                  </a:lnTo>
                  <a:lnTo>
                    <a:pt x="3773" y="4132"/>
                  </a:lnTo>
                  <a:lnTo>
                    <a:pt x="3717" y="4176"/>
                  </a:lnTo>
                  <a:lnTo>
                    <a:pt x="3659" y="4216"/>
                  </a:lnTo>
                  <a:lnTo>
                    <a:pt x="3599" y="4256"/>
                  </a:lnTo>
                  <a:lnTo>
                    <a:pt x="3539" y="4292"/>
                  </a:lnTo>
                  <a:lnTo>
                    <a:pt x="3479" y="4328"/>
                  </a:lnTo>
                  <a:lnTo>
                    <a:pt x="3415" y="4360"/>
                  </a:lnTo>
                  <a:lnTo>
                    <a:pt x="3351" y="4392"/>
                  </a:lnTo>
                  <a:lnTo>
                    <a:pt x="3287" y="4422"/>
                  </a:lnTo>
                  <a:lnTo>
                    <a:pt x="3287" y="4422"/>
                  </a:lnTo>
                  <a:close/>
                  <a:moveTo>
                    <a:pt x="4165" y="1150"/>
                  </a:moveTo>
                  <a:lnTo>
                    <a:pt x="3673" y="1150"/>
                  </a:lnTo>
                  <a:lnTo>
                    <a:pt x="3673" y="1150"/>
                  </a:lnTo>
                  <a:lnTo>
                    <a:pt x="3635" y="1050"/>
                  </a:lnTo>
                  <a:lnTo>
                    <a:pt x="3593" y="954"/>
                  </a:lnTo>
                  <a:lnTo>
                    <a:pt x="3549" y="862"/>
                  </a:lnTo>
                  <a:lnTo>
                    <a:pt x="3503" y="774"/>
                  </a:lnTo>
                  <a:lnTo>
                    <a:pt x="3455" y="690"/>
                  </a:lnTo>
                  <a:lnTo>
                    <a:pt x="3403" y="610"/>
                  </a:lnTo>
                  <a:lnTo>
                    <a:pt x="3349" y="534"/>
                  </a:lnTo>
                  <a:lnTo>
                    <a:pt x="3295" y="462"/>
                  </a:lnTo>
                  <a:lnTo>
                    <a:pt x="3295" y="462"/>
                  </a:lnTo>
                  <a:lnTo>
                    <a:pt x="3359" y="492"/>
                  </a:lnTo>
                  <a:lnTo>
                    <a:pt x="3423" y="522"/>
                  </a:lnTo>
                  <a:lnTo>
                    <a:pt x="3485" y="556"/>
                  </a:lnTo>
                  <a:lnTo>
                    <a:pt x="3545" y="590"/>
                  </a:lnTo>
                  <a:lnTo>
                    <a:pt x="3605" y="628"/>
                  </a:lnTo>
                  <a:lnTo>
                    <a:pt x="3663" y="666"/>
                  </a:lnTo>
                  <a:lnTo>
                    <a:pt x="3719" y="708"/>
                  </a:lnTo>
                  <a:lnTo>
                    <a:pt x="3775" y="750"/>
                  </a:lnTo>
                  <a:lnTo>
                    <a:pt x="3829" y="794"/>
                  </a:lnTo>
                  <a:lnTo>
                    <a:pt x="3883" y="840"/>
                  </a:lnTo>
                  <a:lnTo>
                    <a:pt x="3933" y="888"/>
                  </a:lnTo>
                  <a:lnTo>
                    <a:pt x="3983" y="936"/>
                  </a:lnTo>
                  <a:lnTo>
                    <a:pt x="4031" y="988"/>
                  </a:lnTo>
                  <a:lnTo>
                    <a:pt x="4077" y="1040"/>
                  </a:lnTo>
                  <a:lnTo>
                    <a:pt x="4121" y="1094"/>
                  </a:lnTo>
                  <a:lnTo>
                    <a:pt x="4165" y="1150"/>
                  </a:lnTo>
                  <a:lnTo>
                    <a:pt x="4165" y="1150"/>
                  </a:lnTo>
                  <a:close/>
                  <a:moveTo>
                    <a:pt x="1588" y="462"/>
                  </a:moveTo>
                  <a:lnTo>
                    <a:pt x="1588" y="462"/>
                  </a:lnTo>
                  <a:lnTo>
                    <a:pt x="1558" y="498"/>
                  </a:lnTo>
                  <a:lnTo>
                    <a:pt x="1528" y="538"/>
                  </a:lnTo>
                  <a:lnTo>
                    <a:pt x="1500" y="578"/>
                  </a:lnTo>
                  <a:lnTo>
                    <a:pt x="1472" y="618"/>
                  </a:lnTo>
                  <a:lnTo>
                    <a:pt x="1444" y="660"/>
                  </a:lnTo>
                  <a:lnTo>
                    <a:pt x="1418" y="704"/>
                  </a:lnTo>
                  <a:lnTo>
                    <a:pt x="1392" y="750"/>
                  </a:lnTo>
                  <a:lnTo>
                    <a:pt x="1366" y="796"/>
                  </a:lnTo>
                  <a:lnTo>
                    <a:pt x="1366" y="796"/>
                  </a:lnTo>
                  <a:lnTo>
                    <a:pt x="1324" y="798"/>
                  </a:lnTo>
                  <a:lnTo>
                    <a:pt x="1282" y="802"/>
                  </a:lnTo>
                  <a:lnTo>
                    <a:pt x="1240" y="812"/>
                  </a:lnTo>
                  <a:lnTo>
                    <a:pt x="1202" y="822"/>
                  </a:lnTo>
                  <a:lnTo>
                    <a:pt x="1164" y="838"/>
                  </a:lnTo>
                  <a:lnTo>
                    <a:pt x="1128" y="854"/>
                  </a:lnTo>
                  <a:lnTo>
                    <a:pt x="1092" y="874"/>
                  </a:lnTo>
                  <a:lnTo>
                    <a:pt x="1060" y="896"/>
                  </a:lnTo>
                  <a:lnTo>
                    <a:pt x="1028" y="920"/>
                  </a:lnTo>
                  <a:lnTo>
                    <a:pt x="998" y="948"/>
                  </a:lnTo>
                  <a:lnTo>
                    <a:pt x="970" y="976"/>
                  </a:lnTo>
                  <a:lnTo>
                    <a:pt x="946" y="1008"/>
                  </a:lnTo>
                  <a:lnTo>
                    <a:pt x="924" y="1040"/>
                  </a:lnTo>
                  <a:lnTo>
                    <a:pt x="902" y="1076"/>
                  </a:lnTo>
                  <a:lnTo>
                    <a:pt x="886" y="1112"/>
                  </a:lnTo>
                  <a:lnTo>
                    <a:pt x="870" y="1150"/>
                  </a:lnTo>
                  <a:lnTo>
                    <a:pt x="716" y="1150"/>
                  </a:lnTo>
                  <a:lnTo>
                    <a:pt x="716" y="1150"/>
                  </a:lnTo>
                  <a:lnTo>
                    <a:pt x="758" y="1094"/>
                  </a:lnTo>
                  <a:lnTo>
                    <a:pt x="804" y="1040"/>
                  </a:lnTo>
                  <a:lnTo>
                    <a:pt x="850" y="988"/>
                  </a:lnTo>
                  <a:lnTo>
                    <a:pt x="898" y="936"/>
                  </a:lnTo>
                  <a:lnTo>
                    <a:pt x="948" y="888"/>
                  </a:lnTo>
                  <a:lnTo>
                    <a:pt x="998" y="840"/>
                  </a:lnTo>
                  <a:lnTo>
                    <a:pt x="1052" y="794"/>
                  </a:lnTo>
                  <a:lnTo>
                    <a:pt x="1106" y="750"/>
                  </a:lnTo>
                  <a:lnTo>
                    <a:pt x="1162" y="706"/>
                  </a:lnTo>
                  <a:lnTo>
                    <a:pt x="1218" y="666"/>
                  </a:lnTo>
                  <a:lnTo>
                    <a:pt x="1276" y="628"/>
                  </a:lnTo>
                  <a:lnTo>
                    <a:pt x="1336" y="590"/>
                  </a:lnTo>
                  <a:lnTo>
                    <a:pt x="1398" y="554"/>
                  </a:lnTo>
                  <a:lnTo>
                    <a:pt x="1460" y="522"/>
                  </a:lnTo>
                  <a:lnTo>
                    <a:pt x="1522" y="490"/>
                  </a:lnTo>
                  <a:lnTo>
                    <a:pt x="1588" y="462"/>
                  </a:lnTo>
                  <a:lnTo>
                    <a:pt x="1588"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39" b="0" i="0" u="none" strike="noStrike" kern="0" cap="none" spc="0" normalizeH="0" baseline="0" noProof="0" dirty="0">
                <a:ln>
                  <a:noFill/>
                </a:ln>
                <a:solidFill>
                  <a:srgbClr val="000000"/>
                </a:solidFill>
                <a:effectLst/>
                <a:uLnTx/>
                <a:uFillTx/>
              </a:endParaRPr>
            </a:p>
          </p:txBody>
        </p:sp>
      </p:grpSp>
      <p:sp>
        <p:nvSpPr>
          <p:cNvPr id="235" name="Freeform 73"/>
          <p:cNvSpPr>
            <a:spLocks noChangeAspect="1" noEditPoints="1"/>
          </p:cNvSpPr>
          <p:nvPr/>
        </p:nvSpPr>
        <p:spPr bwMode="auto">
          <a:xfrm>
            <a:off x="10370087" y="5402855"/>
            <a:ext cx="293672" cy="293628"/>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rgbClr val="7D7D7D"/>
          </a:solidFill>
          <a:ln>
            <a:noFill/>
          </a:ln>
        </p:spPr>
        <p:txBody>
          <a:bodyPr vert="horz" wrap="square" lIns="86214" tIns="43107" rIns="86214" bIns="4310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97" b="0" i="0" u="none" strike="noStrike" kern="0" cap="none" spc="0" normalizeH="0" baseline="0" noProof="0" dirty="0">
              <a:ln>
                <a:noFill/>
              </a:ln>
              <a:solidFill>
                <a:srgbClr val="000000"/>
              </a:solidFill>
              <a:effectLst/>
              <a:uLnTx/>
              <a:uFillTx/>
            </a:endParaRPr>
          </a:p>
        </p:txBody>
      </p:sp>
      <p:sp>
        <p:nvSpPr>
          <p:cNvPr id="237" name="Rectangle 236"/>
          <p:cNvSpPr/>
          <p:nvPr/>
        </p:nvSpPr>
        <p:spPr>
          <a:xfrm>
            <a:off x="5646958" y="3684928"/>
            <a:ext cx="4263399" cy="523220"/>
          </a:xfrm>
          <a:prstGeom prst="rect">
            <a:avLst/>
          </a:prstGeom>
        </p:spPr>
        <p:txBody>
          <a:bodyPr wrap="square" anchor="ctr">
            <a:spAutoFit/>
          </a:bodyPr>
          <a:lstStyle/>
          <a:p>
            <a:r>
              <a:rPr lang="zh-CN" altLang="zh-CN" sz="1400" b="1" dirty="0"/>
              <a:t>非法性：</a:t>
            </a:r>
            <a:r>
              <a:rPr lang="zh-CN" altLang="en-US" sz="1400" dirty="0"/>
              <a:t>未经国务院金融管理部门依法许可或者违反国家金融管理规定</a:t>
            </a:r>
            <a:r>
              <a:rPr lang="zh-CN" altLang="zh-CN" sz="1400" dirty="0"/>
              <a:t>；</a:t>
            </a:r>
          </a:p>
        </p:txBody>
      </p:sp>
      <p:sp>
        <p:nvSpPr>
          <p:cNvPr id="239" name="Rectangle 238"/>
          <p:cNvSpPr/>
          <p:nvPr/>
        </p:nvSpPr>
        <p:spPr>
          <a:xfrm>
            <a:off x="5640953" y="4522357"/>
            <a:ext cx="4212056" cy="307777"/>
          </a:xfrm>
          <a:prstGeom prst="rect">
            <a:avLst/>
          </a:prstGeom>
        </p:spPr>
        <p:txBody>
          <a:bodyPr wrap="square" anchor="ctr">
            <a:spAutoFit/>
          </a:bodyPr>
          <a:lstStyle/>
          <a:p>
            <a:r>
              <a:rPr lang="zh-CN" altLang="zh-CN" sz="1400" b="1" dirty="0"/>
              <a:t>利诱性：</a:t>
            </a:r>
            <a:r>
              <a:rPr lang="zh-CN" altLang="en-US" sz="1400" dirty="0"/>
              <a:t>许诺还本付息或者给予其他投资回</a:t>
            </a:r>
            <a:r>
              <a:rPr lang="zh-CN" altLang="zh-CN" sz="1400" dirty="0"/>
              <a:t>报；</a:t>
            </a:r>
            <a:endParaRPr lang="zh-CN" altLang="zh-CN" sz="1000" dirty="0"/>
          </a:p>
        </p:txBody>
      </p:sp>
      <p:sp>
        <p:nvSpPr>
          <p:cNvPr id="241" name="Rectangle 240"/>
          <p:cNvSpPr/>
          <p:nvPr/>
        </p:nvSpPr>
        <p:spPr>
          <a:xfrm>
            <a:off x="5677869" y="5308878"/>
            <a:ext cx="4099896" cy="307777"/>
          </a:xfrm>
          <a:prstGeom prst="rect">
            <a:avLst/>
          </a:prstGeom>
        </p:spPr>
        <p:txBody>
          <a:bodyPr wrap="square" anchor="ctr">
            <a:spAutoFit/>
          </a:bodyPr>
          <a:lstStyle/>
          <a:p>
            <a:r>
              <a:rPr lang="zh-CN" altLang="zh-CN" sz="1400" b="1" dirty="0"/>
              <a:t>社会性：</a:t>
            </a:r>
            <a:r>
              <a:rPr lang="zh-CN" altLang="en-US" sz="1400" dirty="0"/>
              <a:t>向不特定对象吸收资金</a:t>
            </a:r>
            <a:r>
              <a:rPr lang="zh-CN" altLang="zh-CN" sz="1400" dirty="0"/>
              <a:t>。</a:t>
            </a:r>
            <a:endParaRPr lang="zh-CN" altLang="zh-CN" sz="1000" dirty="0"/>
          </a:p>
        </p:txBody>
      </p:sp>
      <p:sp>
        <p:nvSpPr>
          <p:cNvPr id="115" name="TextBox 65">
            <a:extLst>
              <a:ext uri="{FF2B5EF4-FFF2-40B4-BE49-F238E27FC236}">
                <a16:creationId xmlns:a16="http://schemas.microsoft.com/office/drawing/2014/main" id="{1F07E387-6F48-A048-866E-8BCE73E6F7E9}"/>
              </a:ext>
            </a:extLst>
          </p:cNvPr>
          <p:cNvSpPr txBox="1"/>
          <p:nvPr/>
        </p:nvSpPr>
        <p:spPr>
          <a:xfrm>
            <a:off x="446610" y="1477863"/>
            <a:ext cx="10302009" cy="646331"/>
          </a:xfrm>
          <a:prstGeom prst="rect">
            <a:avLst/>
          </a:prstGeom>
          <a:noFill/>
        </p:spPr>
        <p:txBody>
          <a:bodyPr wrap="square" rtlCol="0">
            <a:spAutoFit/>
          </a:bodyPr>
          <a:lstStyle/>
          <a:p>
            <a:r>
              <a:rPr lang="zh-CN" altLang="zh-CN" dirty="0"/>
              <a:t>根据《防范和处置非法集资条例》，非法集资，是指未经国务院金融管理部门依法许可或者违反国家金融管理规定，以许诺还本付息或者给予其他投资回报等方式，向不特定对象吸收资金的行为。</a:t>
            </a:r>
          </a:p>
        </p:txBody>
      </p:sp>
      <p:sp>
        <p:nvSpPr>
          <p:cNvPr id="5" name="TextBox 4">
            <a:extLst>
              <a:ext uri="{FF2B5EF4-FFF2-40B4-BE49-F238E27FC236}">
                <a16:creationId xmlns:a16="http://schemas.microsoft.com/office/drawing/2014/main" id="{7D7B6207-8A93-4B99-B12D-ABD98E39F607}"/>
              </a:ext>
            </a:extLst>
          </p:cNvPr>
          <p:cNvSpPr txBox="1"/>
          <p:nvPr/>
        </p:nvSpPr>
        <p:spPr>
          <a:xfrm>
            <a:off x="881731" y="4007757"/>
            <a:ext cx="3012521" cy="923330"/>
          </a:xfrm>
          <a:prstGeom prst="rect">
            <a:avLst/>
          </a:prstGeom>
          <a:noFill/>
        </p:spPr>
        <p:txBody>
          <a:bodyPr wrap="square" rtlCol="0">
            <a:spAutoFit/>
          </a:bodyPr>
          <a:lstStyle/>
          <a:p>
            <a:r>
              <a:rPr lang="zh-CN" altLang="zh-CN" dirty="0"/>
              <a:t>非法集资行为需同时具备非法性、利诱性、社会性</a:t>
            </a:r>
            <a:r>
              <a:rPr lang="zh-CN" altLang="en-US" dirty="0"/>
              <a:t>三</a:t>
            </a:r>
            <a:r>
              <a:rPr lang="zh-CN" altLang="zh-CN" dirty="0"/>
              <a:t>个特征要件</a:t>
            </a:r>
            <a:endParaRPr lang="en-GB" sz="1100" dirty="0" err="1">
              <a:latin typeface="SwissReSans" pitchFamily="34" charset="0"/>
            </a:endParaRPr>
          </a:p>
        </p:txBody>
      </p:sp>
      <p:sp>
        <p:nvSpPr>
          <p:cNvPr id="9" name="Slide Number Placeholder 8">
            <a:extLst>
              <a:ext uri="{FF2B5EF4-FFF2-40B4-BE49-F238E27FC236}">
                <a16:creationId xmlns:a16="http://schemas.microsoft.com/office/drawing/2014/main" id="{64C13A4D-7C65-4875-9293-FD7F7E370A3B}"/>
              </a:ext>
            </a:extLst>
          </p:cNvPr>
          <p:cNvSpPr>
            <a:spLocks noGrp="1"/>
          </p:cNvSpPr>
          <p:nvPr>
            <p:ph type="sldNum" sz="quarter" idx="11"/>
          </p:nvPr>
        </p:nvSpPr>
        <p:spPr/>
        <p:txBody>
          <a:bodyPr/>
          <a:lstStyle/>
          <a:p>
            <a:fld id="{7870704B-CE94-48CC-AF30-84932A1262A7}" type="slidenum">
              <a:rPr lang="en-GB" smtClean="0"/>
              <a:pPr/>
              <a:t>3</a:t>
            </a:fld>
            <a:endParaRPr lang="en-GB" dirty="0"/>
          </a:p>
        </p:txBody>
      </p:sp>
    </p:spTree>
    <p:extLst>
      <p:ext uri="{BB962C8B-B14F-4D97-AF65-F5344CB8AC3E}">
        <p14:creationId xmlns:p14="http://schemas.microsoft.com/office/powerpoint/2010/main" val="1858574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
          <p:cNvSpPr txBox="1">
            <a:spLocks/>
          </p:cNvSpPr>
          <p:nvPr/>
        </p:nvSpPr>
        <p:spPr>
          <a:xfrm>
            <a:off x="695400" y="658506"/>
            <a:ext cx="9427666" cy="369332"/>
          </a:xfrm>
          <a:prstGeom prst="rect">
            <a:avLst/>
          </a:prstGeom>
        </p:spPr>
        <p:txBody>
          <a:bodyPr vert="horz" wrap="square" lIns="0" tIns="0" rIns="0" bIns="0" rtlCol="0" anchor="b" anchorCtr="0">
            <a:spAutoFit/>
          </a:bodyPr>
          <a:lstStyle>
            <a:lvl1pPr algn="l" defTabSz="1219170" rtl="0" eaLnBrk="1" latinLnBrk="0" hangingPunct="1">
              <a:spcBef>
                <a:spcPct val="0"/>
              </a:spcBef>
              <a:buNone/>
              <a:defRPr sz="2667" kern="1200">
                <a:solidFill>
                  <a:schemeClr val="tx1"/>
                </a:solidFill>
                <a:latin typeface="+mj-lt"/>
                <a:ea typeface="+mj-ea"/>
                <a:cs typeface="+mj-cs"/>
              </a:defRPr>
            </a:lvl1pPr>
          </a:lstStyle>
          <a:p>
            <a:pPr lvl="0"/>
            <a:r>
              <a:rPr lang="zh-CN" altLang="zh-CN" sz="2400" b="1" dirty="0"/>
              <a:t>非法集资人的法律责任</a:t>
            </a:r>
            <a:endParaRPr kumimoji="0" lang="en-US" altLang="zh-CN" sz="2800" b="1" i="0" u="none" strike="noStrike" kern="1200" cap="none" spc="0" normalizeH="0" baseline="0" noProof="0" dirty="0">
              <a:ln>
                <a:noFill/>
              </a:ln>
              <a:solidFill>
                <a:prstClr val="black"/>
              </a:solidFill>
              <a:effectLst/>
              <a:uLnTx/>
              <a:uFillTx/>
              <a:latin typeface="+mn-ea"/>
              <a:ea typeface="+mn-ea"/>
              <a:cs typeface="+mj-cs"/>
            </a:endParaRPr>
          </a:p>
        </p:txBody>
      </p:sp>
      <p:grpSp>
        <p:nvGrpSpPr>
          <p:cNvPr id="3" name="Group 2">
            <a:extLst>
              <a:ext uri="{FF2B5EF4-FFF2-40B4-BE49-F238E27FC236}">
                <a16:creationId xmlns:a16="http://schemas.microsoft.com/office/drawing/2014/main" id="{7ECECC2D-2C72-4C51-AF28-1AA74ADBCFF3}"/>
              </a:ext>
            </a:extLst>
          </p:cNvPr>
          <p:cNvGrpSpPr/>
          <p:nvPr/>
        </p:nvGrpSpPr>
        <p:grpSpPr>
          <a:xfrm>
            <a:off x="5807968" y="1476171"/>
            <a:ext cx="6086447" cy="4937305"/>
            <a:chOff x="4863818" y="1499604"/>
            <a:chExt cx="6086447" cy="4937305"/>
          </a:xfrm>
        </p:grpSpPr>
        <p:cxnSp>
          <p:nvCxnSpPr>
            <p:cNvPr id="148" name="Google Shape;2042;p167"/>
            <p:cNvCxnSpPr/>
            <p:nvPr/>
          </p:nvCxnSpPr>
          <p:spPr>
            <a:xfrm>
              <a:off x="5043302" y="1774909"/>
              <a:ext cx="0" cy="4662000"/>
            </a:xfrm>
            <a:prstGeom prst="straightConnector1">
              <a:avLst/>
            </a:prstGeom>
            <a:noFill/>
            <a:ln w="12700" cap="flat" cmpd="sng">
              <a:solidFill>
                <a:srgbClr val="BFBFBF"/>
              </a:solidFill>
              <a:prstDash val="solid"/>
              <a:round/>
              <a:headEnd type="none" w="sm" len="sm"/>
              <a:tailEnd type="none" w="sm" len="sm"/>
            </a:ln>
          </p:spPr>
        </p:cxnSp>
        <p:grpSp>
          <p:nvGrpSpPr>
            <p:cNvPr id="166" name="Group 165"/>
            <p:cNvGrpSpPr/>
            <p:nvPr/>
          </p:nvGrpSpPr>
          <p:grpSpPr>
            <a:xfrm>
              <a:off x="5818460" y="2636332"/>
              <a:ext cx="486967" cy="486967"/>
              <a:chOff x="659550" y="2871233"/>
              <a:chExt cx="578642" cy="578642"/>
            </a:xfrm>
          </p:grpSpPr>
          <p:sp>
            <p:nvSpPr>
              <p:cNvPr id="167" name="Oval 166"/>
              <p:cNvSpPr/>
              <p:nvPr/>
            </p:nvSpPr>
            <p:spPr bwMode="ltGray">
              <a:xfrm>
                <a:off x="659550" y="2871233"/>
                <a:ext cx="578642" cy="578642"/>
              </a:xfrm>
              <a:prstGeom prst="ellipse">
                <a:avLst/>
              </a:prstGeom>
              <a:solidFill>
                <a:sysClr val="window" lastClr="FFFFFF"/>
              </a:solidFill>
              <a:ln w="12700" cap="flat" cmpd="sng" algn="ctr">
                <a:solidFill>
                  <a:srgbClr val="464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j-lt"/>
                  <a:ea typeface="SimSun"/>
                </a:endParaRPr>
              </a:p>
            </p:txBody>
          </p:sp>
          <p:grpSp>
            <p:nvGrpSpPr>
              <p:cNvPr id="168" name="Group 167"/>
              <p:cNvGrpSpPr/>
              <p:nvPr/>
            </p:nvGrpSpPr>
            <p:grpSpPr>
              <a:xfrm>
                <a:off x="707770" y="2919453"/>
                <a:ext cx="482202" cy="482201"/>
                <a:chOff x="5017261" y="2265179"/>
                <a:chExt cx="612775" cy="612775"/>
              </a:xfrm>
            </p:grpSpPr>
            <p:sp>
              <p:nvSpPr>
                <p:cNvPr id="169" name="Oval 168"/>
                <p:cNvSpPr/>
                <p:nvPr/>
              </p:nvSpPr>
              <p:spPr bwMode="ltGray">
                <a:xfrm>
                  <a:off x="5017261" y="2265179"/>
                  <a:ext cx="612775" cy="612775"/>
                </a:xfrm>
                <a:prstGeom prst="ellipse">
                  <a:avLst/>
                </a:prstGeom>
                <a:solidFill>
                  <a:srgbClr val="464646"/>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j-lt"/>
                    <a:ea typeface="SimSun"/>
                  </a:endParaRPr>
                </a:p>
              </p:txBody>
            </p:sp>
            <p:sp>
              <p:nvSpPr>
                <p:cNvPr id="170" name="Freeform 132"/>
                <p:cNvSpPr>
                  <a:spLocks noEditPoints="1"/>
                </p:cNvSpPr>
                <p:nvPr/>
              </p:nvSpPr>
              <p:spPr bwMode="auto">
                <a:xfrm>
                  <a:off x="5147719" y="2358217"/>
                  <a:ext cx="368186" cy="424690"/>
                </a:xfrm>
                <a:custGeom>
                  <a:avLst/>
                  <a:gdLst>
                    <a:gd name="T0" fmla="*/ 364 w 404"/>
                    <a:gd name="T1" fmla="*/ 0 h 466"/>
                    <a:gd name="T2" fmla="*/ 26 w 404"/>
                    <a:gd name="T3" fmla="*/ 308 h 466"/>
                    <a:gd name="T4" fmla="*/ 2 w 404"/>
                    <a:gd name="T5" fmla="*/ 324 h 466"/>
                    <a:gd name="T6" fmla="*/ 8 w 404"/>
                    <a:gd name="T7" fmla="*/ 354 h 466"/>
                    <a:gd name="T8" fmla="*/ 56 w 404"/>
                    <a:gd name="T9" fmla="*/ 420 h 466"/>
                    <a:gd name="T10" fmla="*/ 252 w 404"/>
                    <a:gd name="T11" fmla="*/ 438 h 466"/>
                    <a:gd name="T12" fmla="*/ 280 w 404"/>
                    <a:gd name="T13" fmla="*/ 436 h 466"/>
                    <a:gd name="T14" fmla="*/ 288 w 404"/>
                    <a:gd name="T15" fmla="*/ 458 h 466"/>
                    <a:gd name="T16" fmla="*/ 364 w 404"/>
                    <a:gd name="T17" fmla="*/ 420 h 466"/>
                    <a:gd name="T18" fmla="*/ 390 w 404"/>
                    <a:gd name="T19" fmla="*/ 210 h 466"/>
                    <a:gd name="T20" fmla="*/ 404 w 404"/>
                    <a:gd name="T21" fmla="*/ 190 h 466"/>
                    <a:gd name="T22" fmla="*/ 382 w 404"/>
                    <a:gd name="T23" fmla="*/ 166 h 466"/>
                    <a:gd name="T24" fmla="*/ 272 w 404"/>
                    <a:gd name="T25" fmla="*/ 30 h 466"/>
                    <a:gd name="T26" fmla="*/ 294 w 404"/>
                    <a:gd name="T27" fmla="*/ 44 h 466"/>
                    <a:gd name="T28" fmla="*/ 300 w 404"/>
                    <a:gd name="T29" fmla="*/ 62 h 466"/>
                    <a:gd name="T30" fmla="*/ 290 w 404"/>
                    <a:gd name="T31" fmla="*/ 86 h 466"/>
                    <a:gd name="T32" fmla="*/ 266 w 404"/>
                    <a:gd name="T33" fmla="*/ 96 h 466"/>
                    <a:gd name="T34" fmla="*/ 248 w 404"/>
                    <a:gd name="T35" fmla="*/ 90 h 466"/>
                    <a:gd name="T36" fmla="*/ 232 w 404"/>
                    <a:gd name="T37" fmla="*/ 70 h 466"/>
                    <a:gd name="T38" fmla="*/ 234 w 404"/>
                    <a:gd name="T39" fmla="*/ 50 h 466"/>
                    <a:gd name="T40" fmla="*/ 252 w 404"/>
                    <a:gd name="T41" fmla="*/ 32 h 466"/>
                    <a:gd name="T42" fmla="*/ 382 w 404"/>
                    <a:gd name="T43" fmla="*/ 204 h 466"/>
                    <a:gd name="T44" fmla="*/ 306 w 404"/>
                    <a:gd name="T45" fmla="*/ 204 h 466"/>
                    <a:gd name="T46" fmla="*/ 220 w 404"/>
                    <a:gd name="T47" fmla="*/ 234 h 466"/>
                    <a:gd name="T48" fmla="*/ 302 w 404"/>
                    <a:gd name="T49" fmla="*/ 402 h 466"/>
                    <a:gd name="T50" fmla="*/ 284 w 404"/>
                    <a:gd name="T51" fmla="*/ 418 h 466"/>
                    <a:gd name="T52" fmla="*/ 264 w 404"/>
                    <a:gd name="T53" fmla="*/ 406 h 466"/>
                    <a:gd name="T54" fmla="*/ 174 w 404"/>
                    <a:gd name="T55" fmla="*/ 320 h 466"/>
                    <a:gd name="T56" fmla="*/ 172 w 404"/>
                    <a:gd name="T57" fmla="*/ 332 h 466"/>
                    <a:gd name="T58" fmla="*/ 172 w 404"/>
                    <a:gd name="T59" fmla="*/ 338 h 466"/>
                    <a:gd name="T60" fmla="*/ 170 w 404"/>
                    <a:gd name="T61" fmla="*/ 342 h 466"/>
                    <a:gd name="T62" fmla="*/ 170 w 404"/>
                    <a:gd name="T63" fmla="*/ 344 h 466"/>
                    <a:gd name="T64" fmla="*/ 166 w 404"/>
                    <a:gd name="T65" fmla="*/ 348 h 466"/>
                    <a:gd name="T66" fmla="*/ 164 w 404"/>
                    <a:gd name="T67" fmla="*/ 350 h 466"/>
                    <a:gd name="T68" fmla="*/ 162 w 404"/>
                    <a:gd name="T69" fmla="*/ 352 h 466"/>
                    <a:gd name="T70" fmla="*/ 158 w 404"/>
                    <a:gd name="T71" fmla="*/ 354 h 466"/>
                    <a:gd name="T72" fmla="*/ 154 w 404"/>
                    <a:gd name="T73" fmla="*/ 356 h 466"/>
                    <a:gd name="T74" fmla="*/ 26 w 404"/>
                    <a:gd name="T75" fmla="*/ 356 h 466"/>
                    <a:gd name="T76" fmla="*/ 8 w 404"/>
                    <a:gd name="T77" fmla="*/ 342 h 466"/>
                    <a:gd name="T78" fmla="*/ 12 w 404"/>
                    <a:gd name="T79" fmla="*/ 320 h 466"/>
                    <a:gd name="T80" fmla="*/ 132 w 404"/>
                    <a:gd name="T81" fmla="*/ 314 h 466"/>
                    <a:gd name="T82" fmla="*/ 142 w 404"/>
                    <a:gd name="T83" fmla="*/ 250 h 466"/>
                    <a:gd name="T84" fmla="*/ 144 w 404"/>
                    <a:gd name="T85" fmla="*/ 230 h 466"/>
                    <a:gd name="T86" fmla="*/ 144 w 404"/>
                    <a:gd name="T87" fmla="*/ 226 h 466"/>
                    <a:gd name="T88" fmla="*/ 146 w 404"/>
                    <a:gd name="T89" fmla="*/ 222 h 466"/>
                    <a:gd name="T90" fmla="*/ 192 w 404"/>
                    <a:gd name="T91" fmla="*/ 136 h 466"/>
                    <a:gd name="T92" fmla="*/ 106 w 404"/>
                    <a:gd name="T93" fmla="*/ 184 h 466"/>
                    <a:gd name="T94" fmla="*/ 90 w 404"/>
                    <a:gd name="T95" fmla="*/ 192 h 466"/>
                    <a:gd name="T96" fmla="*/ 78 w 404"/>
                    <a:gd name="T97" fmla="*/ 180 h 466"/>
                    <a:gd name="T98" fmla="*/ 110 w 404"/>
                    <a:gd name="T99" fmla="*/ 114 h 466"/>
                    <a:gd name="T100" fmla="*/ 248 w 404"/>
                    <a:gd name="T101" fmla="*/ 104 h 466"/>
                    <a:gd name="T102" fmla="*/ 318 w 404"/>
                    <a:gd name="T103" fmla="*/ 174 h 466"/>
                    <a:gd name="T104" fmla="*/ 382 w 404"/>
                    <a:gd name="T105" fmla="*/ 174 h 466"/>
                    <a:gd name="T106" fmla="*/ 396 w 404"/>
                    <a:gd name="T107" fmla="*/ 184 h 466"/>
                    <a:gd name="T108" fmla="*/ 392 w 404"/>
                    <a:gd name="T109" fmla="*/ 20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4" h="466">
                      <a:moveTo>
                        <a:pt x="382" y="166"/>
                      </a:moveTo>
                      <a:lnTo>
                        <a:pt x="382" y="166"/>
                      </a:lnTo>
                      <a:lnTo>
                        <a:pt x="364" y="166"/>
                      </a:lnTo>
                      <a:lnTo>
                        <a:pt x="364" y="0"/>
                      </a:lnTo>
                      <a:lnTo>
                        <a:pt x="56" y="0"/>
                      </a:lnTo>
                      <a:lnTo>
                        <a:pt x="56" y="308"/>
                      </a:lnTo>
                      <a:lnTo>
                        <a:pt x="56" y="308"/>
                      </a:lnTo>
                      <a:lnTo>
                        <a:pt x="26" y="308"/>
                      </a:lnTo>
                      <a:lnTo>
                        <a:pt x="26" y="308"/>
                      </a:lnTo>
                      <a:lnTo>
                        <a:pt x="16" y="310"/>
                      </a:lnTo>
                      <a:lnTo>
                        <a:pt x="8" y="316"/>
                      </a:lnTo>
                      <a:lnTo>
                        <a:pt x="2" y="324"/>
                      </a:lnTo>
                      <a:lnTo>
                        <a:pt x="0" y="334"/>
                      </a:lnTo>
                      <a:lnTo>
                        <a:pt x="0" y="334"/>
                      </a:lnTo>
                      <a:lnTo>
                        <a:pt x="2" y="346"/>
                      </a:lnTo>
                      <a:lnTo>
                        <a:pt x="8" y="354"/>
                      </a:lnTo>
                      <a:lnTo>
                        <a:pt x="16" y="360"/>
                      </a:lnTo>
                      <a:lnTo>
                        <a:pt x="26" y="362"/>
                      </a:lnTo>
                      <a:lnTo>
                        <a:pt x="56" y="362"/>
                      </a:lnTo>
                      <a:lnTo>
                        <a:pt x="56" y="420"/>
                      </a:lnTo>
                      <a:lnTo>
                        <a:pt x="6" y="466"/>
                      </a:lnTo>
                      <a:lnTo>
                        <a:pt x="230" y="466"/>
                      </a:lnTo>
                      <a:lnTo>
                        <a:pt x="252" y="438"/>
                      </a:lnTo>
                      <a:lnTo>
                        <a:pt x="252" y="438"/>
                      </a:lnTo>
                      <a:lnTo>
                        <a:pt x="258" y="434"/>
                      </a:lnTo>
                      <a:lnTo>
                        <a:pt x="266" y="432"/>
                      </a:lnTo>
                      <a:lnTo>
                        <a:pt x="274" y="432"/>
                      </a:lnTo>
                      <a:lnTo>
                        <a:pt x="280" y="436"/>
                      </a:lnTo>
                      <a:lnTo>
                        <a:pt x="280" y="436"/>
                      </a:lnTo>
                      <a:lnTo>
                        <a:pt x="286" y="442"/>
                      </a:lnTo>
                      <a:lnTo>
                        <a:pt x="288" y="450"/>
                      </a:lnTo>
                      <a:lnTo>
                        <a:pt x="288" y="458"/>
                      </a:lnTo>
                      <a:lnTo>
                        <a:pt x="284" y="464"/>
                      </a:lnTo>
                      <a:lnTo>
                        <a:pt x="282" y="466"/>
                      </a:lnTo>
                      <a:lnTo>
                        <a:pt x="314" y="466"/>
                      </a:lnTo>
                      <a:lnTo>
                        <a:pt x="364" y="420"/>
                      </a:lnTo>
                      <a:lnTo>
                        <a:pt x="364" y="212"/>
                      </a:lnTo>
                      <a:lnTo>
                        <a:pt x="382" y="212"/>
                      </a:lnTo>
                      <a:lnTo>
                        <a:pt x="382" y="212"/>
                      </a:lnTo>
                      <a:lnTo>
                        <a:pt x="390" y="210"/>
                      </a:lnTo>
                      <a:lnTo>
                        <a:pt x="398" y="204"/>
                      </a:lnTo>
                      <a:lnTo>
                        <a:pt x="402" y="198"/>
                      </a:lnTo>
                      <a:lnTo>
                        <a:pt x="404" y="190"/>
                      </a:lnTo>
                      <a:lnTo>
                        <a:pt x="404" y="190"/>
                      </a:lnTo>
                      <a:lnTo>
                        <a:pt x="402" y="180"/>
                      </a:lnTo>
                      <a:lnTo>
                        <a:pt x="398" y="174"/>
                      </a:lnTo>
                      <a:lnTo>
                        <a:pt x="390" y="168"/>
                      </a:lnTo>
                      <a:lnTo>
                        <a:pt x="382" y="166"/>
                      </a:lnTo>
                      <a:lnTo>
                        <a:pt x="382" y="166"/>
                      </a:lnTo>
                      <a:close/>
                      <a:moveTo>
                        <a:pt x="266" y="28"/>
                      </a:moveTo>
                      <a:lnTo>
                        <a:pt x="266" y="28"/>
                      </a:lnTo>
                      <a:lnTo>
                        <a:pt x="272" y="30"/>
                      </a:lnTo>
                      <a:lnTo>
                        <a:pt x="280" y="32"/>
                      </a:lnTo>
                      <a:lnTo>
                        <a:pt x="284" y="34"/>
                      </a:lnTo>
                      <a:lnTo>
                        <a:pt x="290" y="38"/>
                      </a:lnTo>
                      <a:lnTo>
                        <a:pt x="294" y="44"/>
                      </a:lnTo>
                      <a:lnTo>
                        <a:pt x="298" y="50"/>
                      </a:lnTo>
                      <a:lnTo>
                        <a:pt x="300" y="56"/>
                      </a:lnTo>
                      <a:lnTo>
                        <a:pt x="300" y="62"/>
                      </a:lnTo>
                      <a:lnTo>
                        <a:pt x="300" y="62"/>
                      </a:lnTo>
                      <a:lnTo>
                        <a:pt x="300" y="70"/>
                      </a:lnTo>
                      <a:lnTo>
                        <a:pt x="298" y="76"/>
                      </a:lnTo>
                      <a:lnTo>
                        <a:pt x="294" y="82"/>
                      </a:lnTo>
                      <a:lnTo>
                        <a:pt x="290" y="86"/>
                      </a:lnTo>
                      <a:lnTo>
                        <a:pt x="284" y="90"/>
                      </a:lnTo>
                      <a:lnTo>
                        <a:pt x="280" y="94"/>
                      </a:lnTo>
                      <a:lnTo>
                        <a:pt x="272" y="96"/>
                      </a:lnTo>
                      <a:lnTo>
                        <a:pt x="266" y="96"/>
                      </a:lnTo>
                      <a:lnTo>
                        <a:pt x="266" y="96"/>
                      </a:lnTo>
                      <a:lnTo>
                        <a:pt x="260" y="96"/>
                      </a:lnTo>
                      <a:lnTo>
                        <a:pt x="252" y="94"/>
                      </a:lnTo>
                      <a:lnTo>
                        <a:pt x="248" y="90"/>
                      </a:lnTo>
                      <a:lnTo>
                        <a:pt x="242" y="86"/>
                      </a:lnTo>
                      <a:lnTo>
                        <a:pt x="238" y="82"/>
                      </a:lnTo>
                      <a:lnTo>
                        <a:pt x="234" y="76"/>
                      </a:lnTo>
                      <a:lnTo>
                        <a:pt x="232" y="70"/>
                      </a:lnTo>
                      <a:lnTo>
                        <a:pt x="232" y="62"/>
                      </a:lnTo>
                      <a:lnTo>
                        <a:pt x="232" y="62"/>
                      </a:lnTo>
                      <a:lnTo>
                        <a:pt x="232" y="56"/>
                      </a:lnTo>
                      <a:lnTo>
                        <a:pt x="234" y="50"/>
                      </a:lnTo>
                      <a:lnTo>
                        <a:pt x="238" y="44"/>
                      </a:lnTo>
                      <a:lnTo>
                        <a:pt x="242" y="38"/>
                      </a:lnTo>
                      <a:lnTo>
                        <a:pt x="248" y="34"/>
                      </a:lnTo>
                      <a:lnTo>
                        <a:pt x="252" y="32"/>
                      </a:lnTo>
                      <a:lnTo>
                        <a:pt x="260" y="30"/>
                      </a:lnTo>
                      <a:lnTo>
                        <a:pt x="266" y="28"/>
                      </a:lnTo>
                      <a:lnTo>
                        <a:pt x="266" y="28"/>
                      </a:lnTo>
                      <a:close/>
                      <a:moveTo>
                        <a:pt x="382" y="204"/>
                      </a:moveTo>
                      <a:lnTo>
                        <a:pt x="364" y="204"/>
                      </a:lnTo>
                      <a:lnTo>
                        <a:pt x="312" y="204"/>
                      </a:lnTo>
                      <a:lnTo>
                        <a:pt x="312" y="204"/>
                      </a:lnTo>
                      <a:lnTo>
                        <a:pt x="306" y="204"/>
                      </a:lnTo>
                      <a:lnTo>
                        <a:pt x="300" y="200"/>
                      </a:lnTo>
                      <a:lnTo>
                        <a:pt x="300" y="200"/>
                      </a:lnTo>
                      <a:lnTo>
                        <a:pt x="262" y="158"/>
                      </a:lnTo>
                      <a:lnTo>
                        <a:pt x="220" y="234"/>
                      </a:lnTo>
                      <a:lnTo>
                        <a:pt x="302" y="388"/>
                      </a:lnTo>
                      <a:lnTo>
                        <a:pt x="302" y="388"/>
                      </a:lnTo>
                      <a:lnTo>
                        <a:pt x="304" y="396"/>
                      </a:lnTo>
                      <a:lnTo>
                        <a:pt x="302" y="402"/>
                      </a:lnTo>
                      <a:lnTo>
                        <a:pt x="300" y="410"/>
                      </a:lnTo>
                      <a:lnTo>
                        <a:pt x="292" y="416"/>
                      </a:lnTo>
                      <a:lnTo>
                        <a:pt x="292" y="416"/>
                      </a:lnTo>
                      <a:lnTo>
                        <a:pt x="284" y="418"/>
                      </a:lnTo>
                      <a:lnTo>
                        <a:pt x="276" y="416"/>
                      </a:lnTo>
                      <a:lnTo>
                        <a:pt x="270" y="412"/>
                      </a:lnTo>
                      <a:lnTo>
                        <a:pt x="264" y="406"/>
                      </a:lnTo>
                      <a:lnTo>
                        <a:pt x="264" y="406"/>
                      </a:lnTo>
                      <a:lnTo>
                        <a:pt x="184" y="252"/>
                      </a:lnTo>
                      <a:lnTo>
                        <a:pt x="184" y="252"/>
                      </a:lnTo>
                      <a:lnTo>
                        <a:pt x="174" y="320"/>
                      </a:lnTo>
                      <a:lnTo>
                        <a:pt x="174" y="320"/>
                      </a:lnTo>
                      <a:lnTo>
                        <a:pt x="172" y="326"/>
                      </a:lnTo>
                      <a:lnTo>
                        <a:pt x="172" y="326"/>
                      </a:lnTo>
                      <a:lnTo>
                        <a:pt x="172" y="332"/>
                      </a:lnTo>
                      <a:lnTo>
                        <a:pt x="172" y="332"/>
                      </a:lnTo>
                      <a:lnTo>
                        <a:pt x="172" y="332"/>
                      </a:lnTo>
                      <a:lnTo>
                        <a:pt x="172" y="332"/>
                      </a:lnTo>
                      <a:lnTo>
                        <a:pt x="172" y="338"/>
                      </a:lnTo>
                      <a:lnTo>
                        <a:pt x="172" y="338"/>
                      </a:lnTo>
                      <a:lnTo>
                        <a:pt x="170" y="340"/>
                      </a:lnTo>
                      <a:lnTo>
                        <a:pt x="170" y="340"/>
                      </a:lnTo>
                      <a:lnTo>
                        <a:pt x="170" y="342"/>
                      </a:lnTo>
                      <a:lnTo>
                        <a:pt x="170" y="342"/>
                      </a:lnTo>
                      <a:lnTo>
                        <a:pt x="170" y="344"/>
                      </a:lnTo>
                      <a:lnTo>
                        <a:pt x="170" y="344"/>
                      </a:lnTo>
                      <a:lnTo>
                        <a:pt x="170" y="344"/>
                      </a:lnTo>
                      <a:lnTo>
                        <a:pt x="170" y="344"/>
                      </a:lnTo>
                      <a:lnTo>
                        <a:pt x="168" y="348"/>
                      </a:lnTo>
                      <a:lnTo>
                        <a:pt x="168" y="348"/>
                      </a:lnTo>
                      <a:lnTo>
                        <a:pt x="166" y="348"/>
                      </a:lnTo>
                      <a:lnTo>
                        <a:pt x="166" y="348"/>
                      </a:lnTo>
                      <a:lnTo>
                        <a:pt x="164" y="350"/>
                      </a:lnTo>
                      <a:lnTo>
                        <a:pt x="164" y="350"/>
                      </a:lnTo>
                      <a:lnTo>
                        <a:pt x="164" y="350"/>
                      </a:lnTo>
                      <a:lnTo>
                        <a:pt x="164" y="350"/>
                      </a:lnTo>
                      <a:lnTo>
                        <a:pt x="162" y="352"/>
                      </a:lnTo>
                      <a:lnTo>
                        <a:pt x="162" y="352"/>
                      </a:lnTo>
                      <a:lnTo>
                        <a:pt x="162" y="352"/>
                      </a:lnTo>
                      <a:lnTo>
                        <a:pt x="162" y="352"/>
                      </a:lnTo>
                      <a:lnTo>
                        <a:pt x="158" y="354"/>
                      </a:lnTo>
                      <a:lnTo>
                        <a:pt x="158" y="354"/>
                      </a:lnTo>
                      <a:lnTo>
                        <a:pt x="158" y="354"/>
                      </a:lnTo>
                      <a:lnTo>
                        <a:pt x="158" y="354"/>
                      </a:lnTo>
                      <a:lnTo>
                        <a:pt x="154" y="354"/>
                      </a:lnTo>
                      <a:lnTo>
                        <a:pt x="154" y="354"/>
                      </a:lnTo>
                      <a:lnTo>
                        <a:pt x="154" y="356"/>
                      </a:lnTo>
                      <a:lnTo>
                        <a:pt x="154" y="356"/>
                      </a:lnTo>
                      <a:lnTo>
                        <a:pt x="152" y="356"/>
                      </a:lnTo>
                      <a:lnTo>
                        <a:pt x="152" y="356"/>
                      </a:lnTo>
                      <a:lnTo>
                        <a:pt x="150" y="356"/>
                      </a:lnTo>
                      <a:lnTo>
                        <a:pt x="26" y="356"/>
                      </a:lnTo>
                      <a:lnTo>
                        <a:pt x="26" y="356"/>
                      </a:lnTo>
                      <a:lnTo>
                        <a:pt x="18" y="354"/>
                      </a:lnTo>
                      <a:lnTo>
                        <a:pt x="12" y="350"/>
                      </a:lnTo>
                      <a:lnTo>
                        <a:pt x="8" y="342"/>
                      </a:lnTo>
                      <a:lnTo>
                        <a:pt x="6" y="334"/>
                      </a:lnTo>
                      <a:lnTo>
                        <a:pt x="6" y="334"/>
                      </a:lnTo>
                      <a:lnTo>
                        <a:pt x="8" y="326"/>
                      </a:lnTo>
                      <a:lnTo>
                        <a:pt x="12" y="320"/>
                      </a:lnTo>
                      <a:lnTo>
                        <a:pt x="18" y="316"/>
                      </a:lnTo>
                      <a:lnTo>
                        <a:pt x="26" y="314"/>
                      </a:lnTo>
                      <a:lnTo>
                        <a:pt x="26" y="314"/>
                      </a:lnTo>
                      <a:lnTo>
                        <a:pt x="132" y="314"/>
                      </a:lnTo>
                      <a:lnTo>
                        <a:pt x="132" y="314"/>
                      </a:lnTo>
                      <a:lnTo>
                        <a:pt x="140" y="256"/>
                      </a:lnTo>
                      <a:lnTo>
                        <a:pt x="142" y="250"/>
                      </a:lnTo>
                      <a:lnTo>
                        <a:pt x="142" y="250"/>
                      </a:lnTo>
                      <a:lnTo>
                        <a:pt x="142" y="246"/>
                      </a:lnTo>
                      <a:lnTo>
                        <a:pt x="144" y="232"/>
                      </a:lnTo>
                      <a:lnTo>
                        <a:pt x="144" y="232"/>
                      </a:lnTo>
                      <a:lnTo>
                        <a:pt x="144" y="230"/>
                      </a:lnTo>
                      <a:lnTo>
                        <a:pt x="144" y="228"/>
                      </a:lnTo>
                      <a:lnTo>
                        <a:pt x="144" y="228"/>
                      </a:lnTo>
                      <a:lnTo>
                        <a:pt x="144" y="226"/>
                      </a:lnTo>
                      <a:lnTo>
                        <a:pt x="144" y="226"/>
                      </a:lnTo>
                      <a:lnTo>
                        <a:pt x="146" y="224"/>
                      </a:lnTo>
                      <a:lnTo>
                        <a:pt x="146" y="224"/>
                      </a:lnTo>
                      <a:lnTo>
                        <a:pt x="146" y="222"/>
                      </a:lnTo>
                      <a:lnTo>
                        <a:pt x="146" y="222"/>
                      </a:lnTo>
                      <a:lnTo>
                        <a:pt x="146" y="220"/>
                      </a:lnTo>
                      <a:lnTo>
                        <a:pt x="146" y="220"/>
                      </a:lnTo>
                      <a:lnTo>
                        <a:pt x="148" y="220"/>
                      </a:lnTo>
                      <a:lnTo>
                        <a:pt x="192" y="136"/>
                      </a:lnTo>
                      <a:lnTo>
                        <a:pt x="192" y="136"/>
                      </a:lnTo>
                      <a:lnTo>
                        <a:pt x="132" y="138"/>
                      </a:lnTo>
                      <a:lnTo>
                        <a:pt x="132" y="138"/>
                      </a:lnTo>
                      <a:lnTo>
                        <a:pt x="106" y="184"/>
                      </a:lnTo>
                      <a:lnTo>
                        <a:pt x="106" y="184"/>
                      </a:lnTo>
                      <a:lnTo>
                        <a:pt x="102" y="188"/>
                      </a:lnTo>
                      <a:lnTo>
                        <a:pt x="96" y="192"/>
                      </a:lnTo>
                      <a:lnTo>
                        <a:pt x="90" y="192"/>
                      </a:lnTo>
                      <a:lnTo>
                        <a:pt x="84" y="190"/>
                      </a:lnTo>
                      <a:lnTo>
                        <a:pt x="84" y="190"/>
                      </a:lnTo>
                      <a:lnTo>
                        <a:pt x="80" y="186"/>
                      </a:lnTo>
                      <a:lnTo>
                        <a:pt x="78" y="180"/>
                      </a:lnTo>
                      <a:lnTo>
                        <a:pt x="76" y="174"/>
                      </a:lnTo>
                      <a:lnTo>
                        <a:pt x="78" y="168"/>
                      </a:lnTo>
                      <a:lnTo>
                        <a:pt x="110" y="114"/>
                      </a:lnTo>
                      <a:lnTo>
                        <a:pt x="110" y="114"/>
                      </a:lnTo>
                      <a:lnTo>
                        <a:pt x="116" y="108"/>
                      </a:lnTo>
                      <a:lnTo>
                        <a:pt x="124" y="106"/>
                      </a:lnTo>
                      <a:lnTo>
                        <a:pt x="248" y="104"/>
                      </a:lnTo>
                      <a:lnTo>
                        <a:pt x="248" y="104"/>
                      </a:lnTo>
                      <a:lnTo>
                        <a:pt x="254" y="106"/>
                      </a:lnTo>
                      <a:lnTo>
                        <a:pt x="258" y="110"/>
                      </a:lnTo>
                      <a:lnTo>
                        <a:pt x="258" y="110"/>
                      </a:lnTo>
                      <a:lnTo>
                        <a:pt x="318" y="174"/>
                      </a:lnTo>
                      <a:lnTo>
                        <a:pt x="318" y="174"/>
                      </a:lnTo>
                      <a:lnTo>
                        <a:pt x="364" y="174"/>
                      </a:lnTo>
                      <a:lnTo>
                        <a:pt x="364" y="174"/>
                      </a:lnTo>
                      <a:lnTo>
                        <a:pt x="382" y="174"/>
                      </a:lnTo>
                      <a:lnTo>
                        <a:pt x="382" y="174"/>
                      </a:lnTo>
                      <a:lnTo>
                        <a:pt x="388" y="174"/>
                      </a:lnTo>
                      <a:lnTo>
                        <a:pt x="392" y="178"/>
                      </a:lnTo>
                      <a:lnTo>
                        <a:pt x="396" y="184"/>
                      </a:lnTo>
                      <a:lnTo>
                        <a:pt x="396" y="190"/>
                      </a:lnTo>
                      <a:lnTo>
                        <a:pt x="396" y="190"/>
                      </a:lnTo>
                      <a:lnTo>
                        <a:pt x="396" y="196"/>
                      </a:lnTo>
                      <a:lnTo>
                        <a:pt x="392" y="200"/>
                      </a:lnTo>
                      <a:lnTo>
                        <a:pt x="388" y="204"/>
                      </a:lnTo>
                      <a:lnTo>
                        <a:pt x="382" y="204"/>
                      </a:lnTo>
                      <a:lnTo>
                        <a:pt x="382"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j-lt"/>
                    <a:ea typeface="SimSun"/>
                  </a:endParaRPr>
                </a:p>
              </p:txBody>
            </p:sp>
          </p:grpSp>
        </p:grpSp>
        <p:grpSp>
          <p:nvGrpSpPr>
            <p:cNvPr id="176" name="Group 175"/>
            <p:cNvGrpSpPr/>
            <p:nvPr/>
          </p:nvGrpSpPr>
          <p:grpSpPr>
            <a:xfrm>
              <a:off x="5859041" y="4871428"/>
              <a:ext cx="486967" cy="486967"/>
              <a:chOff x="659550" y="5029083"/>
              <a:chExt cx="578642" cy="578642"/>
            </a:xfrm>
          </p:grpSpPr>
          <p:sp>
            <p:nvSpPr>
              <p:cNvPr id="177" name="Oval 176"/>
              <p:cNvSpPr/>
              <p:nvPr/>
            </p:nvSpPr>
            <p:spPr bwMode="ltGray">
              <a:xfrm>
                <a:off x="659550" y="5029083"/>
                <a:ext cx="578642" cy="578642"/>
              </a:xfrm>
              <a:prstGeom prst="ellipse">
                <a:avLst/>
              </a:prstGeom>
              <a:solidFill>
                <a:sysClr val="window" lastClr="FFFFFF"/>
              </a:solidFill>
              <a:ln w="12700" cap="flat" cmpd="sng" algn="ctr">
                <a:solidFill>
                  <a:srgbClr val="E061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j-lt"/>
                  <a:ea typeface="SimSun"/>
                </a:endParaRPr>
              </a:p>
            </p:txBody>
          </p:sp>
          <p:sp>
            <p:nvSpPr>
              <p:cNvPr id="178" name="Oval 177"/>
              <p:cNvSpPr/>
              <p:nvPr/>
            </p:nvSpPr>
            <p:spPr bwMode="ltGray">
              <a:xfrm>
                <a:off x="707769" y="5076806"/>
                <a:ext cx="482202" cy="482201"/>
              </a:xfrm>
              <a:prstGeom prst="ellipse">
                <a:avLst/>
              </a:prstGeom>
              <a:solidFill>
                <a:srgbClr val="E06161"/>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mj-lt"/>
                  <a:ea typeface="SimSun"/>
                </a:endParaRPr>
              </a:p>
            </p:txBody>
          </p:sp>
        </p:grpSp>
        <p:sp>
          <p:nvSpPr>
            <p:cNvPr id="184" name="Rectangle 183"/>
            <p:cNvSpPr/>
            <p:nvPr/>
          </p:nvSpPr>
          <p:spPr bwMode="ltGray">
            <a:xfrm>
              <a:off x="4863818" y="1499604"/>
              <a:ext cx="6086447" cy="4809715"/>
            </a:xfrm>
            <a:prstGeom prst="rect">
              <a:avLst/>
            </a:prstGeom>
            <a:noFill/>
            <a:ln w="25400" cap="flat" cmpd="sng" algn="ctr">
              <a:solidFill>
                <a:schemeClr val="tx2">
                  <a:alpha val="40000"/>
                </a:schemeClr>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mj-lt"/>
                <a:ea typeface="+mn-ea"/>
                <a:cs typeface="+mn-cs"/>
              </a:endParaRPr>
            </a:p>
          </p:txBody>
        </p:sp>
        <p:grpSp>
          <p:nvGrpSpPr>
            <p:cNvPr id="185" name="Group 184"/>
            <p:cNvGrpSpPr/>
            <p:nvPr/>
          </p:nvGrpSpPr>
          <p:grpSpPr>
            <a:xfrm>
              <a:off x="5043302" y="1567991"/>
              <a:ext cx="3112703" cy="461445"/>
              <a:chOff x="1969477" y="3880121"/>
              <a:chExt cx="1195754" cy="748622"/>
            </a:xfrm>
            <a:solidFill>
              <a:srgbClr val="EB8C00"/>
            </a:solidFill>
          </p:grpSpPr>
          <p:sp>
            <p:nvSpPr>
              <p:cNvPr id="186" name="Pentagon 185"/>
              <p:cNvSpPr/>
              <p:nvPr/>
            </p:nvSpPr>
            <p:spPr>
              <a:xfrm>
                <a:off x="1969477" y="4036454"/>
                <a:ext cx="1195754" cy="592289"/>
              </a:xfrm>
              <a:prstGeom prst="homePlate">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87" name="Pentagon 186"/>
              <p:cNvSpPr/>
              <p:nvPr/>
            </p:nvSpPr>
            <p:spPr>
              <a:xfrm>
                <a:off x="1969477" y="3880121"/>
                <a:ext cx="1195754" cy="592289"/>
              </a:xfrm>
              <a:prstGeom prst="homePlate">
                <a:avLst/>
              </a:prstGeom>
              <a:solidFill>
                <a:srgbClr val="BB2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mj-lt"/>
                  </a:rPr>
                  <a:t>刑法规定</a:t>
                </a:r>
                <a:endParaRPr lang="en-US" sz="1400" dirty="0">
                  <a:latin typeface="+mj-lt"/>
                </a:endParaRPr>
              </a:p>
            </p:txBody>
          </p:sp>
        </p:grpSp>
        <p:sp>
          <p:nvSpPr>
            <p:cNvPr id="189" name="Rectangle 188"/>
            <p:cNvSpPr/>
            <p:nvPr/>
          </p:nvSpPr>
          <p:spPr>
            <a:xfrm>
              <a:off x="7224983" y="2246777"/>
              <a:ext cx="3253466" cy="1753044"/>
            </a:xfrm>
            <a:prstGeom prst="rect">
              <a:avLst/>
            </a:prstGeom>
          </p:spPr>
          <p:txBody>
            <a:bodyPr wrap="square">
              <a:spAutoFit/>
            </a:bodyPr>
            <a:lstStyle/>
            <a:p>
              <a:pPr lvl="0" defTabSz="444500">
                <a:lnSpc>
                  <a:spcPct val="125000"/>
                </a:lnSpc>
                <a:spcBef>
                  <a:spcPct val="0"/>
                </a:spcBef>
                <a:defRPr/>
              </a:pPr>
              <a:r>
                <a:rPr lang="zh-CN" altLang="zh-CN" sz="1400" dirty="0"/>
                <a:t>犯非法吸收公众存款罪的，处三年以下有期徒刑或者拘役，并处或者单处二万元以上二十万元以下罚金；数额巨大或者有其他严重情节的，处三年以上十年以下有期徒刑，并处五万元以上五十万元以下罚金</a:t>
              </a:r>
              <a:r>
                <a:rPr lang="zh-CN" altLang="zh-CN" dirty="0"/>
                <a:t>。</a:t>
              </a:r>
              <a:endParaRPr lang="zh-CN" altLang="en-US" sz="900" kern="0" dirty="0">
                <a:solidFill>
                  <a:srgbClr val="000000">
                    <a:hueOff val="0"/>
                    <a:satOff val="0"/>
                    <a:lumOff val="0"/>
                    <a:alphaOff val="0"/>
                  </a:srgbClr>
                </a:solidFill>
                <a:latin typeface="+mn-ea"/>
              </a:endParaRPr>
            </a:p>
          </p:txBody>
        </p:sp>
        <p:sp>
          <p:nvSpPr>
            <p:cNvPr id="194" name="Freeform 4806"/>
            <p:cNvSpPr>
              <a:spLocks noEditPoints="1"/>
            </p:cNvSpPr>
            <p:nvPr/>
          </p:nvSpPr>
          <p:spPr bwMode="auto">
            <a:xfrm>
              <a:off x="5967573" y="5001590"/>
              <a:ext cx="256851" cy="225803"/>
            </a:xfrm>
            <a:custGeom>
              <a:avLst/>
              <a:gdLst>
                <a:gd name="T0" fmla="*/ 310 w 364"/>
                <a:gd name="T1" fmla="*/ 104 h 320"/>
                <a:gd name="T2" fmla="*/ 314 w 364"/>
                <a:gd name="T3" fmla="*/ 242 h 320"/>
                <a:gd name="T4" fmla="*/ 304 w 364"/>
                <a:gd name="T5" fmla="*/ 252 h 320"/>
                <a:gd name="T6" fmla="*/ 276 w 364"/>
                <a:gd name="T7" fmla="*/ 248 h 320"/>
                <a:gd name="T8" fmla="*/ 274 w 364"/>
                <a:gd name="T9" fmla="*/ 110 h 320"/>
                <a:gd name="T10" fmla="*/ 284 w 364"/>
                <a:gd name="T11" fmla="*/ 100 h 320"/>
                <a:gd name="T12" fmla="*/ 26 w 364"/>
                <a:gd name="T13" fmla="*/ 66 h 320"/>
                <a:gd name="T14" fmla="*/ 178 w 364"/>
                <a:gd name="T15" fmla="*/ 0 h 320"/>
                <a:gd name="T16" fmla="*/ 180 w 364"/>
                <a:gd name="T17" fmla="*/ 0 h 320"/>
                <a:gd name="T18" fmla="*/ 184 w 364"/>
                <a:gd name="T19" fmla="*/ 0 h 320"/>
                <a:gd name="T20" fmla="*/ 186 w 364"/>
                <a:gd name="T21" fmla="*/ 0 h 320"/>
                <a:gd name="T22" fmla="*/ 332 w 364"/>
                <a:gd name="T23" fmla="*/ 62 h 320"/>
                <a:gd name="T24" fmla="*/ 338 w 364"/>
                <a:gd name="T25" fmla="*/ 74 h 320"/>
                <a:gd name="T26" fmla="*/ 328 w 364"/>
                <a:gd name="T27" fmla="*/ 82 h 320"/>
                <a:gd name="T28" fmla="*/ 36 w 364"/>
                <a:gd name="T29" fmla="*/ 82 h 320"/>
                <a:gd name="T30" fmla="*/ 26 w 364"/>
                <a:gd name="T31" fmla="*/ 72 h 320"/>
                <a:gd name="T32" fmla="*/ 168 w 364"/>
                <a:gd name="T33" fmla="*/ 56 h 320"/>
                <a:gd name="T34" fmla="*/ 190 w 364"/>
                <a:gd name="T35" fmla="*/ 60 h 320"/>
                <a:gd name="T36" fmla="*/ 200 w 364"/>
                <a:gd name="T37" fmla="*/ 42 h 320"/>
                <a:gd name="T38" fmla="*/ 182 w 364"/>
                <a:gd name="T39" fmla="*/ 24 h 320"/>
                <a:gd name="T40" fmla="*/ 164 w 364"/>
                <a:gd name="T41" fmla="*/ 36 h 320"/>
                <a:gd name="T42" fmla="*/ 230 w 364"/>
                <a:gd name="T43" fmla="*/ 252 h 320"/>
                <a:gd name="T44" fmla="*/ 240 w 364"/>
                <a:gd name="T45" fmla="*/ 242 h 320"/>
                <a:gd name="T46" fmla="*/ 236 w 364"/>
                <a:gd name="T47" fmla="*/ 104 h 320"/>
                <a:gd name="T48" fmla="*/ 134 w 364"/>
                <a:gd name="T49" fmla="*/ 100 h 320"/>
                <a:gd name="T50" fmla="*/ 124 w 364"/>
                <a:gd name="T51" fmla="*/ 110 h 320"/>
                <a:gd name="T52" fmla="*/ 128 w 364"/>
                <a:gd name="T53" fmla="*/ 248 h 320"/>
                <a:gd name="T54" fmla="*/ 162 w 364"/>
                <a:gd name="T55" fmla="*/ 170 h 320"/>
                <a:gd name="T56" fmla="*/ 174 w 364"/>
                <a:gd name="T57" fmla="*/ 152 h 320"/>
                <a:gd name="T58" fmla="*/ 196 w 364"/>
                <a:gd name="T59" fmla="*/ 156 h 320"/>
                <a:gd name="T60" fmla="*/ 230 w 364"/>
                <a:gd name="T61" fmla="*/ 252 h 320"/>
                <a:gd name="T62" fmla="*/ 332 w 364"/>
                <a:gd name="T63" fmla="*/ 286 h 320"/>
                <a:gd name="T64" fmla="*/ 338 w 364"/>
                <a:gd name="T65" fmla="*/ 278 h 320"/>
                <a:gd name="T66" fmla="*/ 328 w 364"/>
                <a:gd name="T67" fmla="*/ 268 h 320"/>
                <a:gd name="T68" fmla="*/ 28 w 364"/>
                <a:gd name="T69" fmla="*/ 270 h 320"/>
                <a:gd name="T70" fmla="*/ 26 w 364"/>
                <a:gd name="T71" fmla="*/ 282 h 320"/>
                <a:gd name="T72" fmla="*/ 36 w 364"/>
                <a:gd name="T73" fmla="*/ 288 h 320"/>
                <a:gd name="T74" fmla="*/ 6 w 364"/>
                <a:gd name="T75" fmla="*/ 302 h 320"/>
                <a:gd name="T76" fmla="*/ 0 w 364"/>
                <a:gd name="T77" fmla="*/ 310 h 320"/>
                <a:gd name="T78" fmla="*/ 10 w 364"/>
                <a:gd name="T79" fmla="*/ 320 h 320"/>
                <a:gd name="T80" fmla="*/ 362 w 364"/>
                <a:gd name="T81" fmla="*/ 318 h 320"/>
                <a:gd name="T82" fmla="*/ 364 w 364"/>
                <a:gd name="T83" fmla="*/ 306 h 320"/>
                <a:gd name="T84" fmla="*/ 354 w 364"/>
                <a:gd name="T85" fmla="*/ 300 h 320"/>
                <a:gd name="T86" fmla="*/ 54 w 364"/>
                <a:gd name="T87" fmla="*/ 104 h 320"/>
                <a:gd name="T88" fmla="*/ 50 w 364"/>
                <a:gd name="T89" fmla="*/ 242 h 320"/>
                <a:gd name="T90" fmla="*/ 60 w 364"/>
                <a:gd name="T91" fmla="*/ 252 h 320"/>
                <a:gd name="T92" fmla="*/ 88 w 364"/>
                <a:gd name="T93" fmla="*/ 248 h 320"/>
                <a:gd name="T94" fmla="*/ 90 w 364"/>
                <a:gd name="T95" fmla="*/ 110 h 320"/>
                <a:gd name="T96" fmla="*/ 80 w 364"/>
                <a:gd name="T97" fmla="*/ 1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32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mj-lt"/>
              </a:endParaRPr>
            </a:p>
          </p:txBody>
        </p:sp>
        <p:sp>
          <p:nvSpPr>
            <p:cNvPr id="205" name="Rectangle 204"/>
            <p:cNvSpPr/>
            <p:nvPr/>
          </p:nvSpPr>
          <p:spPr>
            <a:xfrm>
              <a:off x="7188696" y="4088005"/>
              <a:ext cx="3437788" cy="2221314"/>
            </a:xfrm>
            <a:prstGeom prst="rect">
              <a:avLst/>
            </a:prstGeom>
          </p:spPr>
          <p:txBody>
            <a:bodyPr wrap="square" numCol="1">
              <a:spAutoFit/>
            </a:bodyPr>
            <a:lstStyle/>
            <a:p>
              <a:pPr>
                <a:lnSpc>
                  <a:spcPct val="125000"/>
                </a:lnSpc>
              </a:pPr>
              <a:r>
                <a:rPr lang="zh-CN" altLang="zh-CN" sz="1400" dirty="0"/>
                <a:t>犯集资诈骗罪，数额较大的，处五年以下有期徒刑或者拘役，并处二万元以上二十万元以下罚金；数额巨大或者有其他严重情节的，处五年以上十年以下有期徒刑，并处五万元以上五十万元以下罚金；数额特别巨大或者有其他特别严重情节的，处十年以上有期徒刑或者无期徒刑，并处五万元以上五十万元以下罚金或者没收财产。</a:t>
              </a:r>
            </a:p>
          </p:txBody>
        </p:sp>
      </p:grpSp>
      <p:sp>
        <p:nvSpPr>
          <p:cNvPr id="4" name="Slide Number Placeholder 3">
            <a:extLst>
              <a:ext uri="{FF2B5EF4-FFF2-40B4-BE49-F238E27FC236}">
                <a16:creationId xmlns:a16="http://schemas.microsoft.com/office/drawing/2014/main" id="{91E665E4-7BF4-42DD-93AC-748589B140E1}"/>
              </a:ext>
            </a:extLst>
          </p:cNvPr>
          <p:cNvSpPr>
            <a:spLocks noGrp="1"/>
          </p:cNvSpPr>
          <p:nvPr>
            <p:ph type="sldNum" sz="quarter" idx="11"/>
          </p:nvPr>
        </p:nvSpPr>
        <p:spPr/>
        <p:txBody>
          <a:bodyPr/>
          <a:lstStyle/>
          <a:p>
            <a:fld id="{7870704B-CE94-48CC-AF30-84932A1262A7}" type="slidenum">
              <a:rPr lang="en-GB" smtClean="0"/>
              <a:pPr/>
              <a:t>4</a:t>
            </a:fld>
            <a:endParaRPr lang="en-GB" dirty="0"/>
          </a:p>
        </p:txBody>
      </p:sp>
      <p:grpSp>
        <p:nvGrpSpPr>
          <p:cNvPr id="5" name="Group 4">
            <a:extLst>
              <a:ext uri="{FF2B5EF4-FFF2-40B4-BE49-F238E27FC236}">
                <a16:creationId xmlns:a16="http://schemas.microsoft.com/office/drawing/2014/main" id="{34583DC1-68AC-4338-A70A-C63625F7E0FD}"/>
              </a:ext>
            </a:extLst>
          </p:cNvPr>
          <p:cNvGrpSpPr/>
          <p:nvPr/>
        </p:nvGrpSpPr>
        <p:grpSpPr>
          <a:xfrm>
            <a:off x="813289" y="1476171"/>
            <a:ext cx="4358425" cy="4983743"/>
            <a:chOff x="667322" y="1499604"/>
            <a:chExt cx="3831709" cy="5122923"/>
          </a:xfrm>
        </p:grpSpPr>
        <p:sp>
          <p:nvSpPr>
            <p:cNvPr id="74" name="Rectangle 73">
              <a:extLst>
                <a:ext uri="{FF2B5EF4-FFF2-40B4-BE49-F238E27FC236}">
                  <a16:creationId xmlns:a16="http://schemas.microsoft.com/office/drawing/2014/main" id="{DCDAC85E-2E9D-4577-8852-945C56F49598}"/>
                </a:ext>
              </a:extLst>
            </p:cNvPr>
            <p:cNvSpPr/>
            <p:nvPr/>
          </p:nvSpPr>
          <p:spPr>
            <a:xfrm>
              <a:off x="667322" y="1499604"/>
              <a:ext cx="3796034" cy="4673969"/>
            </a:xfrm>
            <a:prstGeom prst="rect">
              <a:avLst/>
            </a:prstGeom>
            <a:noFill/>
            <a:ln w="19050">
              <a:solidFill>
                <a:srgbClr val="6023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1507AD5-848C-42BB-A8DF-09C5CF7B2B85}"/>
                </a:ext>
              </a:extLst>
            </p:cNvPr>
            <p:cNvSpPr/>
            <p:nvPr/>
          </p:nvSpPr>
          <p:spPr>
            <a:xfrm>
              <a:off x="763709" y="2246777"/>
              <a:ext cx="3735322" cy="4375750"/>
            </a:xfrm>
            <a:prstGeom prst="rect">
              <a:avLst/>
            </a:prstGeom>
          </p:spPr>
          <p:txBody>
            <a:bodyPr wrap="square">
              <a:spAutoFit/>
            </a:bodyPr>
            <a:lstStyle/>
            <a:p>
              <a:pPr indent="-285750" defTabSz="444500">
                <a:lnSpc>
                  <a:spcPct val="125000"/>
                </a:lnSpc>
                <a:spcBef>
                  <a:spcPct val="0"/>
                </a:spcBef>
                <a:buFont typeface="Wingdings" panose="05000000000000000000" pitchFamily="2" charset="2"/>
                <a:buChar char="Ø"/>
                <a:defRPr/>
              </a:pPr>
              <a:r>
                <a:rPr lang="zh-CN" altLang="en-US" sz="1400" dirty="0"/>
                <a:t>对非法集资人，由处置非法集资牵头部门处集资金额</a:t>
              </a:r>
              <a:r>
                <a:rPr lang="en-US" altLang="zh-CN" sz="1400" dirty="0"/>
                <a:t>20%</a:t>
              </a:r>
              <a:r>
                <a:rPr lang="zh-CN" altLang="en-US" sz="1400" dirty="0"/>
                <a:t>以上</a:t>
              </a:r>
              <a:r>
                <a:rPr lang="en-US" altLang="zh-CN" sz="1400" dirty="0"/>
                <a:t>1</a:t>
              </a:r>
              <a:r>
                <a:rPr lang="zh-CN" altLang="en-US" sz="1400" dirty="0"/>
                <a:t>倍以下的罚款。非法集资人为单位的，还可以根据情节轻重责令停产停业，由有关机关依法吊销许可证、营业执照或者登记证书；对其法定代表人或者主要负责人、直接负责的主管人员和其他直接责任人员给予警告，处</a:t>
              </a:r>
              <a:r>
                <a:rPr lang="en-US" altLang="zh-CN" sz="1400" dirty="0"/>
                <a:t>50</a:t>
              </a:r>
              <a:r>
                <a:rPr lang="zh-CN" altLang="en-US" sz="1400" dirty="0"/>
                <a:t>万元以上</a:t>
              </a:r>
              <a:r>
                <a:rPr lang="en-US" altLang="zh-CN" sz="1400" dirty="0"/>
                <a:t>500</a:t>
              </a:r>
              <a:r>
                <a:rPr lang="zh-CN" altLang="en-US" sz="1400" dirty="0"/>
                <a:t>万元以下的罚款。构成犯罪的，依法追究刑事责任。第三十一条规定，对非法集资协助人，由处置非法集资牵头部门给予警告，处违法所得</a:t>
              </a:r>
              <a:r>
                <a:rPr lang="en-US" altLang="zh-CN" sz="1400" dirty="0"/>
                <a:t>1</a:t>
              </a:r>
              <a:r>
                <a:rPr lang="zh-CN" altLang="en-US" sz="1400" dirty="0"/>
                <a:t>倍以上</a:t>
              </a:r>
              <a:r>
                <a:rPr lang="en-US" altLang="zh-CN" sz="1400" dirty="0"/>
                <a:t>3</a:t>
              </a:r>
              <a:r>
                <a:rPr lang="zh-CN" altLang="en-US" sz="1400" dirty="0"/>
                <a:t>倍以下的罚款；构成犯罪的，依法追究刑事责任。</a:t>
              </a:r>
              <a:endParaRPr lang="en-US" altLang="zh-CN" sz="1400" dirty="0"/>
            </a:p>
            <a:p>
              <a:pPr defTabSz="444500">
                <a:lnSpc>
                  <a:spcPct val="125000"/>
                </a:lnSpc>
                <a:spcBef>
                  <a:spcPct val="0"/>
                </a:spcBef>
                <a:defRPr/>
              </a:pPr>
              <a:endParaRPr lang="en-US" altLang="zh-CN" sz="1400" dirty="0"/>
            </a:p>
            <a:p>
              <a:pPr indent="-285750" defTabSz="444500">
                <a:lnSpc>
                  <a:spcPct val="125000"/>
                </a:lnSpc>
                <a:spcBef>
                  <a:spcPct val="0"/>
                </a:spcBef>
                <a:buFont typeface="Wingdings" panose="05000000000000000000" pitchFamily="2" charset="2"/>
                <a:buChar char="Ø"/>
                <a:defRPr/>
              </a:pPr>
              <a:r>
                <a:rPr lang="zh-CN" altLang="en-US" sz="1400" dirty="0"/>
                <a:t>非法集资人、非法集资协助人不能同时履行所承担的清退集资资金和缴纳罚款义务时，先清退集资资金。</a:t>
              </a:r>
            </a:p>
          </p:txBody>
        </p:sp>
        <p:grpSp>
          <p:nvGrpSpPr>
            <p:cNvPr id="23" name="Group 22">
              <a:extLst>
                <a:ext uri="{FF2B5EF4-FFF2-40B4-BE49-F238E27FC236}">
                  <a16:creationId xmlns:a16="http://schemas.microsoft.com/office/drawing/2014/main" id="{60EDB611-EA1A-4E82-8845-E753BC6BF75B}"/>
                </a:ext>
              </a:extLst>
            </p:cNvPr>
            <p:cNvGrpSpPr/>
            <p:nvPr/>
          </p:nvGrpSpPr>
          <p:grpSpPr>
            <a:xfrm>
              <a:off x="749297" y="1567991"/>
              <a:ext cx="3112703" cy="461446"/>
              <a:chOff x="1969477" y="3880120"/>
              <a:chExt cx="1195754" cy="748623"/>
            </a:xfrm>
            <a:solidFill>
              <a:srgbClr val="EB8C00"/>
            </a:solidFill>
          </p:grpSpPr>
          <p:sp>
            <p:nvSpPr>
              <p:cNvPr id="24" name="Pentagon 185">
                <a:extLst>
                  <a:ext uri="{FF2B5EF4-FFF2-40B4-BE49-F238E27FC236}">
                    <a16:creationId xmlns:a16="http://schemas.microsoft.com/office/drawing/2014/main" id="{28294763-FFA3-4AA0-8D6D-E169A040E32E}"/>
                  </a:ext>
                </a:extLst>
              </p:cNvPr>
              <p:cNvSpPr/>
              <p:nvPr/>
            </p:nvSpPr>
            <p:spPr>
              <a:xfrm>
                <a:off x="1969477" y="4036454"/>
                <a:ext cx="1195754" cy="592289"/>
              </a:xfrm>
              <a:prstGeom prst="homePlate">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25" name="Pentagon 186">
                <a:extLst>
                  <a:ext uri="{FF2B5EF4-FFF2-40B4-BE49-F238E27FC236}">
                    <a16:creationId xmlns:a16="http://schemas.microsoft.com/office/drawing/2014/main" id="{1F66F971-9F3E-4497-899F-F895F47E56B4}"/>
                  </a:ext>
                </a:extLst>
              </p:cNvPr>
              <p:cNvSpPr/>
              <p:nvPr/>
            </p:nvSpPr>
            <p:spPr>
              <a:xfrm>
                <a:off x="1969477" y="3880120"/>
                <a:ext cx="1195754" cy="592290"/>
              </a:xfrm>
              <a:prstGeom prst="homePlate">
                <a:avLst/>
              </a:prstGeom>
              <a:solidFill>
                <a:srgbClr val="BB2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j-lt"/>
                  </a:rPr>
                  <a:t>《</a:t>
                </a:r>
                <a:r>
                  <a:rPr lang="zh-CN" altLang="en-US" sz="1400" dirty="0">
                    <a:latin typeface="+mj-lt"/>
                  </a:rPr>
                  <a:t>防范和处置非法集资条例</a:t>
                </a:r>
                <a:r>
                  <a:rPr lang="en-US" altLang="zh-CN" sz="1400" dirty="0">
                    <a:latin typeface="+mj-lt"/>
                  </a:rPr>
                  <a:t>》</a:t>
                </a:r>
                <a:r>
                  <a:rPr lang="zh-CN" altLang="en-US" sz="1400" dirty="0">
                    <a:latin typeface="+mj-lt"/>
                  </a:rPr>
                  <a:t>规定</a:t>
                </a:r>
                <a:endParaRPr lang="en-US" sz="1400" dirty="0">
                  <a:latin typeface="+mj-lt"/>
                </a:endParaRPr>
              </a:p>
            </p:txBody>
          </p:sp>
        </p:grpSp>
      </p:grpSp>
    </p:spTree>
    <p:extLst>
      <p:ext uri="{BB962C8B-B14F-4D97-AF65-F5344CB8AC3E}">
        <p14:creationId xmlns:p14="http://schemas.microsoft.com/office/powerpoint/2010/main" val="302236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8DB8B1E-1913-4589-92A4-A7BC63EC13C1}"/>
              </a:ext>
            </a:extLst>
          </p:cNvPr>
          <p:cNvPicPr>
            <a:picLocks noGrp="1"/>
          </p:cNvPicPr>
          <p:nvPr>
            <p:ph type="pic" sz="quarter" idx="16"/>
            <p:custDataLst>
              <p:tags r:id="rId1"/>
            </p:custDataLst>
          </p:nvPr>
        </p:nvPicPr>
        <p:blipFill>
          <a:blip r:embed="rId4">
            <a:extLst>
              <a:ext uri="{28A0092B-C50C-407E-A947-70E740481C1C}">
                <a14:useLocalDpi xmlns:a14="http://schemas.microsoft.com/office/drawing/2010/main" val="0"/>
              </a:ext>
            </a:extLst>
          </a:blip>
          <a:srcRect l="50000"/>
          <a:stretch>
            <a:fillRect/>
          </a:stretch>
        </p:blipFill>
        <p:spPr bwMode="gray">
          <a:xfrm>
            <a:off x="6096000" y="0"/>
            <a:ext cx="6096000" cy="6858000"/>
          </a:xfrm>
        </p:spPr>
      </p:pic>
      <p:sp>
        <p:nvSpPr>
          <p:cNvPr id="3" name="Title 2">
            <a:extLst>
              <a:ext uri="{FF2B5EF4-FFF2-40B4-BE49-F238E27FC236}">
                <a16:creationId xmlns:a16="http://schemas.microsoft.com/office/drawing/2014/main" id="{7E31287D-F755-43B8-AF3D-CD2F38FE3FA0}"/>
              </a:ext>
            </a:extLst>
          </p:cNvPr>
          <p:cNvSpPr>
            <a:spLocks noGrp="1"/>
          </p:cNvSpPr>
          <p:nvPr>
            <p:ph type="title"/>
          </p:nvPr>
        </p:nvSpPr>
        <p:spPr>
          <a:xfrm>
            <a:off x="614798" y="1293761"/>
            <a:ext cx="11017250" cy="623071"/>
          </a:xfrm>
        </p:spPr>
        <p:txBody>
          <a:bodyPr/>
          <a:lstStyle/>
          <a:p>
            <a:r>
              <a:rPr lang="zh-CN" altLang="zh-CN" sz="2400" b="1" dirty="0"/>
              <a:t>非法集资的表现形式及常见手段</a:t>
            </a:r>
            <a:br>
              <a:rPr lang="zh-CN" altLang="zh-CN" dirty="0"/>
            </a:br>
            <a:br>
              <a:rPr lang="en-GB" sz="2800" b="1" dirty="0"/>
            </a:br>
            <a:br>
              <a:rPr lang="en-GB" sz="2800" b="1" dirty="0"/>
            </a:br>
            <a:endParaRPr lang="en-GB" sz="1800" b="1" dirty="0"/>
          </a:p>
        </p:txBody>
      </p:sp>
      <p:sp>
        <p:nvSpPr>
          <p:cNvPr id="4" name="Text Placeholder 3">
            <a:extLst>
              <a:ext uri="{FF2B5EF4-FFF2-40B4-BE49-F238E27FC236}">
                <a16:creationId xmlns:a16="http://schemas.microsoft.com/office/drawing/2014/main" id="{7701C848-75EC-40CC-BEB0-92D770EA406F}"/>
              </a:ext>
            </a:extLst>
          </p:cNvPr>
          <p:cNvSpPr>
            <a:spLocks noGrp="1"/>
          </p:cNvSpPr>
          <p:nvPr>
            <p:ph type="body" sz="quarter" idx="12"/>
          </p:nvPr>
        </p:nvSpPr>
        <p:spPr>
          <a:xfrm>
            <a:off x="614798" y="2323879"/>
            <a:ext cx="4472180" cy="3847207"/>
          </a:xfrm>
        </p:spPr>
        <p:txBody>
          <a:bodyPr/>
          <a:lstStyle/>
          <a:p>
            <a:r>
              <a:rPr lang="en-GB" dirty="0"/>
              <a:t>02</a:t>
            </a:r>
          </a:p>
        </p:txBody>
      </p:sp>
      <p:sp>
        <p:nvSpPr>
          <p:cNvPr id="15" name="Slide Number Placeholder 14">
            <a:extLst>
              <a:ext uri="{FF2B5EF4-FFF2-40B4-BE49-F238E27FC236}">
                <a16:creationId xmlns:a16="http://schemas.microsoft.com/office/drawing/2014/main" id="{ADED01E8-703F-4BFC-BFC5-5393740947AD}"/>
              </a:ext>
            </a:extLst>
          </p:cNvPr>
          <p:cNvSpPr>
            <a:spLocks noGrp="1"/>
          </p:cNvSpPr>
          <p:nvPr>
            <p:ph type="sldNum" sz="quarter" idx="15"/>
          </p:nvPr>
        </p:nvSpPr>
        <p:spPr/>
        <p:txBody>
          <a:bodyPr/>
          <a:lstStyle/>
          <a:p>
            <a:fld id="{5E4D2043-7E31-4A53-BD33-72A88E682172}" type="slidenum">
              <a:rPr lang="en-GB" smtClean="0"/>
              <a:pPr/>
              <a:t>5</a:t>
            </a:fld>
            <a:endParaRPr lang="en-GB" dirty="0"/>
          </a:p>
        </p:txBody>
      </p:sp>
      <p:sp>
        <p:nvSpPr>
          <p:cNvPr id="2" name="TextBox 1">
            <a:extLst>
              <a:ext uri="{FF2B5EF4-FFF2-40B4-BE49-F238E27FC236}">
                <a16:creationId xmlns:a16="http://schemas.microsoft.com/office/drawing/2014/main" id="{9E3D691D-025B-46B9-80C6-099E5BA898AE}"/>
              </a:ext>
            </a:extLst>
          </p:cNvPr>
          <p:cNvSpPr txBox="1"/>
          <p:nvPr>
            <p:custDataLst>
              <p:tags r:id="rId2"/>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fld id="{97FB64ED-5315-4F91-8FD2-B5FD81FF4C42}" type="slidenum">
              <a:rPr lang="en-GB" smtClean="0">
                <a:solidFill>
                  <a:srgbClr val="FFFFFF"/>
                </a:solidFill>
              </a:rPr>
              <a:pPr/>
              <a:t>5</a:t>
            </a:fld>
            <a:endParaRPr lang="en-GB" dirty="0" err="1">
              <a:solidFill>
                <a:srgbClr val="FFFFFF"/>
              </a:solidFill>
            </a:endParaRPr>
          </a:p>
        </p:txBody>
      </p:sp>
    </p:spTree>
    <p:extLst>
      <p:ext uri="{BB962C8B-B14F-4D97-AF65-F5344CB8AC3E}">
        <p14:creationId xmlns:p14="http://schemas.microsoft.com/office/powerpoint/2010/main" val="74455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a:xfrm>
            <a:off x="412750" y="748174"/>
            <a:ext cx="11366500" cy="369332"/>
          </a:xfrm>
          <a:prstGeom prst="rect">
            <a:avLst/>
          </a:prstGeom>
        </p:spPr>
        <p:txBody>
          <a:bodyPr vert="horz" wrap="square" lIns="0" tIns="0" rIns="0" bIns="0" rtlCol="0" anchor="b" anchorCtr="0">
            <a:spAutoFit/>
          </a:bodyPr>
          <a:lstStyle>
            <a:lvl1pPr algn="l" defTabSz="1219170" rtl="0" eaLnBrk="1" latinLnBrk="0" hangingPunct="1">
              <a:spcBef>
                <a:spcPct val="0"/>
              </a:spcBef>
              <a:buNone/>
              <a:defRPr sz="2667" kern="1200">
                <a:solidFill>
                  <a:schemeClr val="tx1"/>
                </a:solidFill>
                <a:latin typeface="+mj-lt"/>
                <a:ea typeface="+mj-ea"/>
                <a:cs typeface="+mj-cs"/>
              </a:defRPr>
            </a:lvl1pPr>
          </a:lstStyle>
          <a:p>
            <a:pPr lvl="0">
              <a:defRPr/>
            </a:pPr>
            <a:r>
              <a:rPr lang="en-US" altLang="zh-CN" sz="2400" b="1" dirty="0"/>
              <a:t>《</a:t>
            </a:r>
            <a:r>
              <a:rPr lang="zh-CN" altLang="en-US" sz="2400" b="1" dirty="0"/>
              <a:t>条例</a:t>
            </a:r>
            <a:r>
              <a:rPr lang="en-US" altLang="zh-CN" sz="2400" b="1" dirty="0"/>
              <a:t>》</a:t>
            </a:r>
            <a:r>
              <a:rPr lang="zh-CN" altLang="en-US" sz="2400" b="1" dirty="0"/>
              <a:t>中的</a:t>
            </a:r>
            <a:r>
              <a:rPr lang="zh-CN" altLang="zh-CN" sz="2400" b="1" dirty="0"/>
              <a:t>非法集资</a:t>
            </a:r>
            <a:r>
              <a:rPr lang="zh-CN" altLang="en-US" sz="2400" b="1" dirty="0"/>
              <a:t>主要</a:t>
            </a:r>
            <a:r>
              <a:rPr lang="zh-CN" altLang="zh-CN" sz="2400" b="1" dirty="0"/>
              <a:t>表现形式</a:t>
            </a:r>
            <a:endParaRPr kumimoji="0" lang="en-US" altLang="zh-CN" sz="2800" b="1" i="0" u="none" strike="noStrike" kern="1200" cap="none" spc="0" normalizeH="0" baseline="0" noProof="0" dirty="0">
              <a:ln>
                <a:noFill/>
              </a:ln>
              <a:effectLst/>
              <a:uLnTx/>
              <a:uFillTx/>
              <a:latin typeface="+mn-ea"/>
              <a:ea typeface="+mn-ea"/>
              <a:cs typeface="+mj-cs"/>
            </a:endParaRPr>
          </a:p>
        </p:txBody>
      </p:sp>
      <p:sp>
        <p:nvSpPr>
          <p:cNvPr id="236" name="Freeform 933"/>
          <p:cNvSpPr>
            <a:spLocks noEditPoints="1"/>
          </p:cNvSpPr>
          <p:nvPr/>
        </p:nvSpPr>
        <p:spPr bwMode="auto">
          <a:xfrm>
            <a:off x="10657133" y="2847772"/>
            <a:ext cx="480175" cy="335217"/>
          </a:xfrm>
          <a:custGeom>
            <a:avLst/>
            <a:gdLst>
              <a:gd name="T0" fmla="*/ 313 w 320"/>
              <a:gd name="T1" fmla="*/ 54 h 224"/>
              <a:gd name="T2" fmla="*/ 163 w 320"/>
              <a:gd name="T3" fmla="*/ 1 h 224"/>
              <a:gd name="T4" fmla="*/ 156 w 320"/>
              <a:gd name="T5" fmla="*/ 1 h 224"/>
              <a:gd name="T6" fmla="*/ 7 w 320"/>
              <a:gd name="T7" fmla="*/ 54 h 224"/>
              <a:gd name="T8" fmla="*/ 0 w 320"/>
              <a:gd name="T9" fmla="*/ 64 h 224"/>
              <a:gd name="T10" fmla="*/ 6 w 320"/>
              <a:gd name="T11" fmla="*/ 74 h 224"/>
              <a:gd name="T12" fmla="*/ 63 w 320"/>
              <a:gd name="T13" fmla="*/ 98 h 224"/>
              <a:gd name="T14" fmla="*/ 53 w 320"/>
              <a:gd name="T15" fmla="*/ 170 h 224"/>
              <a:gd name="T16" fmla="*/ 54 w 320"/>
              <a:gd name="T17" fmla="*/ 176 h 224"/>
              <a:gd name="T18" fmla="*/ 160 w 320"/>
              <a:gd name="T19" fmla="*/ 224 h 224"/>
              <a:gd name="T20" fmla="*/ 264 w 320"/>
              <a:gd name="T21" fmla="*/ 178 h 224"/>
              <a:gd name="T22" fmla="*/ 266 w 320"/>
              <a:gd name="T23" fmla="*/ 170 h 224"/>
              <a:gd name="T24" fmla="*/ 257 w 320"/>
              <a:gd name="T25" fmla="*/ 98 h 224"/>
              <a:gd name="T26" fmla="*/ 288 w 320"/>
              <a:gd name="T27" fmla="*/ 85 h 224"/>
              <a:gd name="T28" fmla="*/ 288 w 320"/>
              <a:gd name="T29" fmla="*/ 214 h 224"/>
              <a:gd name="T30" fmla="*/ 298 w 320"/>
              <a:gd name="T31" fmla="*/ 224 h 224"/>
              <a:gd name="T32" fmla="*/ 309 w 320"/>
              <a:gd name="T33" fmla="*/ 214 h 224"/>
              <a:gd name="T34" fmla="*/ 309 w 320"/>
              <a:gd name="T35" fmla="*/ 76 h 224"/>
              <a:gd name="T36" fmla="*/ 313 w 320"/>
              <a:gd name="T37" fmla="*/ 74 h 224"/>
              <a:gd name="T38" fmla="*/ 320 w 320"/>
              <a:gd name="T39" fmla="*/ 64 h 224"/>
              <a:gd name="T40" fmla="*/ 313 w 320"/>
              <a:gd name="T41" fmla="*/ 54 h 224"/>
              <a:gd name="T42" fmla="*/ 244 w 320"/>
              <a:gd name="T43" fmla="*/ 167 h 224"/>
              <a:gd name="T44" fmla="*/ 160 w 320"/>
              <a:gd name="T45" fmla="*/ 203 h 224"/>
              <a:gd name="T46" fmla="*/ 75 w 320"/>
              <a:gd name="T47" fmla="*/ 168 h 224"/>
              <a:gd name="T48" fmla="*/ 83 w 320"/>
              <a:gd name="T49" fmla="*/ 107 h 224"/>
              <a:gd name="T50" fmla="*/ 155 w 320"/>
              <a:gd name="T51" fmla="*/ 138 h 224"/>
              <a:gd name="T52" fmla="*/ 160 w 320"/>
              <a:gd name="T53" fmla="*/ 139 h 224"/>
              <a:gd name="T54" fmla="*/ 164 w 320"/>
              <a:gd name="T55" fmla="*/ 138 h 224"/>
              <a:gd name="T56" fmla="*/ 236 w 320"/>
              <a:gd name="T57" fmla="*/ 107 h 224"/>
              <a:gd name="T58" fmla="*/ 244 w 320"/>
              <a:gd name="T59" fmla="*/ 167 h 224"/>
              <a:gd name="T60" fmla="*/ 160 w 320"/>
              <a:gd name="T61" fmla="*/ 117 h 224"/>
              <a:gd name="T62" fmla="*/ 40 w 320"/>
              <a:gd name="T63" fmla="*/ 65 h 224"/>
              <a:gd name="T64" fmla="*/ 160 w 320"/>
              <a:gd name="T65" fmla="*/ 22 h 224"/>
              <a:gd name="T66" fmla="*/ 280 w 320"/>
              <a:gd name="T67" fmla="*/ 65 h 224"/>
              <a:gd name="T68" fmla="*/ 160 w 320"/>
              <a:gd name="T69"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24">
                <a:moveTo>
                  <a:pt x="313" y="54"/>
                </a:moveTo>
                <a:cubicBezTo>
                  <a:pt x="163" y="1"/>
                  <a:pt x="163" y="1"/>
                  <a:pt x="163" y="1"/>
                </a:cubicBezTo>
                <a:cubicBezTo>
                  <a:pt x="161" y="0"/>
                  <a:pt x="158" y="0"/>
                  <a:pt x="156" y="1"/>
                </a:cubicBezTo>
                <a:cubicBezTo>
                  <a:pt x="7" y="54"/>
                  <a:pt x="7" y="54"/>
                  <a:pt x="7" y="54"/>
                </a:cubicBezTo>
                <a:cubicBezTo>
                  <a:pt x="3" y="56"/>
                  <a:pt x="0" y="60"/>
                  <a:pt x="0" y="64"/>
                </a:cubicBezTo>
                <a:cubicBezTo>
                  <a:pt x="0" y="68"/>
                  <a:pt x="2" y="72"/>
                  <a:pt x="6" y="74"/>
                </a:cubicBezTo>
                <a:cubicBezTo>
                  <a:pt x="63" y="98"/>
                  <a:pt x="63" y="98"/>
                  <a:pt x="63" y="98"/>
                </a:cubicBezTo>
                <a:cubicBezTo>
                  <a:pt x="53" y="170"/>
                  <a:pt x="53" y="170"/>
                  <a:pt x="53" y="170"/>
                </a:cubicBezTo>
                <a:cubicBezTo>
                  <a:pt x="53" y="172"/>
                  <a:pt x="53" y="174"/>
                  <a:pt x="54" y="176"/>
                </a:cubicBezTo>
                <a:cubicBezTo>
                  <a:pt x="56" y="178"/>
                  <a:pt x="83" y="224"/>
                  <a:pt x="160" y="224"/>
                </a:cubicBezTo>
                <a:cubicBezTo>
                  <a:pt x="223" y="224"/>
                  <a:pt x="262" y="180"/>
                  <a:pt x="264" y="178"/>
                </a:cubicBezTo>
                <a:cubicBezTo>
                  <a:pt x="266" y="176"/>
                  <a:pt x="267" y="173"/>
                  <a:pt x="266" y="170"/>
                </a:cubicBezTo>
                <a:cubicBezTo>
                  <a:pt x="257" y="98"/>
                  <a:pt x="257" y="98"/>
                  <a:pt x="257" y="98"/>
                </a:cubicBezTo>
                <a:cubicBezTo>
                  <a:pt x="288" y="85"/>
                  <a:pt x="288" y="85"/>
                  <a:pt x="288" y="85"/>
                </a:cubicBezTo>
                <a:cubicBezTo>
                  <a:pt x="288" y="214"/>
                  <a:pt x="288" y="214"/>
                  <a:pt x="288" y="214"/>
                </a:cubicBezTo>
                <a:cubicBezTo>
                  <a:pt x="288" y="220"/>
                  <a:pt x="292" y="224"/>
                  <a:pt x="298" y="224"/>
                </a:cubicBezTo>
                <a:cubicBezTo>
                  <a:pt x="304" y="224"/>
                  <a:pt x="309" y="220"/>
                  <a:pt x="309" y="214"/>
                </a:cubicBezTo>
                <a:cubicBezTo>
                  <a:pt x="309" y="76"/>
                  <a:pt x="309" y="76"/>
                  <a:pt x="309" y="76"/>
                </a:cubicBezTo>
                <a:cubicBezTo>
                  <a:pt x="313" y="74"/>
                  <a:pt x="313" y="74"/>
                  <a:pt x="313" y="74"/>
                </a:cubicBezTo>
                <a:cubicBezTo>
                  <a:pt x="317" y="72"/>
                  <a:pt x="320" y="68"/>
                  <a:pt x="320" y="64"/>
                </a:cubicBezTo>
                <a:cubicBezTo>
                  <a:pt x="320" y="60"/>
                  <a:pt x="317" y="56"/>
                  <a:pt x="313" y="54"/>
                </a:cubicBezTo>
                <a:close/>
                <a:moveTo>
                  <a:pt x="244" y="167"/>
                </a:moveTo>
                <a:cubicBezTo>
                  <a:pt x="235" y="177"/>
                  <a:pt x="203" y="203"/>
                  <a:pt x="160" y="203"/>
                </a:cubicBezTo>
                <a:cubicBezTo>
                  <a:pt x="105" y="203"/>
                  <a:pt x="81" y="177"/>
                  <a:pt x="75" y="168"/>
                </a:cubicBezTo>
                <a:cubicBezTo>
                  <a:pt x="83" y="107"/>
                  <a:pt x="83" y="107"/>
                  <a:pt x="83" y="107"/>
                </a:cubicBezTo>
                <a:cubicBezTo>
                  <a:pt x="155" y="138"/>
                  <a:pt x="155" y="138"/>
                  <a:pt x="155" y="138"/>
                </a:cubicBezTo>
                <a:cubicBezTo>
                  <a:pt x="157" y="139"/>
                  <a:pt x="158" y="139"/>
                  <a:pt x="160" y="139"/>
                </a:cubicBezTo>
                <a:cubicBezTo>
                  <a:pt x="161" y="139"/>
                  <a:pt x="163" y="139"/>
                  <a:pt x="164" y="138"/>
                </a:cubicBezTo>
                <a:cubicBezTo>
                  <a:pt x="236" y="107"/>
                  <a:pt x="236" y="107"/>
                  <a:pt x="236" y="107"/>
                </a:cubicBezTo>
                <a:lnTo>
                  <a:pt x="244" y="167"/>
                </a:lnTo>
                <a:close/>
                <a:moveTo>
                  <a:pt x="160" y="117"/>
                </a:moveTo>
                <a:cubicBezTo>
                  <a:pt x="40" y="65"/>
                  <a:pt x="40" y="65"/>
                  <a:pt x="40" y="65"/>
                </a:cubicBezTo>
                <a:cubicBezTo>
                  <a:pt x="160" y="22"/>
                  <a:pt x="160" y="22"/>
                  <a:pt x="160" y="22"/>
                </a:cubicBezTo>
                <a:cubicBezTo>
                  <a:pt x="280" y="65"/>
                  <a:pt x="280" y="65"/>
                  <a:pt x="280" y="65"/>
                </a:cubicBezTo>
                <a:lnTo>
                  <a:pt x="160" y="117"/>
                </a:ln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white"/>
              </a:solidFill>
              <a:effectLst/>
              <a:uLnTx/>
              <a:uFillTx/>
              <a:latin typeface="+mj-lt"/>
            </a:endParaRPr>
          </a:p>
        </p:txBody>
      </p:sp>
      <p:grpSp>
        <p:nvGrpSpPr>
          <p:cNvPr id="2" name="Group 1">
            <a:extLst>
              <a:ext uri="{FF2B5EF4-FFF2-40B4-BE49-F238E27FC236}">
                <a16:creationId xmlns:a16="http://schemas.microsoft.com/office/drawing/2014/main" id="{5AACFADF-091B-47B8-B0C9-D1E29DACCFEA}"/>
              </a:ext>
            </a:extLst>
          </p:cNvPr>
          <p:cNvGrpSpPr/>
          <p:nvPr/>
        </p:nvGrpSpPr>
        <p:grpSpPr>
          <a:xfrm>
            <a:off x="1663344" y="1662719"/>
            <a:ext cx="9473964" cy="4452501"/>
            <a:chOff x="431709" y="1719349"/>
            <a:chExt cx="9473964" cy="4452501"/>
          </a:xfrm>
        </p:grpSpPr>
        <p:sp>
          <p:nvSpPr>
            <p:cNvPr id="111" name="Rectangle 110"/>
            <p:cNvSpPr/>
            <p:nvPr/>
          </p:nvSpPr>
          <p:spPr bwMode="ltGray">
            <a:xfrm>
              <a:off x="431709" y="3442547"/>
              <a:ext cx="1752816" cy="2729303"/>
            </a:xfrm>
            <a:prstGeom prst="rect">
              <a:avLst/>
            </a:prstGeom>
            <a:solidFill>
              <a:srgbClr val="E0301E">
                <a:alpha val="20000"/>
              </a:srgbClr>
            </a:solidFill>
            <a:ln w="12700" cap="sq" cmpd="sng" algn="ctr">
              <a:solidFill>
                <a:srgbClr val="E0301E"/>
              </a:solidFill>
              <a:prstDash val="dash"/>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464646"/>
                </a:solidFill>
                <a:effectLst/>
                <a:uLnTx/>
                <a:uFillTx/>
                <a:latin typeface="Arial"/>
                <a:ea typeface="+mn-ea"/>
                <a:cs typeface="+mn-cs"/>
              </a:endParaRPr>
            </a:p>
          </p:txBody>
        </p:sp>
        <p:grpSp>
          <p:nvGrpSpPr>
            <p:cNvPr id="11" name="Group 10"/>
            <p:cNvGrpSpPr/>
            <p:nvPr/>
          </p:nvGrpSpPr>
          <p:grpSpPr>
            <a:xfrm>
              <a:off x="6222570" y="1719349"/>
              <a:ext cx="1752816" cy="1574680"/>
              <a:chOff x="6211757" y="1806901"/>
              <a:chExt cx="1752816" cy="1574680"/>
            </a:xfrm>
          </p:grpSpPr>
          <p:sp>
            <p:nvSpPr>
              <p:cNvPr id="195" name="Rectangle 194"/>
              <p:cNvSpPr/>
              <p:nvPr/>
            </p:nvSpPr>
            <p:spPr bwMode="ltGray">
              <a:xfrm>
                <a:off x="6211757" y="2769376"/>
                <a:ext cx="1752816" cy="612205"/>
              </a:xfrm>
              <a:prstGeom prst="rect">
                <a:avLst/>
              </a:prstGeom>
              <a:solidFill>
                <a:srgbClr val="464646"/>
              </a:solidFill>
              <a:ln w="12700" cap="sq" cmpd="sng" algn="ctr">
                <a:solidFill>
                  <a:srgbClr val="EB8C00"/>
                </a:solidFill>
                <a:prstDash val="solid"/>
              </a:ln>
              <a:effectLst/>
            </p:spPr>
            <p:txBody>
              <a:bodyPr lIns="70230" tIns="70230" rIns="30783" bIns="70230" spcCol="0" rtlCol="0" anchor="t" anchorCtr="0"/>
              <a:lstStyle/>
              <a:p>
                <a:pPr lvl="0">
                  <a:spcAft>
                    <a:spcPts val="585"/>
                  </a:spcAft>
                </a:pPr>
                <a:endParaRPr lang="en-US" sz="855" b="1" kern="0" dirty="0">
                  <a:solidFill>
                    <a:srgbClr val="FFFFFF"/>
                  </a:solidFill>
                </a:endParaRPr>
              </a:p>
            </p:txBody>
          </p:sp>
          <p:sp>
            <p:nvSpPr>
              <p:cNvPr id="196" name="Rectangle 195"/>
              <p:cNvSpPr/>
              <p:nvPr/>
            </p:nvSpPr>
            <p:spPr bwMode="ltGray">
              <a:xfrm>
                <a:off x="6211757" y="1806901"/>
                <a:ext cx="1752816" cy="979907"/>
              </a:xfrm>
              <a:prstGeom prst="rect">
                <a:avLst/>
              </a:prstGeom>
              <a:solidFill>
                <a:srgbClr val="EB8C00"/>
              </a:solidFill>
              <a:ln w="12700" cap="sq" cmpd="sng" algn="ctr">
                <a:solidFill>
                  <a:srgbClr val="EB8C00"/>
                </a:solidFill>
                <a:prstDash val="solid"/>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sp>
            <p:nvSpPr>
              <p:cNvPr id="197" name="Isosceles Triangle 196"/>
              <p:cNvSpPr/>
              <p:nvPr/>
            </p:nvSpPr>
            <p:spPr bwMode="ltGray">
              <a:xfrm rot="10800000" flipV="1">
                <a:off x="6974987" y="2620860"/>
                <a:ext cx="226354" cy="176989"/>
              </a:xfrm>
              <a:prstGeom prst="triangle">
                <a:avLst/>
              </a:prstGeom>
              <a:solidFill>
                <a:srgbClr val="464646"/>
              </a:solidFill>
              <a:ln w="3175" cap="sq" cmpd="sng" algn="ctr">
                <a:noFill/>
                <a:prstDash val="solid"/>
              </a:ln>
              <a:effectLst/>
            </p:spPr>
            <p:txBody>
              <a:bodyPr lIns="89192" tIns="44596" rIns="89192" bIns="445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12" name="Group 11"/>
            <p:cNvGrpSpPr/>
            <p:nvPr/>
          </p:nvGrpSpPr>
          <p:grpSpPr>
            <a:xfrm>
              <a:off x="8152857" y="1719349"/>
              <a:ext cx="1752816" cy="1574680"/>
              <a:chOff x="8196087" y="1806901"/>
              <a:chExt cx="1752816" cy="1574680"/>
            </a:xfrm>
          </p:grpSpPr>
          <p:sp>
            <p:nvSpPr>
              <p:cNvPr id="191" name="Rectangle 190"/>
              <p:cNvSpPr/>
              <p:nvPr/>
            </p:nvSpPr>
            <p:spPr bwMode="ltGray">
              <a:xfrm>
                <a:off x="8196087" y="1806901"/>
                <a:ext cx="1752816" cy="979907"/>
              </a:xfrm>
              <a:prstGeom prst="rect">
                <a:avLst/>
              </a:prstGeom>
              <a:solidFill>
                <a:srgbClr val="FFB600"/>
              </a:solidFill>
              <a:ln w="12700" cap="sq" cmpd="sng" algn="ctr">
                <a:solidFill>
                  <a:srgbClr val="FFB600"/>
                </a:solidFill>
                <a:prstDash val="solid"/>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sp>
            <p:nvSpPr>
              <p:cNvPr id="193" name="Rectangle 192"/>
              <p:cNvSpPr/>
              <p:nvPr/>
            </p:nvSpPr>
            <p:spPr bwMode="ltGray">
              <a:xfrm>
                <a:off x="8196087" y="2769376"/>
                <a:ext cx="1752816" cy="612205"/>
              </a:xfrm>
              <a:prstGeom prst="rect">
                <a:avLst/>
              </a:prstGeom>
              <a:solidFill>
                <a:srgbClr val="464646"/>
              </a:solidFill>
              <a:ln w="12700" cap="sq" cmpd="sng" algn="ctr">
                <a:solidFill>
                  <a:srgbClr val="FFB600"/>
                </a:solidFill>
                <a:prstDash val="solid"/>
              </a:ln>
              <a:effectLst/>
            </p:spPr>
            <p:txBody>
              <a:bodyPr lIns="70230" tIns="70230" rIns="30783" bIns="70230" spcCol="0" rtlCol="0" anchor="t" anchorCtr="0"/>
              <a:lstStyle/>
              <a:p>
                <a:pPr lvl="0">
                  <a:spcAft>
                    <a:spcPts val="585"/>
                  </a:spcAft>
                </a:pPr>
                <a:endParaRPr lang="en-US" sz="855" b="1" kern="0" dirty="0">
                  <a:solidFill>
                    <a:srgbClr val="FFFFFF"/>
                  </a:solidFill>
                </a:endParaRPr>
              </a:p>
            </p:txBody>
          </p:sp>
          <p:sp>
            <p:nvSpPr>
              <p:cNvPr id="194" name="Isosceles Triangle 193"/>
              <p:cNvSpPr/>
              <p:nvPr/>
            </p:nvSpPr>
            <p:spPr bwMode="ltGray">
              <a:xfrm rot="10800000" flipV="1">
                <a:off x="8959318" y="2620860"/>
                <a:ext cx="226354" cy="176989"/>
              </a:xfrm>
              <a:prstGeom prst="triangle">
                <a:avLst/>
              </a:prstGeom>
              <a:solidFill>
                <a:srgbClr val="464646"/>
              </a:solidFill>
              <a:ln w="3175" cap="sq" cmpd="sng" algn="ctr">
                <a:noFill/>
                <a:prstDash val="solid"/>
              </a:ln>
              <a:effectLst/>
            </p:spPr>
            <p:txBody>
              <a:bodyPr lIns="89192" tIns="44596" rIns="89192" bIns="445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8" name="Group 7"/>
            <p:cNvGrpSpPr/>
            <p:nvPr/>
          </p:nvGrpSpPr>
          <p:grpSpPr>
            <a:xfrm>
              <a:off x="431709" y="1719349"/>
              <a:ext cx="1752816" cy="1574680"/>
              <a:chOff x="258762" y="1806901"/>
              <a:chExt cx="1752816" cy="1574680"/>
            </a:xfrm>
          </p:grpSpPr>
          <p:sp>
            <p:nvSpPr>
              <p:cNvPr id="183" name="Rectangle 182"/>
              <p:cNvSpPr/>
              <p:nvPr/>
            </p:nvSpPr>
            <p:spPr bwMode="ltGray">
              <a:xfrm>
                <a:off x="258762" y="2769376"/>
                <a:ext cx="1752816" cy="612205"/>
              </a:xfrm>
              <a:prstGeom prst="rect">
                <a:avLst/>
              </a:prstGeom>
              <a:solidFill>
                <a:srgbClr val="464646"/>
              </a:solidFill>
              <a:ln w="12700" cap="sq" cmpd="sng" algn="ctr">
                <a:solidFill>
                  <a:srgbClr val="E0301E"/>
                </a:solidFill>
                <a:prstDash val="solid"/>
              </a:ln>
              <a:effectLst/>
            </p:spPr>
            <p:txBody>
              <a:bodyPr lIns="70230" tIns="70230" rIns="30783" bIns="70230" spcCol="0" rtlCol="0" anchor="t" anchorCtr="0"/>
              <a:lstStyle/>
              <a:p>
                <a:pPr lvl="0">
                  <a:spcAft>
                    <a:spcPts val="585"/>
                  </a:spcAft>
                </a:pPr>
                <a:endParaRPr lang="en-US" sz="855" b="1" kern="0" dirty="0">
                  <a:solidFill>
                    <a:srgbClr val="FFFFFF"/>
                  </a:solidFill>
                </a:endParaRPr>
              </a:p>
            </p:txBody>
          </p:sp>
          <p:sp>
            <p:nvSpPr>
              <p:cNvPr id="184" name="Rectangle 183"/>
              <p:cNvSpPr/>
              <p:nvPr/>
            </p:nvSpPr>
            <p:spPr bwMode="ltGray">
              <a:xfrm>
                <a:off x="258762" y="1806901"/>
                <a:ext cx="1752816" cy="979907"/>
              </a:xfrm>
              <a:prstGeom prst="rect">
                <a:avLst/>
              </a:prstGeom>
              <a:solidFill>
                <a:srgbClr val="E0301E"/>
              </a:solidFill>
              <a:ln w="12700" cap="sq" cmpd="sng" algn="ctr">
                <a:solidFill>
                  <a:srgbClr val="E0301E"/>
                </a:solidFill>
                <a:prstDash val="solid"/>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sp>
            <p:nvSpPr>
              <p:cNvPr id="185" name="Isosceles Triangle 184"/>
              <p:cNvSpPr/>
              <p:nvPr/>
            </p:nvSpPr>
            <p:spPr bwMode="ltGray">
              <a:xfrm rot="10800000" flipV="1">
                <a:off x="1021993" y="2620860"/>
                <a:ext cx="226354" cy="176989"/>
              </a:xfrm>
              <a:prstGeom prst="triangle">
                <a:avLst/>
              </a:prstGeom>
              <a:solidFill>
                <a:srgbClr val="464646"/>
              </a:solidFill>
              <a:ln w="3175" cap="sq" cmpd="sng" algn="ctr">
                <a:noFill/>
                <a:prstDash val="solid"/>
              </a:ln>
              <a:effectLst/>
            </p:spPr>
            <p:txBody>
              <a:bodyPr lIns="89192" tIns="44596" rIns="89192" bIns="445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9" name="Group 8"/>
            <p:cNvGrpSpPr/>
            <p:nvPr/>
          </p:nvGrpSpPr>
          <p:grpSpPr>
            <a:xfrm>
              <a:off x="2361996" y="1719349"/>
              <a:ext cx="1752816" cy="1574680"/>
              <a:chOff x="2243094" y="1806901"/>
              <a:chExt cx="1752816" cy="1574680"/>
            </a:xfrm>
          </p:grpSpPr>
          <p:sp>
            <p:nvSpPr>
              <p:cNvPr id="180" name="Rectangle 179"/>
              <p:cNvSpPr/>
              <p:nvPr/>
            </p:nvSpPr>
            <p:spPr bwMode="ltGray">
              <a:xfrm>
                <a:off x="2243094" y="1806901"/>
                <a:ext cx="1752816" cy="979907"/>
              </a:xfrm>
              <a:prstGeom prst="rect">
                <a:avLst/>
              </a:prstGeom>
              <a:solidFill>
                <a:srgbClr val="DB536A"/>
              </a:solidFill>
              <a:ln w="12700" cap="sq" cmpd="sng" algn="ctr">
                <a:solidFill>
                  <a:srgbClr val="DB536A"/>
                </a:solidFill>
                <a:prstDash val="solid"/>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sp>
            <p:nvSpPr>
              <p:cNvPr id="181" name="Rectangle 180"/>
              <p:cNvSpPr/>
              <p:nvPr/>
            </p:nvSpPr>
            <p:spPr bwMode="ltGray">
              <a:xfrm>
                <a:off x="2243094" y="2769376"/>
                <a:ext cx="1752816" cy="612205"/>
              </a:xfrm>
              <a:prstGeom prst="rect">
                <a:avLst/>
              </a:prstGeom>
              <a:solidFill>
                <a:srgbClr val="464646"/>
              </a:solidFill>
              <a:ln w="12700" cap="sq" cmpd="sng" algn="ctr">
                <a:solidFill>
                  <a:srgbClr val="DB536A"/>
                </a:solidFill>
                <a:prstDash val="solid"/>
              </a:ln>
              <a:effectLst/>
            </p:spPr>
            <p:txBody>
              <a:bodyPr lIns="70230" tIns="70230" rIns="30783" bIns="70230" spcCol="0" rtlCol="0" anchor="t" anchorCtr="0"/>
              <a:lstStyle/>
              <a:p>
                <a:pPr lvl="0">
                  <a:spcAft>
                    <a:spcPts val="585"/>
                  </a:spcAft>
                </a:pPr>
                <a:endParaRPr lang="en-US" sz="855" b="1" kern="0" dirty="0">
                  <a:solidFill>
                    <a:srgbClr val="FFFFFF"/>
                  </a:solidFill>
                </a:endParaRPr>
              </a:p>
            </p:txBody>
          </p:sp>
          <p:sp>
            <p:nvSpPr>
              <p:cNvPr id="182" name="Isosceles Triangle 181"/>
              <p:cNvSpPr/>
              <p:nvPr/>
            </p:nvSpPr>
            <p:spPr bwMode="ltGray">
              <a:xfrm rot="10800000" flipV="1">
                <a:off x="3006325" y="2620860"/>
                <a:ext cx="226354" cy="176989"/>
              </a:xfrm>
              <a:prstGeom prst="triangle">
                <a:avLst/>
              </a:prstGeom>
              <a:solidFill>
                <a:srgbClr val="464646"/>
              </a:solidFill>
              <a:ln w="3175" cap="sq" cmpd="sng" algn="ctr">
                <a:noFill/>
                <a:prstDash val="solid"/>
              </a:ln>
              <a:effectLst/>
            </p:spPr>
            <p:txBody>
              <a:bodyPr lIns="89192" tIns="44596" rIns="89192" bIns="445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10" name="Group 9"/>
            <p:cNvGrpSpPr/>
            <p:nvPr/>
          </p:nvGrpSpPr>
          <p:grpSpPr>
            <a:xfrm>
              <a:off x="4292283" y="1719349"/>
              <a:ext cx="1752816" cy="1574680"/>
              <a:chOff x="4227424" y="1806901"/>
              <a:chExt cx="1752816" cy="1574680"/>
            </a:xfrm>
          </p:grpSpPr>
          <p:sp>
            <p:nvSpPr>
              <p:cNvPr id="177" name="Rectangle 176"/>
              <p:cNvSpPr/>
              <p:nvPr/>
            </p:nvSpPr>
            <p:spPr bwMode="ltGray">
              <a:xfrm>
                <a:off x="4227424" y="1806901"/>
                <a:ext cx="1752816" cy="979907"/>
              </a:xfrm>
              <a:prstGeom prst="rect">
                <a:avLst/>
              </a:prstGeom>
              <a:solidFill>
                <a:srgbClr val="D04A02"/>
              </a:solidFill>
              <a:ln w="12700" cap="sq" cmpd="sng" algn="ctr">
                <a:solidFill>
                  <a:srgbClr val="D04A02"/>
                </a:solidFill>
                <a:prstDash val="solid"/>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sp>
            <p:nvSpPr>
              <p:cNvPr id="178" name="Rectangle 177"/>
              <p:cNvSpPr/>
              <p:nvPr/>
            </p:nvSpPr>
            <p:spPr bwMode="ltGray">
              <a:xfrm>
                <a:off x="4227424" y="2769376"/>
                <a:ext cx="1752816" cy="612205"/>
              </a:xfrm>
              <a:prstGeom prst="rect">
                <a:avLst/>
              </a:prstGeom>
              <a:solidFill>
                <a:srgbClr val="464646"/>
              </a:solidFill>
              <a:ln w="12700" cap="sq" cmpd="sng" algn="ctr">
                <a:solidFill>
                  <a:srgbClr val="D04A02"/>
                </a:solidFill>
                <a:prstDash val="solid"/>
              </a:ln>
              <a:effectLst/>
            </p:spPr>
            <p:txBody>
              <a:bodyPr lIns="70230" tIns="70230" rIns="30783" bIns="70230" spcCol="0" rtlCol="0" anchor="t" anchorCtr="0"/>
              <a:lstStyle/>
              <a:p>
                <a:pPr lvl="0">
                  <a:spcAft>
                    <a:spcPts val="585"/>
                  </a:spcAft>
                </a:pPr>
                <a:endParaRPr lang="fr-FR" sz="855" b="1" kern="0" dirty="0">
                  <a:solidFill>
                    <a:srgbClr val="FFFFFF"/>
                  </a:solidFill>
                </a:endParaRPr>
              </a:p>
            </p:txBody>
          </p:sp>
          <p:sp>
            <p:nvSpPr>
              <p:cNvPr id="179" name="Isosceles Triangle 178"/>
              <p:cNvSpPr/>
              <p:nvPr/>
            </p:nvSpPr>
            <p:spPr bwMode="ltGray">
              <a:xfrm rot="10800000" flipV="1">
                <a:off x="4990655" y="2620860"/>
                <a:ext cx="226354" cy="176989"/>
              </a:xfrm>
              <a:prstGeom prst="triangle">
                <a:avLst/>
              </a:prstGeom>
              <a:solidFill>
                <a:srgbClr val="464646"/>
              </a:solidFill>
              <a:ln w="3175" cap="sq" cmpd="sng" algn="ctr">
                <a:noFill/>
                <a:prstDash val="solid"/>
              </a:ln>
              <a:effectLst/>
            </p:spPr>
            <p:txBody>
              <a:bodyPr lIns="89192" tIns="44596" rIns="89192" bIns="445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55" b="0" i="0" u="none" strike="noStrike" kern="0" cap="none" spc="0" normalizeH="0" baseline="0" noProof="0" dirty="0">
                  <a:ln>
                    <a:noFill/>
                  </a:ln>
                  <a:solidFill>
                    <a:srgbClr val="FFFFFF"/>
                  </a:solidFill>
                  <a:effectLst/>
                  <a:uLnTx/>
                  <a:uFillTx/>
                  <a:latin typeface="Arial"/>
                  <a:ea typeface="+mn-ea"/>
                  <a:cs typeface="+mn-cs"/>
                </a:endParaRPr>
              </a:p>
            </p:txBody>
          </p:sp>
        </p:grpSp>
        <p:sp>
          <p:nvSpPr>
            <p:cNvPr id="229" name="Freeform 22"/>
            <p:cNvSpPr>
              <a:spLocks noChangeAspect="1" noEditPoints="1"/>
            </p:cNvSpPr>
            <p:nvPr/>
          </p:nvSpPr>
          <p:spPr bwMode="auto">
            <a:xfrm>
              <a:off x="1127141" y="2831583"/>
              <a:ext cx="361949" cy="360760"/>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solidFill>
            <a:ln>
              <a:solidFill>
                <a:schemeClr val="bg1"/>
              </a:solidFill>
            </a:ln>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000000"/>
                </a:solidFill>
                <a:effectLst/>
                <a:uLnTx/>
                <a:uFillTx/>
                <a:latin typeface="+mj-lt"/>
              </a:endParaRPr>
            </a:p>
          </p:txBody>
        </p:sp>
        <p:sp>
          <p:nvSpPr>
            <p:cNvPr id="231" name="Rectangle 230"/>
            <p:cNvSpPr/>
            <p:nvPr/>
          </p:nvSpPr>
          <p:spPr>
            <a:xfrm>
              <a:off x="477819" y="3468781"/>
              <a:ext cx="1684002" cy="1641988"/>
            </a:xfrm>
            <a:prstGeom prst="rect">
              <a:avLst/>
            </a:prstGeom>
          </p:spPr>
          <p:txBody>
            <a:bodyPr wrap="square" lIns="0" tIns="0" rIns="0" bIns="0">
              <a:spAutoFit/>
            </a:bodyPr>
            <a:lstStyle/>
            <a:p>
              <a:pPr marL="171450" indent="-171450">
                <a:lnSpc>
                  <a:spcPct val="110000"/>
                </a:lnSpc>
                <a:buFont typeface="Wingdings" panose="05000000000000000000" pitchFamily="2" charset="2"/>
                <a:buChar char="ü"/>
              </a:pPr>
              <a:r>
                <a:rPr lang="zh-CN" altLang="en-US" sz="1400" dirty="0"/>
                <a:t>设立互联网企业、投资及投资咨询类企业、各类交易场所或者平台、农民专业合作社、资金互助组织以及其他组织吸收资金；</a:t>
              </a:r>
              <a:endParaRPr lang="zh-CN" altLang="en-US" sz="600" i="1" dirty="0">
                <a:latin typeface="+mn-ea"/>
              </a:endParaRPr>
            </a:p>
          </p:txBody>
        </p:sp>
        <p:sp>
          <p:nvSpPr>
            <p:cNvPr id="232" name="Freeform 51"/>
            <p:cNvSpPr>
              <a:spLocks noChangeAspect="1" noEditPoints="1"/>
            </p:cNvSpPr>
            <p:nvPr/>
          </p:nvSpPr>
          <p:spPr bwMode="auto">
            <a:xfrm>
              <a:off x="3023495" y="2811337"/>
              <a:ext cx="429815" cy="359569"/>
            </a:xfrm>
            <a:custGeom>
              <a:avLst/>
              <a:gdLst>
                <a:gd name="T0" fmla="*/ 68 w 239"/>
                <a:gd name="T1" fmla="*/ 15 h 200"/>
                <a:gd name="T2" fmla="*/ 103 w 239"/>
                <a:gd name="T3" fmla="*/ 49 h 200"/>
                <a:gd name="T4" fmla="*/ 68 w 239"/>
                <a:gd name="T5" fmla="*/ 84 h 200"/>
                <a:gd name="T6" fmla="*/ 33 w 239"/>
                <a:gd name="T7" fmla="*/ 49 h 200"/>
                <a:gd name="T8" fmla="*/ 68 w 239"/>
                <a:gd name="T9" fmla="*/ 15 h 200"/>
                <a:gd name="T10" fmla="*/ 68 w 239"/>
                <a:gd name="T11" fmla="*/ 99 h 200"/>
                <a:gd name="T12" fmla="*/ 118 w 239"/>
                <a:gd name="T13" fmla="*/ 49 h 200"/>
                <a:gd name="T14" fmla="*/ 68 w 239"/>
                <a:gd name="T15" fmla="*/ 0 h 200"/>
                <a:gd name="T16" fmla="*/ 18 w 239"/>
                <a:gd name="T17" fmla="*/ 49 h 200"/>
                <a:gd name="T18" fmla="*/ 68 w 239"/>
                <a:gd name="T19" fmla="*/ 99 h 200"/>
                <a:gd name="T20" fmla="*/ 187 w 239"/>
                <a:gd name="T21" fmla="*/ 61 h 200"/>
                <a:gd name="T22" fmla="*/ 211 w 239"/>
                <a:gd name="T23" fmla="*/ 85 h 200"/>
                <a:gd name="T24" fmla="*/ 187 w 239"/>
                <a:gd name="T25" fmla="*/ 109 h 200"/>
                <a:gd name="T26" fmla="*/ 163 w 239"/>
                <a:gd name="T27" fmla="*/ 85 h 200"/>
                <a:gd name="T28" fmla="*/ 187 w 239"/>
                <a:gd name="T29" fmla="*/ 61 h 200"/>
                <a:gd name="T30" fmla="*/ 187 w 239"/>
                <a:gd name="T31" fmla="*/ 124 h 200"/>
                <a:gd name="T32" fmla="*/ 226 w 239"/>
                <a:gd name="T33" fmla="*/ 85 h 200"/>
                <a:gd name="T34" fmla="*/ 187 w 239"/>
                <a:gd name="T35" fmla="*/ 46 h 200"/>
                <a:gd name="T36" fmla="*/ 148 w 239"/>
                <a:gd name="T37" fmla="*/ 85 h 200"/>
                <a:gd name="T38" fmla="*/ 187 w 239"/>
                <a:gd name="T39" fmla="*/ 124 h 200"/>
                <a:gd name="T40" fmla="*/ 224 w 239"/>
                <a:gd name="T41" fmla="*/ 185 h 200"/>
                <a:gd name="T42" fmla="*/ 143 w 239"/>
                <a:gd name="T43" fmla="*/ 185 h 200"/>
                <a:gd name="T44" fmla="*/ 143 w 239"/>
                <a:gd name="T45" fmla="*/ 159 h 200"/>
                <a:gd name="T46" fmla="*/ 224 w 239"/>
                <a:gd name="T47" fmla="*/ 159 h 200"/>
                <a:gd name="T48" fmla="*/ 224 w 239"/>
                <a:gd name="T49" fmla="*/ 185 h 200"/>
                <a:gd name="T50" fmla="*/ 128 w 239"/>
                <a:gd name="T51" fmla="*/ 185 h 200"/>
                <a:gd name="T52" fmla="*/ 15 w 239"/>
                <a:gd name="T53" fmla="*/ 185 h 200"/>
                <a:gd name="T54" fmla="*/ 15 w 239"/>
                <a:gd name="T55" fmla="*/ 147 h 200"/>
                <a:gd name="T56" fmla="*/ 128 w 239"/>
                <a:gd name="T57" fmla="*/ 147 h 200"/>
                <a:gd name="T58" fmla="*/ 128 w 239"/>
                <a:gd name="T59" fmla="*/ 150 h 200"/>
                <a:gd name="T60" fmla="*/ 128 w 239"/>
                <a:gd name="T61" fmla="*/ 185 h 200"/>
                <a:gd name="T62" fmla="*/ 234 w 239"/>
                <a:gd name="T63" fmla="*/ 148 h 200"/>
                <a:gd name="T64" fmla="*/ 143 w 239"/>
                <a:gd name="T65" fmla="*/ 143 h 200"/>
                <a:gd name="T66" fmla="*/ 143 w 239"/>
                <a:gd name="T67" fmla="*/ 137 h 200"/>
                <a:gd name="T68" fmla="*/ 138 w 239"/>
                <a:gd name="T69" fmla="*/ 135 h 200"/>
                <a:gd name="T70" fmla="*/ 4 w 239"/>
                <a:gd name="T71" fmla="*/ 135 h 200"/>
                <a:gd name="T72" fmla="*/ 0 w 239"/>
                <a:gd name="T73" fmla="*/ 137 h 200"/>
                <a:gd name="T74" fmla="*/ 0 w 239"/>
                <a:gd name="T75" fmla="*/ 200 h 200"/>
                <a:gd name="T76" fmla="*/ 128 w 239"/>
                <a:gd name="T77" fmla="*/ 200 h 200"/>
                <a:gd name="T78" fmla="*/ 143 w 239"/>
                <a:gd name="T79" fmla="*/ 200 h 200"/>
                <a:gd name="T80" fmla="*/ 239 w 239"/>
                <a:gd name="T81" fmla="*/ 200 h 200"/>
                <a:gd name="T82" fmla="*/ 239 w 239"/>
                <a:gd name="T83" fmla="*/ 150 h 200"/>
                <a:gd name="T84" fmla="*/ 234 w 239"/>
                <a:gd name="T85" fmla="*/ 14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 h="20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bg1"/>
            </a:solidFill>
            <a:ln>
              <a:solidFill>
                <a:schemeClr val="bg1"/>
              </a:solidFill>
            </a:ln>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000000"/>
                </a:solidFill>
                <a:effectLst/>
                <a:uLnTx/>
                <a:uFillTx/>
              </a:endParaRPr>
            </a:p>
          </p:txBody>
        </p:sp>
        <p:sp>
          <p:nvSpPr>
            <p:cNvPr id="233" name="Freeform 987"/>
            <p:cNvSpPr>
              <a:spLocks noEditPoints="1"/>
            </p:cNvSpPr>
            <p:nvPr/>
          </p:nvSpPr>
          <p:spPr bwMode="auto">
            <a:xfrm>
              <a:off x="4938658" y="2775680"/>
              <a:ext cx="460066" cy="416663"/>
            </a:xfrm>
            <a:custGeom>
              <a:avLst/>
              <a:gdLst>
                <a:gd name="T0" fmla="*/ 85 w 320"/>
                <a:gd name="T1" fmla="*/ 236 h 289"/>
                <a:gd name="T2" fmla="*/ 85 w 320"/>
                <a:gd name="T3" fmla="*/ 151 h 289"/>
                <a:gd name="T4" fmla="*/ 96 w 320"/>
                <a:gd name="T5" fmla="*/ 140 h 289"/>
                <a:gd name="T6" fmla="*/ 106 w 320"/>
                <a:gd name="T7" fmla="*/ 151 h 289"/>
                <a:gd name="T8" fmla="*/ 106 w 320"/>
                <a:gd name="T9" fmla="*/ 236 h 289"/>
                <a:gd name="T10" fmla="*/ 96 w 320"/>
                <a:gd name="T11" fmla="*/ 247 h 289"/>
                <a:gd name="T12" fmla="*/ 85 w 320"/>
                <a:gd name="T13" fmla="*/ 236 h 289"/>
                <a:gd name="T14" fmla="*/ 138 w 320"/>
                <a:gd name="T15" fmla="*/ 247 h 289"/>
                <a:gd name="T16" fmla="*/ 149 w 320"/>
                <a:gd name="T17" fmla="*/ 236 h 289"/>
                <a:gd name="T18" fmla="*/ 149 w 320"/>
                <a:gd name="T19" fmla="*/ 151 h 289"/>
                <a:gd name="T20" fmla="*/ 138 w 320"/>
                <a:gd name="T21" fmla="*/ 140 h 289"/>
                <a:gd name="T22" fmla="*/ 128 w 320"/>
                <a:gd name="T23" fmla="*/ 151 h 289"/>
                <a:gd name="T24" fmla="*/ 128 w 320"/>
                <a:gd name="T25" fmla="*/ 236 h 289"/>
                <a:gd name="T26" fmla="*/ 138 w 320"/>
                <a:gd name="T27" fmla="*/ 247 h 289"/>
                <a:gd name="T28" fmla="*/ 181 w 320"/>
                <a:gd name="T29" fmla="*/ 247 h 289"/>
                <a:gd name="T30" fmla="*/ 192 w 320"/>
                <a:gd name="T31" fmla="*/ 236 h 289"/>
                <a:gd name="T32" fmla="*/ 192 w 320"/>
                <a:gd name="T33" fmla="*/ 151 h 289"/>
                <a:gd name="T34" fmla="*/ 181 w 320"/>
                <a:gd name="T35" fmla="*/ 140 h 289"/>
                <a:gd name="T36" fmla="*/ 170 w 320"/>
                <a:gd name="T37" fmla="*/ 151 h 289"/>
                <a:gd name="T38" fmla="*/ 170 w 320"/>
                <a:gd name="T39" fmla="*/ 236 h 289"/>
                <a:gd name="T40" fmla="*/ 181 w 320"/>
                <a:gd name="T41" fmla="*/ 247 h 289"/>
                <a:gd name="T42" fmla="*/ 224 w 320"/>
                <a:gd name="T43" fmla="*/ 247 h 289"/>
                <a:gd name="T44" fmla="*/ 234 w 320"/>
                <a:gd name="T45" fmla="*/ 236 h 289"/>
                <a:gd name="T46" fmla="*/ 234 w 320"/>
                <a:gd name="T47" fmla="*/ 151 h 289"/>
                <a:gd name="T48" fmla="*/ 224 w 320"/>
                <a:gd name="T49" fmla="*/ 140 h 289"/>
                <a:gd name="T50" fmla="*/ 213 w 320"/>
                <a:gd name="T51" fmla="*/ 151 h 289"/>
                <a:gd name="T52" fmla="*/ 213 w 320"/>
                <a:gd name="T53" fmla="*/ 236 h 289"/>
                <a:gd name="T54" fmla="*/ 224 w 320"/>
                <a:gd name="T55" fmla="*/ 247 h 289"/>
                <a:gd name="T56" fmla="*/ 320 w 320"/>
                <a:gd name="T57" fmla="*/ 108 h 289"/>
                <a:gd name="T58" fmla="*/ 309 w 320"/>
                <a:gd name="T59" fmla="*/ 119 h 289"/>
                <a:gd name="T60" fmla="*/ 307 w 320"/>
                <a:gd name="T61" fmla="*/ 119 h 289"/>
                <a:gd name="T62" fmla="*/ 277 w 320"/>
                <a:gd name="T63" fmla="*/ 281 h 289"/>
                <a:gd name="T64" fmla="*/ 266 w 320"/>
                <a:gd name="T65" fmla="*/ 289 h 289"/>
                <a:gd name="T66" fmla="*/ 53 w 320"/>
                <a:gd name="T67" fmla="*/ 289 h 289"/>
                <a:gd name="T68" fmla="*/ 43 w 320"/>
                <a:gd name="T69" fmla="*/ 281 h 289"/>
                <a:gd name="T70" fmla="*/ 12 w 320"/>
                <a:gd name="T71" fmla="*/ 119 h 289"/>
                <a:gd name="T72" fmla="*/ 10 w 320"/>
                <a:gd name="T73" fmla="*/ 119 h 289"/>
                <a:gd name="T74" fmla="*/ 0 w 320"/>
                <a:gd name="T75" fmla="*/ 108 h 289"/>
                <a:gd name="T76" fmla="*/ 10 w 320"/>
                <a:gd name="T77" fmla="*/ 97 h 289"/>
                <a:gd name="T78" fmla="*/ 47 w 320"/>
                <a:gd name="T79" fmla="*/ 97 h 289"/>
                <a:gd name="T80" fmla="*/ 108 w 320"/>
                <a:gd name="T81" fmla="*/ 6 h 289"/>
                <a:gd name="T82" fmla="*/ 123 w 320"/>
                <a:gd name="T83" fmla="*/ 3 h 289"/>
                <a:gd name="T84" fmla="*/ 126 w 320"/>
                <a:gd name="T85" fmla="*/ 18 h 289"/>
                <a:gd name="T86" fmla="*/ 73 w 320"/>
                <a:gd name="T87" fmla="*/ 97 h 289"/>
                <a:gd name="T88" fmla="*/ 246 w 320"/>
                <a:gd name="T89" fmla="*/ 97 h 289"/>
                <a:gd name="T90" fmla="*/ 193 w 320"/>
                <a:gd name="T91" fmla="*/ 18 h 289"/>
                <a:gd name="T92" fmla="*/ 196 w 320"/>
                <a:gd name="T93" fmla="*/ 3 h 289"/>
                <a:gd name="T94" fmla="*/ 211 w 320"/>
                <a:gd name="T95" fmla="*/ 6 h 289"/>
                <a:gd name="T96" fmla="*/ 272 w 320"/>
                <a:gd name="T97" fmla="*/ 97 h 289"/>
                <a:gd name="T98" fmla="*/ 309 w 320"/>
                <a:gd name="T99" fmla="*/ 97 h 289"/>
                <a:gd name="T100" fmla="*/ 320 w 320"/>
                <a:gd name="T101" fmla="*/ 108 h 289"/>
                <a:gd name="T102" fmla="*/ 285 w 320"/>
                <a:gd name="T103" fmla="*/ 119 h 289"/>
                <a:gd name="T104" fmla="*/ 34 w 320"/>
                <a:gd name="T105" fmla="*/ 119 h 289"/>
                <a:gd name="T106" fmla="*/ 62 w 320"/>
                <a:gd name="T107" fmla="*/ 268 h 289"/>
                <a:gd name="T108" fmla="*/ 257 w 320"/>
                <a:gd name="T109" fmla="*/ 268 h 289"/>
                <a:gd name="T110" fmla="*/ 285 w 320"/>
                <a:gd name="T111" fmla="*/ 11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89">
                  <a:moveTo>
                    <a:pt x="85" y="236"/>
                  </a:moveTo>
                  <a:cubicBezTo>
                    <a:pt x="85" y="151"/>
                    <a:pt x="85" y="151"/>
                    <a:pt x="85" y="151"/>
                  </a:cubicBezTo>
                  <a:cubicBezTo>
                    <a:pt x="85" y="145"/>
                    <a:pt x="90" y="140"/>
                    <a:pt x="96" y="140"/>
                  </a:cubicBezTo>
                  <a:cubicBezTo>
                    <a:pt x="102" y="140"/>
                    <a:pt x="106" y="145"/>
                    <a:pt x="106" y="151"/>
                  </a:cubicBezTo>
                  <a:cubicBezTo>
                    <a:pt x="106" y="236"/>
                    <a:pt x="106" y="236"/>
                    <a:pt x="106" y="236"/>
                  </a:cubicBezTo>
                  <a:cubicBezTo>
                    <a:pt x="106" y="242"/>
                    <a:pt x="102" y="247"/>
                    <a:pt x="96" y="247"/>
                  </a:cubicBezTo>
                  <a:cubicBezTo>
                    <a:pt x="90" y="247"/>
                    <a:pt x="85" y="242"/>
                    <a:pt x="85" y="236"/>
                  </a:cubicBezTo>
                  <a:close/>
                  <a:moveTo>
                    <a:pt x="138" y="247"/>
                  </a:moveTo>
                  <a:cubicBezTo>
                    <a:pt x="144" y="247"/>
                    <a:pt x="149" y="242"/>
                    <a:pt x="149" y="236"/>
                  </a:cubicBezTo>
                  <a:cubicBezTo>
                    <a:pt x="149" y="151"/>
                    <a:pt x="149" y="151"/>
                    <a:pt x="149" y="151"/>
                  </a:cubicBezTo>
                  <a:cubicBezTo>
                    <a:pt x="149" y="145"/>
                    <a:pt x="144" y="140"/>
                    <a:pt x="138" y="140"/>
                  </a:cubicBezTo>
                  <a:cubicBezTo>
                    <a:pt x="132" y="140"/>
                    <a:pt x="128" y="145"/>
                    <a:pt x="128" y="151"/>
                  </a:cubicBezTo>
                  <a:cubicBezTo>
                    <a:pt x="128" y="236"/>
                    <a:pt x="128" y="236"/>
                    <a:pt x="128" y="236"/>
                  </a:cubicBezTo>
                  <a:cubicBezTo>
                    <a:pt x="128" y="242"/>
                    <a:pt x="132" y="247"/>
                    <a:pt x="138" y="247"/>
                  </a:cubicBezTo>
                  <a:close/>
                  <a:moveTo>
                    <a:pt x="181" y="247"/>
                  </a:moveTo>
                  <a:cubicBezTo>
                    <a:pt x="187" y="247"/>
                    <a:pt x="192" y="242"/>
                    <a:pt x="192" y="236"/>
                  </a:cubicBezTo>
                  <a:cubicBezTo>
                    <a:pt x="192" y="151"/>
                    <a:pt x="192" y="151"/>
                    <a:pt x="192" y="151"/>
                  </a:cubicBezTo>
                  <a:cubicBezTo>
                    <a:pt x="192" y="145"/>
                    <a:pt x="187" y="140"/>
                    <a:pt x="181" y="140"/>
                  </a:cubicBezTo>
                  <a:cubicBezTo>
                    <a:pt x="175" y="140"/>
                    <a:pt x="170" y="145"/>
                    <a:pt x="170" y="151"/>
                  </a:cubicBezTo>
                  <a:cubicBezTo>
                    <a:pt x="170" y="236"/>
                    <a:pt x="170" y="236"/>
                    <a:pt x="170" y="236"/>
                  </a:cubicBezTo>
                  <a:cubicBezTo>
                    <a:pt x="170" y="242"/>
                    <a:pt x="175" y="247"/>
                    <a:pt x="181" y="247"/>
                  </a:cubicBezTo>
                  <a:close/>
                  <a:moveTo>
                    <a:pt x="224" y="247"/>
                  </a:moveTo>
                  <a:cubicBezTo>
                    <a:pt x="230" y="247"/>
                    <a:pt x="234" y="242"/>
                    <a:pt x="234" y="236"/>
                  </a:cubicBezTo>
                  <a:cubicBezTo>
                    <a:pt x="234" y="151"/>
                    <a:pt x="234" y="151"/>
                    <a:pt x="234" y="151"/>
                  </a:cubicBezTo>
                  <a:cubicBezTo>
                    <a:pt x="234" y="145"/>
                    <a:pt x="230" y="140"/>
                    <a:pt x="224" y="140"/>
                  </a:cubicBezTo>
                  <a:cubicBezTo>
                    <a:pt x="218" y="140"/>
                    <a:pt x="213" y="145"/>
                    <a:pt x="213" y="151"/>
                  </a:cubicBezTo>
                  <a:cubicBezTo>
                    <a:pt x="213" y="236"/>
                    <a:pt x="213" y="236"/>
                    <a:pt x="213" y="236"/>
                  </a:cubicBezTo>
                  <a:cubicBezTo>
                    <a:pt x="213" y="242"/>
                    <a:pt x="218" y="247"/>
                    <a:pt x="224" y="247"/>
                  </a:cubicBezTo>
                  <a:close/>
                  <a:moveTo>
                    <a:pt x="320" y="108"/>
                  </a:moveTo>
                  <a:cubicBezTo>
                    <a:pt x="320" y="114"/>
                    <a:pt x="315" y="119"/>
                    <a:pt x="309" y="119"/>
                  </a:cubicBezTo>
                  <a:cubicBezTo>
                    <a:pt x="307" y="119"/>
                    <a:pt x="307" y="119"/>
                    <a:pt x="307" y="119"/>
                  </a:cubicBezTo>
                  <a:cubicBezTo>
                    <a:pt x="277" y="281"/>
                    <a:pt x="277" y="281"/>
                    <a:pt x="277" y="281"/>
                  </a:cubicBezTo>
                  <a:cubicBezTo>
                    <a:pt x="276" y="286"/>
                    <a:pt x="271" y="289"/>
                    <a:pt x="266" y="289"/>
                  </a:cubicBezTo>
                  <a:cubicBezTo>
                    <a:pt x="53" y="289"/>
                    <a:pt x="53" y="289"/>
                    <a:pt x="53" y="289"/>
                  </a:cubicBezTo>
                  <a:cubicBezTo>
                    <a:pt x="48" y="289"/>
                    <a:pt x="43" y="286"/>
                    <a:pt x="43" y="281"/>
                  </a:cubicBezTo>
                  <a:cubicBezTo>
                    <a:pt x="12" y="119"/>
                    <a:pt x="12" y="119"/>
                    <a:pt x="12" y="119"/>
                  </a:cubicBezTo>
                  <a:cubicBezTo>
                    <a:pt x="10" y="119"/>
                    <a:pt x="10" y="119"/>
                    <a:pt x="10" y="119"/>
                  </a:cubicBezTo>
                  <a:cubicBezTo>
                    <a:pt x="4" y="119"/>
                    <a:pt x="0" y="114"/>
                    <a:pt x="0" y="108"/>
                  </a:cubicBezTo>
                  <a:cubicBezTo>
                    <a:pt x="0" y="102"/>
                    <a:pt x="4" y="97"/>
                    <a:pt x="10" y="97"/>
                  </a:cubicBezTo>
                  <a:cubicBezTo>
                    <a:pt x="47" y="97"/>
                    <a:pt x="47" y="97"/>
                    <a:pt x="47" y="97"/>
                  </a:cubicBezTo>
                  <a:cubicBezTo>
                    <a:pt x="108" y="6"/>
                    <a:pt x="108" y="6"/>
                    <a:pt x="108" y="6"/>
                  </a:cubicBezTo>
                  <a:cubicBezTo>
                    <a:pt x="111" y="1"/>
                    <a:pt x="118" y="0"/>
                    <a:pt x="123" y="3"/>
                  </a:cubicBezTo>
                  <a:cubicBezTo>
                    <a:pt x="128" y="6"/>
                    <a:pt x="129" y="13"/>
                    <a:pt x="126" y="18"/>
                  </a:cubicBezTo>
                  <a:cubicBezTo>
                    <a:pt x="73" y="97"/>
                    <a:pt x="73" y="97"/>
                    <a:pt x="73" y="97"/>
                  </a:cubicBezTo>
                  <a:cubicBezTo>
                    <a:pt x="246" y="97"/>
                    <a:pt x="246" y="97"/>
                    <a:pt x="246" y="97"/>
                  </a:cubicBezTo>
                  <a:cubicBezTo>
                    <a:pt x="193" y="18"/>
                    <a:pt x="193" y="18"/>
                    <a:pt x="193" y="18"/>
                  </a:cubicBezTo>
                  <a:cubicBezTo>
                    <a:pt x="190" y="13"/>
                    <a:pt x="192" y="6"/>
                    <a:pt x="196" y="3"/>
                  </a:cubicBezTo>
                  <a:cubicBezTo>
                    <a:pt x="201" y="0"/>
                    <a:pt x="208" y="1"/>
                    <a:pt x="211" y="6"/>
                  </a:cubicBezTo>
                  <a:cubicBezTo>
                    <a:pt x="272" y="97"/>
                    <a:pt x="272" y="97"/>
                    <a:pt x="272" y="97"/>
                  </a:cubicBezTo>
                  <a:cubicBezTo>
                    <a:pt x="309" y="97"/>
                    <a:pt x="309" y="97"/>
                    <a:pt x="309" y="97"/>
                  </a:cubicBezTo>
                  <a:cubicBezTo>
                    <a:pt x="315" y="97"/>
                    <a:pt x="320" y="102"/>
                    <a:pt x="320" y="108"/>
                  </a:cubicBezTo>
                  <a:close/>
                  <a:moveTo>
                    <a:pt x="285" y="119"/>
                  </a:moveTo>
                  <a:cubicBezTo>
                    <a:pt x="34" y="119"/>
                    <a:pt x="34" y="119"/>
                    <a:pt x="34" y="119"/>
                  </a:cubicBezTo>
                  <a:cubicBezTo>
                    <a:pt x="62" y="268"/>
                    <a:pt x="62" y="268"/>
                    <a:pt x="62" y="268"/>
                  </a:cubicBezTo>
                  <a:cubicBezTo>
                    <a:pt x="257" y="268"/>
                    <a:pt x="257" y="268"/>
                    <a:pt x="257" y="268"/>
                  </a:cubicBezTo>
                  <a:lnTo>
                    <a:pt x="285" y="119"/>
                  </a:ln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white"/>
                </a:solidFill>
                <a:effectLst/>
                <a:uLnTx/>
                <a:uFillTx/>
                <a:latin typeface="+mj-lt"/>
              </a:endParaRPr>
            </a:p>
          </p:txBody>
        </p:sp>
        <p:sp>
          <p:nvSpPr>
            <p:cNvPr id="235" name="Freeform 520"/>
            <p:cNvSpPr>
              <a:spLocks noEditPoints="1"/>
            </p:cNvSpPr>
            <p:nvPr/>
          </p:nvSpPr>
          <p:spPr bwMode="auto">
            <a:xfrm>
              <a:off x="6898378" y="2811337"/>
              <a:ext cx="401198" cy="401198"/>
            </a:xfrm>
            <a:custGeom>
              <a:avLst/>
              <a:gdLst>
                <a:gd name="T0" fmla="*/ 267 w 278"/>
                <a:gd name="T1" fmla="*/ 96 h 277"/>
                <a:gd name="T2" fmla="*/ 277 w 278"/>
                <a:gd name="T3" fmla="*/ 13 h 277"/>
                <a:gd name="T4" fmla="*/ 267 w 278"/>
                <a:gd name="T5" fmla="*/ 0 h 277"/>
                <a:gd name="T6" fmla="*/ 163 w 278"/>
                <a:gd name="T7" fmla="*/ 4 h 277"/>
                <a:gd name="T8" fmla="*/ 169 w 278"/>
                <a:gd name="T9" fmla="*/ 96 h 277"/>
                <a:gd name="T10" fmla="*/ 149 w 278"/>
                <a:gd name="T11" fmla="*/ 107 h 277"/>
                <a:gd name="T12" fmla="*/ 128 w 278"/>
                <a:gd name="T13" fmla="*/ 128 h 277"/>
                <a:gd name="T14" fmla="*/ 117 w 278"/>
                <a:gd name="T15" fmla="*/ 96 h 277"/>
                <a:gd name="T16" fmla="*/ 117 w 278"/>
                <a:gd name="T17" fmla="*/ 12 h 277"/>
                <a:gd name="T18" fmla="*/ 107 w 278"/>
                <a:gd name="T19" fmla="*/ 0 h 277"/>
                <a:gd name="T20" fmla="*/ 2 w 278"/>
                <a:gd name="T21" fmla="*/ 4 h 277"/>
                <a:gd name="T22" fmla="*/ 19 w 278"/>
                <a:gd name="T23" fmla="*/ 96 h 277"/>
                <a:gd name="T24" fmla="*/ 3 w 278"/>
                <a:gd name="T25" fmla="*/ 100 h 277"/>
                <a:gd name="T26" fmla="*/ 12 w 278"/>
                <a:gd name="T27" fmla="*/ 225 h 277"/>
                <a:gd name="T28" fmla="*/ 32 w 278"/>
                <a:gd name="T29" fmla="*/ 235 h 277"/>
                <a:gd name="T30" fmla="*/ 43 w 278"/>
                <a:gd name="T31" fmla="*/ 277 h 277"/>
                <a:gd name="T32" fmla="*/ 117 w 278"/>
                <a:gd name="T33" fmla="*/ 267 h 277"/>
                <a:gd name="T34" fmla="*/ 128 w 278"/>
                <a:gd name="T35" fmla="*/ 224 h 277"/>
                <a:gd name="T36" fmla="*/ 149 w 278"/>
                <a:gd name="T37" fmla="*/ 213 h 277"/>
                <a:gd name="T38" fmla="*/ 160 w 278"/>
                <a:gd name="T39" fmla="*/ 235 h 277"/>
                <a:gd name="T40" fmla="*/ 171 w 278"/>
                <a:gd name="T41" fmla="*/ 277 h 277"/>
                <a:gd name="T42" fmla="*/ 245 w 278"/>
                <a:gd name="T43" fmla="*/ 267 h 277"/>
                <a:gd name="T44" fmla="*/ 255 w 278"/>
                <a:gd name="T45" fmla="*/ 235 h 277"/>
                <a:gd name="T46" fmla="*/ 277 w 278"/>
                <a:gd name="T47" fmla="*/ 108 h 277"/>
                <a:gd name="T48" fmla="*/ 183 w 278"/>
                <a:gd name="T49" fmla="*/ 21 h 277"/>
                <a:gd name="T50" fmla="*/ 237 w 278"/>
                <a:gd name="T51" fmla="*/ 96 h 277"/>
                <a:gd name="T52" fmla="*/ 183 w 278"/>
                <a:gd name="T53" fmla="*/ 21 h 277"/>
                <a:gd name="T54" fmla="*/ 95 w 278"/>
                <a:gd name="T55" fmla="*/ 21 h 277"/>
                <a:gd name="T56" fmla="*/ 41 w 278"/>
                <a:gd name="T57" fmla="*/ 96 h 277"/>
                <a:gd name="T58" fmla="*/ 107 w 278"/>
                <a:gd name="T59" fmla="*/ 117 h 277"/>
                <a:gd name="T60" fmla="*/ 32 w 278"/>
                <a:gd name="T61" fmla="*/ 213 h 277"/>
                <a:gd name="T62" fmla="*/ 107 w 278"/>
                <a:gd name="T63" fmla="*/ 117 h 277"/>
                <a:gd name="T64" fmla="*/ 53 w 278"/>
                <a:gd name="T65" fmla="*/ 256 h 277"/>
                <a:gd name="T66" fmla="*/ 96 w 278"/>
                <a:gd name="T67" fmla="*/ 235 h 277"/>
                <a:gd name="T68" fmla="*/ 128 w 278"/>
                <a:gd name="T69" fmla="*/ 192 h 277"/>
                <a:gd name="T70" fmla="*/ 149 w 278"/>
                <a:gd name="T71" fmla="*/ 149 h 277"/>
                <a:gd name="T72" fmla="*/ 128 w 278"/>
                <a:gd name="T73" fmla="*/ 192 h 277"/>
                <a:gd name="T74" fmla="*/ 181 w 278"/>
                <a:gd name="T75" fmla="*/ 256 h 277"/>
                <a:gd name="T76" fmla="*/ 224 w 278"/>
                <a:gd name="T77" fmla="*/ 235 h 277"/>
                <a:gd name="T78" fmla="*/ 245 w 278"/>
                <a:gd name="T79" fmla="*/ 213 h 277"/>
                <a:gd name="T80" fmla="*/ 171 w 278"/>
                <a:gd name="T81" fmla="*/ 117 h 277"/>
                <a:gd name="T82" fmla="*/ 245 w 278"/>
                <a:gd name="T83"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277">
                  <a:moveTo>
                    <a:pt x="275" y="100"/>
                  </a:moveTo>
                  <a:cubicBezTo>
                    <a:pt x="273" y="97"/>
                    <a:pt x="270" y="96"/>
                    <a:pt x="267" y="96"/>
                  </a:cubicBezTo>
                  <a:cubicBezTo>
                    <a:pt x="259" y="96"/>
                    <a:pt x="259" y="96"/>
                    <a:pt x="259" y="96"/>
                  </a:cubicBezTo>
                  <a:cubicBezTo>
                    <a:pt x="277" y="13"/>
                    <a:pt x="277" y="13"/>
                    <a:pt x="277" y="13"/>
                  </a:cubicBezTo>
                  <a:cubicBezTo>
                    <a:pt x="278" y="10"/>
                    <a:pt x="277" y="7"/>
                    <a:pt x="275" y="4"/>
                  </a:cubicBezTo>
                  <a:cubicBezTo>
                    <a:pt x="273" y="1"/>
                    <a:pt x="270" y="0"/>
                    <a:pt x="267" y="0"/>
                  </a:cubicBezTo>
                  <a:cubicBezTo>
                    <a:pt x="171" y="0"/>
                    <a:pt x="171" y="0"/>
                    <a:pt x="171" y="0"/>
                  </a:cubicBezTo>
                  <a:cubicBezTo>
                    <a:pt x="168" y="0"/>
                    <a:pt x="165" y="1"/>
                    <a:pt x="163" y="4"/>
                  </a:cubicBezTo>
                  <a:cubicBezTo>
                    <a:pt x="161" y="6"/>
                    <a:pt x="160" y="9"/>
                    <a:pt x="160" y="12"/>
                  </a:cubicBezTo>
                  <a:cubicBezTo>
                    <a:pt x="169" y="96"/>
                    <a:pt x="169" y="96"/>
                    <a:pt x="169" y="96"/>
                  </a:cubicBezTo>
                  <a:cubicBezTo>
                    <a:pt x="160" y="96"/>
                    <a:pt x="160" y="96"/>
                    <a:pt x="160" y="96"/>
                  </a:cubicBezTo>
                  <a:cubicBezTo>
                    <a:pt x="154" y="96"/>
                    <a:pt x="149" y="101"/>
                    <a:pt x="149" y="107"/>
                  </a:cubicBezTo>
                  <a:cubicBezTo>
                    <a:pt x="149" y="128"/>
                    <a:pt x="149" y="128"/>
                    <a:pt x="149" y="128"/>
                  </a:cubicBezTo>
                  <a:cubicBezTo>
                    <a:pt x="128" y="128"/>
                    <a:pt x="128" y="128"/>
                    <a:pt x="128" y="128"/>
                  </a:cubicBezTo>
                  <a:cubicBezTo>
                    <a:pt x="128" y="107"/>
                    <a:pt x="128" y="107"/>
                    <a:pt x="128" y="107"/>
                  </a:cubicBezTo>
                  <a:cubicBezTo>
                    <a:pt x="128" y="101"/>
                    <a:pt x="123" y="96"/>
                    <a:pt x="117" y="96"/>
                  </a:cubicBezTo>
                  <a:cubicBezTo>
                    <a:pt x="108" y="96"/>
                    <a:pt x="108" y="96"/>
                    <a:pt x="108" y="96"/>
                  </a:cubicBezTo>
                  <a:cubicBezTo>
                    <a:pt x="117" y="12"/>
                    <a:pt x="117" y="12"/>
                    <a:pt x="117" y="12"/>
                  </a:cubicBezTo>
                  <a:cubicBezTo>
                    <a:pt x="118" y="9"/>
                    <a:pt x="117" y="6"/>
                    <a:pt x="115" y="4"/>
                  </a:cubicBezTo>
                  <a:cubicBezTo>
                    <a:pt x="113" y="1"/>
                    <a:pt x="110" y="0"/>
                    <a:pt x="107" y="0"/>
                  </a:cubicBezTo>
                  <a:cubicBezTo>
                    <a:pt x="11" y="0"/>
                    <a:pt x="11" y="0"/>
                    <a:pt x="11" y="0"/>
                  </a:cubicBezTo>
                  <a:cubicBezTo>
                    <a:pt x="7" y="0"/>
                    <a:pt x="4" y="1"/>
                    <a:pt x="2" y="4"/>
                  </a:cubicBezTo>
                  <a:cubicBezTo>
                    <a:pt x="0" y="7"/>
                    <a:pt x="0" y="10"/>
                    <a:pt x="0" y="13"/>
                  </a:cubicBezTo>
                  <a:cubicBezTo>
                    <a:pt x="19" y="96"/>
                    <a:pt x="19" y="96"/>
                    <a:pt x="19" y="96"/>
                  </a:cubicBezTo>
                  <a:cubicBezTo>
                    <a:pt x="11" y="96"/>
                    <a:pt x="11" y="96"/>
                    <a:pt x="11" y="96"/>
                  </a:cubicBezTo>
                  <a:cubicBezTo>
                    <a:pt x="8" y="96"/>
                    <a:pt x="5" y="97"/>
                    <a:pt x="3" y="100"/>
                  </a:cubicBezTo>
                  <a:cubicBezTo>
                    <a:pt x="1" y="102"/>
                    <a:pt x="0" y="105"/>
                    <a:pt x="0" y="108"/>
                  </a:cubicBezTo>
                  <a:cubicBezTo>
                    <a:pt x="12" y="225"/>
                    <a:pt x="12" y="225"/>
                    <a:pt x="12" y="225"/>
                  </a:cubicBezTo>
                  <a:cubicBezTo>
                    <a:pt x="12" y="231"/>
                    <a:pt x="17" y="235"/>
                    <a:pt x="22" y="235"/>
                  </a:cubicBezTo>
                  <a:cubicBezTo>
                    <a:pt x="32" y="235"/>
                    <a:pt x="32" y="235"/>
                    <a:pt x="32" y="235"/>
                  </a:cubicBezTo>
                  <a:cubicBezTo>
                    <a:pt x="32" y="267"/>
                    <a:pt x="32" y="267"/>
                    <a:pt x="32" y="267"/>
                  </a:cubicBezTo>
                  <a:cubicBezTo>
                    <a:pt x="32" y="273"/>
                    <a:pt x="37" y="277"/>
                    <a:pt x="43" y="277"/>
                  </a:cubicBezTo>
                  <a:cubicBezTo>
                    <a:pt x="107" y="277"/>
                    <a:pt x="107" y="277"/>
                    <a:pt x="107" y="277"/>
                  </a:cubicBezTo>
                  <a:cubicBezTo>
                    <a:pt x="113" y="277"/>
                    <a:pt x="117" y="273"/>
                    <a:pt x="117" y="267"/>
                  </a:cubicBezTo>
                  <a:cubicBezTo>
                    <a:pt x="117" y="235"/>
                    <a:pt x="117" y="235"/>
                    <a:pt x="117" y="235"/>
                  </a:cubicBezTo>
                  <a:cubicBezTo>
                    <a:pt x="123" y="235"/>
                    <a:pt x="128" y="230"/>
                    <a:pt x="128" y="224"/>
                  </a:cubicBezTo>
                  <a:cubicBezTo>
                    <a:pt x="128" y="213"/>
                    <a:pt x="128" y="213"/>
                    <a:pt x="128" y="213"/>
                  </a:cubicBezTo>
                  <a:cubicBezTo>
                    <a:pt x="149" y="213"/>
                    <a:pt x="149" y="213"/>
                    <a:pt x="149" y="213"/>
                  </a:cubicBezTo>
                  <a:cubicBezTo>
                    <a:pt x="149" y="224"/>
                    <a:pt x="149" y="224"/>
                    <a:pt x="149" y="224"/>
                  </a:cubicBezTo>
                  <a:cubicBezTo>
                    <a:pt x="149" y="230"/>
                    <a:pt x="154" y="235"/>
                    <a:pt x="160" y="235"/>
                  </a:cubicBezTo>
                  <a:cubicBezTo>
                    <a:pt x="160" y="267"/>
                    <a:pt x="160" y="267"/>
                    <a:pt x="160" y="267"/>
                  </a:cubicBezTo>
                  <a:cubicBezTo>
                    <a:pt x="160" y="273"/>
                    <a:pt x="165" y="277"/>
                    <a:pt x="171" y="277"/>
                  </a:cubicBezTo>
                  <a:cubicBezTo>
                    <a:pt x="235" y="277"/>
                    <a:pt x="235" y="277"/>
                    <a:pt x="235" y="277"/>
                  </a:cubicBezTo>
                  <a:cubicBezTo>
                    <a:pt x="241" y="277"/>
                    <a:pt x="245" y="273"/>
                    <a:pt x="245" y="267"/>
                  </a:cubicBezTo>
                  <a:cubicBezTo>
                    <a:pt x="245" y="235"/>
                    <a:pt x="245" y="235"/>
                    <a:pt x="245" y="235"/>
                  </a:cubicBezTo>
                  <a:cubicBezTo>
                    <a:pt x="255" y="235"/>
                    <a:pt x="255" y="235"/>
                    <a:pt x="255" y="235"/>
                  </a:cubicBezTo>
                  <a:cubicBezTo>
                    <a:pt x="260" y="235"/>
                    <a:pt x="265" y="231"/>
                    <a:pt x="266" y="225"/>
                  </a:cubicBezTo>
                  <a:cubicBezTo>
                    <a:pt x="277" y="108"/>
                    <a:pt x="277" y="108"/>
                    <a:pt x="277" y="108"/>
                  </a:cubicBezTo>
                  <a:cubicBezTo>
                    <a:pt x="278" y="105"/>
                    <a:pt x="277" y="102"/>
                    <a:pt x="275" y="100"/>
                  </a:cubicBezTo>
                  <a:close/>
                  <a:moveTo>
                    <a:pt x="183" y="21"/>
                  </a:moveTo>
                  <a:cubicBezTo>
                    <a:pt x="253" y="21"/>
                    <a:pt x="253" y="21"/>
                    <a:pt x="253" y="21"/>
                  </a:cubicBezTo>
                  <a:cubicBezTo>
                    <a:pt x="237" y="96"/>
                    <a:pt x="237" y="96"/>
                    <a:pt x="237" y="96"/>
                  </a:cubicBezTo>
                  <a:cubicBezTo>
                    <a:pt x="191" y="96"/>
                    <a:pt x="191" y="96"/>
                    <a:pt x="191" y="96"/>
                  </a:cubicBezTo>
                  <a:lnTo>
                    <a:pt x="183" y="21"/>
                  </a:lnTo>
                  <a:close/>
                  <a:moveTo>
                    <a:pt x="24" y="21"/>
                  </a:moveTo>
                  <a:cubicBezTo>
                    <a:pt x="95" y="21"/>
                    <a:pt x="95" y="21"/>
                    <a:pt x="95" y="21"/>
                  </a:cubicBezTo>
                  <a:cubicBezTo>
                    <a:pt x="86" y="96"/>
                    <a:pt x="86" y="96"/>
                    <a:pt x="86" y="96"/>
                  </a:cubicBezTo>
                  <a:cubicBezTo>
                    <a:pt x="41" y="96"/>
                    <a:pt x="41" y="96"/>
                    <a:pt x="41" y="96"/>
                  </a:cubicBezTo>
                  <a:lnTo>
                    <a:pt x="24" y="21"/>
                  </a:lnTo>
                  <a:close/>
                  <a:moveTo>
                    <a:pt x="107" y="117"/>
                  </a:moveTo>
                  <a:cubicBezTo>
                    <a:pt x="107" y="213"/>
                    <a:pt x="107" y="213"/>
                    <a:pt x="107" y="213"/>
                  </a:cubicBezTo>
                  <a:cubicBezTo>
                    <a:pt x="32" y="213"/>
                    <a:pt x="32" y="213"/>
                    <a:pt x="32" y="213"/>
                  </a:cubicBezTo>
                  <a:cubicBezTo>
                    <a:pt x="22" y="117"/>
                    <a:pt x="22" y="117"/>
                    <a:pt x="22" y="117"/>
                  </a:cubicBezTo>
                  <a:lnTo>
                    <a:pt x="107" y="117"/>
                  </a:lnTo>
                  <a:close/>
                  <a:moveTo>
                    <a:pt x="96" y="256"/>
                  </a:moveTo>
                  <a:cubicBezTo>
                    <a:pt x="53" y="256"/>
                    <a:pt x="53" y="256"/>
                    <a:pt x="53" y="256"/>
                  </a:cubicBezTo>
                  <a:cubicBezTo>
                    <a:pt x="53" y="235"/>
                    <a:pt x="53" y="235"/>
                    <a:pt x="53" y="235"/>
                  </a:cubicBezTo>
                  <a:cubicBezTo>
                    <a:pt x="96" y="235"/>
                    <a:pt x="96" y="235"/>
                    <a:pt x="96" y="235"/>
                  </a:cubicBezTo>
                  <a:lnTo>
                    <a:pt x="96" y="256"/>
                  </a:lnTo>
                  <a:close/>
                  <a:moveTo>
                    <a:pt x="128" y="192"/>
                  </a:moveTo>
                  <a:cubicBezTo>
                    <a:pt x="128" y="149"/>
                    <a:pt x="128" y="149"/>
                    <a:pt x="128" y="149"/>
                  </a:cubicBezTo>
                  <a:cubicBezTo>
                    <a:pt x="149" y="149"/>
                    <a:pt x="149" y="149"/>
                    <a:pt x="149" y="149"/>
                  </a:cubicBezTo>
                  <a:cubicBezTo>
                    <a:pt x="149" y="192"/>
                    <a:pt x="149" y="192"/>
                    <a:pt x="149" y="192"/>
                  </a:cubicBezTo>
                  <a:lnTo>
                    <a:pt x="128" y="192"/>
                  </a:lnTo>
                  <a:close/>
                  <a:moveTo>
                    <a:pt x="224" y="256"/>
                  </a:moveTo>
                  <a:cubicBezTo>
                    <a:pt x="181" y="256"/>
                    <a:pt x="181" y="256"/>
                    <a:pt x="181" y="256"/>
                  </a:cubicBezTo>
                  <a:cubicBezTo>
                    <a:pt x="181" y="235"/>
                    <a:pt x="181" y="235"/>
                    <a:pt x="181" y="235"/>
                  </a:cubicBezTo>
                  <a:cubicBezTo>
                    <a:pt x="224" y="235"/>
                    <a:pt x="224" y="235"/>
                    <a:pt x="224" y="235"/>
                  </a:cubicBezTo>
                  <a:lnTo>
                    <a:pt x="224" y="256"/>
                  </a:lnTo>
                  <a:close/>
                  <a:moveTo>
                    <a:pt x="245" y="213"/>
                  </a:moveTo>
                  <a:cubicBezTo>
                    <a:pt x="171" y="213"/>
                    <a:pt x="171" y="213"/>
                    <a:pt x="171" y="213"/>
                  </a:cubicBezTo>
                  <a:cubicBezTo>
                    <a:pt x="171" y="117"/>
                    <a:pt x="171" y="117"/>
                    <a:pt x="171" y="117"/>
                  </a:cubicBezTo>
                  <a:cubicBezTo>
                    <a:pt x="255" y="117"/>
                    <a:pt x="255" y="117"/>
                    <a:pt x="255" y="117"/>
                  </a:cubicBezTo>
                  <a:lnTo>
                    <a:pt x="245" y="213"/>
                  </a:ln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white"/>
                </a:solidFill>
                <a:effectLst/>
                <a:uLnTx/>
                <a:uFillTx/>
                <a:latin typeface="+mj-lt"/>
              </a:endParaRPr>
            </a:p>
          </p:txBody>
        </p:sp>
        <p:sp>
          <p:nvSpPr>
            <p:cNvPr id="237" name="Freeform 327"/>
            <p:cNvSpPr>
              <a:spLocks noEditPoints="1"/>
            </p:cNvSpPr>
            <p:nvPr/>
          </p:nvSpPr>
          <p:spPr bwMode="auto">
            <a:xfrm>
              <a:off x="8825623" y="2760400"/>
              <a:ext cx="407284" cy="461444"/>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white"/>
                </a:solidFill>
                <a:effectLst/>
                <a:uLnTx/>
                <a:uFillTx/>
                <a:latin typeface="+mj-lt"/>
              </a:endParaRPr>
            </a:p>
          </p:txBody>
        </p:sp>
        <p:sp>
          <p:nvSpPr>
            <p:cNvPr id="243" name="Rectangle 242"/>
            <p:cNvSpPr/>
            <p:nvPr/>
          </p:nvSpPr>
          <p:spPr bwMode="ltGray">
            <a:xfrm>
              <a:off x="2361996" y="3442546"/>
              <a:ext cx="1752816" cy="2729303"/>
            </a:xfrm>
            <a:prstGeom prst="rect">
              <a:avLst/>
            </a:prstGeom>
            <a:solidFill>
              <a:srgbClr val="DB536A">
                <a:alpha val="20000"/>
              </a:srgbClr>
            </a:solidFill>
            <a:ln w="12700" cap="sq" cmpd="sng" algn="ctr">
              <a:solidFill>
                <a:srgbClr val="DB536A"/>
              </a:solidFill>
              <a:prstDash val="dash"/>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464646"/>
                </a:solidFill>
                <a:effectLst/>
                <a:uLnTx/>
                <a:uFillTx/>
                <a:latin typeface="Arial"/>
                <a:ea typeface="+mn-ea"/>
                <a:cs typeface="+mn-cs"/>
              </a:endParaRPr>
            </a:p>
          </p:txBody>
        </p:sp>
        <p:sp>
          <p:nvSpPr>
            <p:cNvPr id="244" name="Rectangle 243"/>
            <p:cNvSpPr/>
            <p:nvPr/>
          </p:nvSpPr>
          <p:spPr bwMode="ltGray">
            <a:xfrm>
              <a:off x="4292283" y="3442545"/>
              <a:ext cx="1752816" cy="2729303"/>
            </a:xfrm>
            <a:prstGeom prst="rect">
              <a:avLst/>
            </a:prstGeom>
            <a:solidFill>
              <a:srgbClr val="D04A02">
                <a:alpha val="20000"/>
              </a:srgbClr>
            </a:solidFill>
            <a:ln w="12700" cap="sq" cmpd="sng" algn="ctr">
              <a:solidFill>
                <a:srgbClr val="D04A02"/>
              </a:solidFill>
              <a:prstDash val="dash"/>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464646"/>
                </a:solidFill>
                <a:effectLst/>
                <a:uLnTx/>
                <a:uFillTx/>
                <a:latin typeface="Arial"/>
                <a:ea typeface="+mn-ea"/>
                <a:cs typeface="+mn-cs"/>
              </a:endParaRPr>
            </a:p>
          </p:txBody>
        </p:sp>
        <p:sp>
          <p:nvSpPr>
            <p:cNvPr id="245" name="Rectangle 244"/>
            <p:cNvSpPr/>
            <p:nvPr/>
          </p:nvSpPr>
          <p:spPr bwMode="ltGray">
            <a:xfrm>
              <a:off x="6222570" y="3442545"/>
              <a:ext cx="1752816" cy="2729303"/>
            </a:xfrm>
            <a:prstGeom prst="rect">
              <a:avLst/>
            </a:prstGeom>
            <a:solidFill>
              <a:srgbClr val="EB8C00">
                <a:alpha val="20000"/>
              </a:srgbClr>
            </a:solidFill>
            <a:ln w="12700" cap="sq" cmpd="sng" algn="ctr">
              <a:solidFill>
                <a:srgbClr val="EB8C00"/>
              </a:solidFill>
              <a:prstDash val="dash"/>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464646"/>
                </a:solidFill>
                <a:effectLst/>
                <a:uLnTx/>
                <a:uFillTx/>
                <a:latin typeface="Arial"/>
                <a:ea typeface="+mn-ea"/>
                <a:cs typeface="+mn-cs"/>
              </a:endParaRPr>
            </a:p>
          </p:txBody>
        </p:sp>
        <p:sp>
          <p:nvSpPr>
            <p:cNvPr id="246" name="Rectangle 245"/>
            <p:cNvSpPr/>
            <p:nvPr/>
          </p:nvSpPr>
          <p:spPr bwMode="ltGray">
            <a:xfrm>
              <a:off x="8146961" y="3442545"/>
              <a:ext cx="1752816" cy="2729303"/>
            </a:xfrm>
            <a:prstGeom prst="rect">
              <a:avLst/>
            </a:prstGeom>
            <a:solidFill>
              <a:srgbClr val="FFB600">
                <a:alpha val="20000"/>
              </a:srgbClr>
            </a:solidFill>
            <a:ln w="12700" cap="sq" cmpd="sng" algn="ctr">
              <a:solidFill>
                <a:srgbClr val="FFB600"/>
              </a:solidFill>
              <a:prstDash val="dash"/>
            </a:ln>
            <a:effectLst/>
          </p:spPr>
          <p:txBody>
            <a:bodyPr lIns="70230" tIns="70230" rIns="30783" bIns="70230" spcCol="0" rtlCol="0" anchor="t" anchorCtr="0"/>
            <a:lstStyle/>
            <a:p>
              <a:pPr marL="0" marR="0" lvl="0" indent="0" defTabSz="914400" eaLnBrk="1" fontAlgn="auto" latinLnBrk="0" hangingPunct="1">
                <a:lnSpc>
                  <a:spcPct val="100000"/>
                </a:lnSpc>
                <a:spcBef>
                  <a:spcPts val="0"/>
                </a:spcBef>
                <a:spcAft>
                  <a:spcPts val="585"/>
                </a:spcAft>
                <a:buClrTx/>
                <a:buSzTx/>
                <a:buFontTx/>
                <a:buNone/>
                <a:tabLst/>
                <a:defRPr/>
              </a:pPr>
              <a:endParaRPr kumimoji="0" lang="en-GB" sz="855" b="0" i="0" u="none" strike="noStrike" kern="0" cap="none" spc="0" normalizeH="0" baseline="0" noProof="0" dirty="0">
                <a:ln>
                  <a:noFill/>
                </a:ln>
                <a:solidFill>
                  <a:srgbClr val="464646"/>
                </a:solidFill>
                <a:effectLst/>
                <a:uLnTx/>
                <a:uFillTx/>
                <a:latin typeface="Arial"/>
                <a:ea typeface="+mn-ea"/>
                <a:cs typeface="+mn-cs"/>
              </a:endParaRPr>
            </a:p>
          </p:txBody>
        </p:sp>
        <p:sp>
          <p:nvSpPr>
            <p:cNvPr id="249" name="Rectangle 248"/>
            <p:cNvSpPr/>
            <p:nvPr/>
          </p:nvSpPr>
          <p:spPr>
            <a:xfrm>
              <a:off x="6215191" y="3468781"/>
              <a:ext cx="1740739" cy="1734321"/>
            </a:xfrm>
            <a:prstGeom prst="rect">
              <a:avLst/>
            </a:prstGeom>
          </p:spPr>
          <p:txBody>
            <a:bodyPr wrap="square">
              <a:spAutoFit/>
            </a:bodyPr>
            <a:lstStyle/>
            <a:p>
              <a:pPr marL="171450" lvl="0" indent="-171450">
                <a:lnSpc>
                  <a:spcPct val="110000"/>
                </a:lnSpc>
                <a:buFont typeface="Wingdings" panose="05000000000000000000" pitchFamily="2" charset="2"/>
                <a:buChar char="ü"/>
              </a:pPr>
              <a:r>
                <a:rPr lang="zh-CN" altLang="en-US" sz="1400" dirty="0"/>
                <a:t>违反法律、行政法规或者国家有关规定，通过大众传播媒介、即时通信工具或者其他方式公开传播吸收资金信息；</a:t>
              </a:r>
              <a:endParaRPr lang="en-US" altLang="zh-CN" sz="1000" i="1" dirty="0">
                <a:latin typeface="+mn-ea"/>
              </a:endParaRPr>
            </a:p>
          </p:txBody>
        </p:sp>
        <p:sp>
          <p:nvSpPr>
            <p:cNvPr id="250" name="Rectangle 249"/>
            <p:cNvSpPr/>
            <p:nvPr/>
          </p:nvSpPr>
          <p:spPr>
            <a:xfrm>
              <a:off x="4310712" y="3468781"/>
              <a:ext cx="1728000" cy="1734321"/>
            </a:xfrm>
            <a:prstGeom prst="rect">
              <a:avLst/>
            </a:prstGeom>
          </p:spPr>
          <p:txBody>
            <a:bodyPr wrap="square">
              <a:spAutoFit/>
            </a:bodyPr>
            <a:lstStyle/>
            <a:p>
              <a:pPr marL="171450" indent="-171450">
                <a:lnSpc>
                  <a:spcPct val="110000"/>
                </a:lnSpc>
                <a:buFont typeface="Wingdings" panose="05000000000000000000" pitchFamily="2" charset="2"/>
                <a:buChar char="ü"/>
              </a:pPr>
              <a:r>
                <a:rPr lang="zh-CN" altLang="en-US" sz="1400" dirty="0"/>
                <a:t>在销售商品、提供服务、投资项目等商业活动中，以承诺给付货币、股权、实物等回报的形式吸收资金；</a:t>
              </a:r>
              <a:endParaRPr lang="en-US" altLang="zh-CN" sz="1000" i="1" dirty="0">
                <a:solidFill>
                  <a:srgbClr val="000000"/>
                </a:solidFill>
                <a:latin typeface="+mn-ea"/>
              </a:endParaRPr>
            </a:p>
          </p:txBody>
        </p:sp>
        <p:sp>
          <p:nvSpPr>
            <p:cNvPr id="251" name="Rectangle 250"/>
            <p:cNvSpPr/>
            <p:nvPr/>
          </p:nvSpPr>
          <p:spPr>
            <a:xfrm>
              <a:off x="8193872" y="3468781"/>
              <a:ext cx="1685984" cy="605935"/>
            </a:xfrm>
            <a:prstGeom prst="rect">
              <a:avLst/>
            </a:prstGeom>
          </p:spPr>
          <p:txBody>
            <a:bodyPr wrap="square">
              <a:spAutoFit/>
            </a:bodyPr>
            <a:lstStyle/>
            <a:p>
              <a:pPr marL="171450" indent="-171450">
                <a:lnSpc>
                  <a:spcPct val="125000"/>
                </a:lnSpc>
                <a:spcAft>
                  <a:spcPts val="0"/>
                </a:spcAft>
                <a:buFont typeface="Wingdings" panose="05000000000000000000" pitchFamily="2" charset="2"/>
                <a:buChar char="ü"/>
              </a:pPr>
              <a:r>
                <a:rPr lang="zh-CN" altLang="en-US" sz="1400" dirty="0"/>
                <a:t>其他涉嫌非法集资的行为。</a:t>
              </a:r>
              <a:endParaRPr lang="en-US" sz="1000" i="1" dirty="0">
                <a:latin typeface="+mn-ea"/>
              </a:endParaRPr>
            </a:p>
          </p:txBody>
        </p:sp>
        <p:sp>
          <p:nvSpPr>
            <p:cNvPr id="252" name="Rectangle 251"/>
            <p:cNvSpPr/>
            <p:nvPr/>
          </p:nvSpPr>
          <p:spPr>
            <a:xfrm>
              <a:off x="2397824" y="3468781"/>
              <a:ext cx="1685984" cy="1971309"/>
            </a:xfrm>
            <a:prstGeom prst="rect">
              <a:avLst/>
            </a:prstGeom>
          </p:spPr>
          <p:txBody>
            <a:bodyPr wrap="square">
              <a:spAutoFit/>
            </a:bodyPr>
            <a:lstStyle/>
            <a:p>
              <a:pPr marL="171450" indent="-171450">
                <a:lnSpc>
                  <a:spcPct val="110000"/>
                </a:lnSpc>
                <a:buFont typeface="Wingdings" panose="05000000000000000000" pitchFamily="2" charset="2"/>
                <a:buChar char="ü"/>
              </a:pPr>
              <a:r>
                <a:rPr lang="zh-CN" altLang="en-US" sz="1400" dirty="0"/>
                <a:t>以发行或者转让股权、债权，募集基金，销售保险产品，或者以从事各类资产管理、虚拟货币、融资租赁业务等名义吸收资金；</a:t>
              </a:r>
              <a:endParaRPr lang="en-US" altLang="zh-CN" sz="800" i="1" dirty="0">
                <a:latin typeface="+mn-ea"/>
              </a:endParaRPr>
            </a:p>
          </p:txBody>
        </p:sp>
      </p:grpSp>
      <p:sp>
        <p:nvSpPr>
          <p:cNvPr id="4" name="Slide Number Placeholder 3">
            <a:extLst>
              <a:ext uri="{FF2B5EF4-FFF2-40B4-BE49-F238E27FC236}">
                <a16:creationId xmlns:a16="http://schemas.microsoft.com/office/drawing/2014/main" id="{CA57114D-D228-4BD9-AC53-FB51759B0250}"/>
              </a:ext>
            </a:extLst>
          </p:cNvPr>
          <p:cNvSpPr>
            <a:spLocks noGrp="1"/>
          </p:cNvSpPr>
          <p:nvPr>
            <p:ph type="sldNum" sz="quarter" idx="11"/>
          </p:nvPr>
        </p:nvSpPr>
        <p:spPr/>
        <p:txBody>
          <a:bodyPr/>
          <a:lstStyle/>
          <a:p>
            <a:fld id="{7870704B-CE94-48CC-AF30-84932A1262A7}" type="slidenum">
              <a:rPr lang="en-GB" smtClean="0"/>
              <a:pPr/>
              <a:t>6</a:t>
            </a:fld>
            <a:endParaRPr lang="en-GB" dirty="0"/>
          </a:p>
        </p:txBody>
      </p:sp>
    </p:spTree>
    <p:extLst>
      <p:ext uri="{BB962C8B-B14F-4D97-AF65-F5344CB8AC3E}">
        <p14:creationId xmlns:p14="http://schemas.microsoft.com/office/powerpoint/2010/main" val="2956939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3D0CA-C5DE-4B4C-A951-CC86ACF91C13}"/>
              </a:ext>
            </a:extLst>
          </p:cNvPr>
          <p:cNvSpPr>
            <a:spLocks noGrp="1"/>
          </p:cNvSpPr>
          <p:nvPr>
            <p:ph type="sldNum" sz="quarter" idx="12"/>
          </p:nvPr>
        </p:nvSpPr>
        <p:spPr/>
        <p:txBody>
          <a:bodyPr/>
          <a:lstStyle/>
          <a:p>
            <a:fld id="{5E4D2043-7E31-4A53-BD33-72A88E682172}" type="slidenum">
              <a:rPr lang="en-GB" smtClean="0"/>
              <a:pPr/>
              <a:t>7</a:t>
            </a:fld>
            <a:endParaRPr lang="en-GB" dirty="0"/>
          </a:p>
        </p:txBody>
      </p:sp>
      <p:pic>
        <p:nvPicPr>
          <p:cNvPr id="8" name="Picture 7">
            <a:extLst>
              <a:ext uri="{FF2B5EF4-FFF2-40B4-BE49-F238E27FC236}">
                <a16:creationId xmlns:a16="http://schemas.microsoft.com/office/drawing/2014/main" id="{5243F90C-E36B-42E1-9EAF-297365D31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9070" y="2378588"/>
            <a:ext cx="413610" cy="413610"/>
          </a:xfrm>
          <a:prstGeom prst="ellipse">
            <a:avLst/>
          </a:prstGeom>
          <a:ln w="63500" cap="rnd">
            <a:noFill/>
          </a:ln>
          <a:effectLst/>
        </p:spPr>
      </p:pic>
      <p:sp>
        <p:nvSpPr>
          <p:cNvPr id="9" name="Freeform 25">
            <a:extLst>
              <a:ext uri="{FF2B5EF4-FFF2-40B4-BE49-F238E27FC236}">
                <a16:creationId xmlns:a16="http://schemas.microsoft.com/office/drawing/2014/main" id="{86ABAD46-B2D6-4EF4-84B6-41F30101D4EA}"/>
              </a:ext>
            </a:extLst>
          </p:cNvPr>
          <p:cNvSpPr>
            <a:spLocks/>
          </p:cNvSpPr>
          <p:nvPr/>
        </p:nvSpPr>
        <p:spPr bwMode="auto">
          <a:xfrm>
            <a:off x="2492172" y="1003750"/>
            <a:ext cx="3240360" cy="1947700"/>
          </a:xfrm>
          <a:custGeom>
            <a:avLst/>
            <a:gdLst>
              <a:gd name="T0" fmla="*/ 2147483647 w 1422"/>
              <a:gd name="T1" fmla="*/ 2147483647 h 1294"/>
              <a:gd name="T2" fmla="*/ 2147483647 w 1422"/>
              <a:gd name="T3" fmla="*/ 2147483647 h 1294"/>
              <a:gd name="T4" fmla="*/ 2147483647 w 1422"/>
              <a:gd name="T5" fmla="*/ 2147483647 h 1294"/>
              <a:gd name="T6" fmla="*/ 2147483647 w 1422"/>
              <a:gd name="T7" fmla="*/ 2147483647 h 1294"/>
              <a:gd name="T8" fmla="*/ 2147483647 w 1422"/>
              <a:gd name="T9" fmla="*/ 2147483647 h 1294"/>
              <a:gd name="T10" fmla="*/ 2147483647 w 1422"/>
              <a:gd name="T11" fmla="*/ 2147483647 h 1294"/>
              <a:gd name="T12" fmla="*/ 2147483647 w 1422"/>
              <a:gd name="T13" fmla="*/ 2147483647 h 1294"/>
              <a:gd name="T14" fmla="*/ 2147483647 w 1422"/>
              <a:gd name="T15" fmla="*/ 2147483647 h 1294"/>
              <a:gd name="T16" fmla="*/ 2147483647 w 1422"/>
              <a:gd name="T17" fmla="*/ 2147483647 h 1294"/>
              <a:gd name="T18" fmla="*/ 2147483647 w 1422"/>
              <a:gd name="T19" fmla="*/ 2147483647 h 1294"/>
              <a:gd name="T20" fmla="*/ 2147483647 w 1422"/>
              <a:gd name="T21" fmla="*/ 2147483647 h 1294"/>
              <a:gd name="T22" fmla="*/ 2147483647 w 1422"/>
              <a:gd name="T23" fmla="*/ 2147483647 h 1294"/>
              <a:gd name="T24" fmla="*/ 2147483647 w 1422"/>
              <a:gd name="T25" fmla="*/ 2147483647 h 1294"/>
              <a:gd name="T26" fmla="*/ 2147483647 w 1422"/>
              <a:gd name="T27" fmla="*/ 2147483647 h 1294"/>
              <a:gd name="T28" fmla="*/ 2147483647 w 1422"/>
              <a:gd name="T29" fmla="*/ 2147483647 h 1294"/>
              <a:gd name="T30" fmla="*/ 2147483647 w 1422"/>
              <a:gd name="T31" fmla="*/ 2147483647 h 1294"/>
              <a:gd name="T32" fmla="*/ 2147483647 w 1422"/>
              <a:gd name="T33" fmla="*/ 2147483647 h 1294"/>
              <a:gd name="T34" fmla="*/ 2147483647 w 1422"/>
              <a:gd name="T35" fmla="*/ 2147483647 h 1294"/>
              <a:gd name="T36" fmla="*/ 2147483647 w 1422"/>
              <a:gd name="T37" fmla="*/ 2147483647 h 1294"/>
              <a:gd name="T38" fmla="*/ 2147483647 w 1422"/>
              <a:gd name="T39" fmla="*/ 2147483647 h 1294"/>
              <a:gd name="T40" fmla="*/ 2147483647 w 1422"/>
              <a:gd name="T41" fmla="*/ 2147483647 h 1294"/>
              <a:gd name="T42" fmla="*/ 2147483647 w 1422"/>
              <a:gd name="T43" fmla="*/ 2147483647 h 1294"/>
              <a:gd name="T44" fmla="*/ 2147483647 w 1422"/>
              <a:gd name="T45" fmla="*/ 2147483647 h 1294"/>
              <a:gd name="T46" fmla="*/ 2147483647 w 1422"/>
              <a:gd name="T47" fmla="*/ 2147483647 h 1294"/>
              <a:gd name="T48" fmla="*/ 2147483647 w 1422"/>
              <a:gd name="T49" fmla="*/ 2147483647 h 1294"/>
              <a:gd name="T50" fmla="*/ 2147483647 w 1422"/>
              <a:gd name="T51" fmla="*/ 2147483647 h 1294"/>
              <a:gd name="T52" fmla="*/ 2147483647 w 1422"/>
              <a:gd name="T53" fmla="*/ 2147483647 h 1294"/>
              <a:gd name="T54" fmla="*/ 2147483647 w 1422"/>
              <a:gd name="T55" fmla="*/ 2147483647 h 1294"/>
              <a:gd name="T56" fmla="*/ 2147483647 w 1422"/>
              <a:gd name="T57" fmla="*/ 2147483647 h 1294"/>
              <a:gd name="T58" fmla="*/ 2147483647 w 1422"/>
              <a:gd name="T59" fmla="*/ 2147483647 h 1294"/>
              <a:gd name="T60" fmla="*/ 2147483647 w 1422"/>
              <a:gd name="T61" fmla="*/ 2147483647 h 1294"/>
              <a:gd name="T62" fmla="*/ 2147483647 w 1422"/>
              <a:gd name="T63" fmla="*/ 2147483647 h 1294"/>
              <a:gd name="T64" fmla="*/ 2147483647 w 1422"/>
              <a:gd name="T65" fmla="*/ 2147483647 h 1294"/>
              <a:gd name="T66" fmla="*/ 2147483647 w 1422"/>
              <a:gd name="T67" fmla="*/ 2147483647 h 1294"/>
              <a:gd name="T68" fmla="*/ 2147483647 w 1422"/>
              <a:gd name="T69" fmla="*/ 2147483647 h 1294"/>
              <a:gd name="T70" fmla="*/ 2147483647 w 1422"/>
              <a:gd name="T71" fmla="*/ 2147483647 h 1294"/>
              <a:gd name="T72" fmla="*/ 2147483647 w 1422"/>
              <a:gd name="T73" fmla="*/ 2147483647 h 1294"/>
              <a:gd name="T74" fmla="*/ 2147483647 w 1422"/>
              <a:gd name="T75" fmla="*/ 2147483647 h 1294"/>
              <a:gd name="T76" fmla="*/ 2147483647 w 1422"/>
              <a:gd name="T77" fmla="*/ 0 h 1294"/>
              <a:gd name="T78" fmla="*/ 2147483647 w 1422"/>
              <a:gd name="T79" fmla="*/ 0 h 1294"/>
              <a:gd name="T80" fmla="*/ 2147483647 w 1422"/>
              <a:gd name="T81" fmla="*/ 2147483647 h 1294"/>
              <a:gd name="T82" fmla="*/ 2147483647 w 1422"/>
              <a:gd name="T83" fmla="*/ 2147483647 h 12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2"/>
              <a:gd name="T127" fmla="*/ 0 h 1294"/>
              <a:gd name="T128" fmla="*/ 1422 w 1422"/>
              <a:gd name="T129" fmla="*/ 1294 h 12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2" h="1294">
                <a:moveTo>
                  <a:pt x="1422" y="329"/>
                </a:moveTo>
                <a:lnTo>
                  <a:pt x="1356" y="492"/>
                </a:lnTo>
                <a:lnTo>
                  <a:pt x="1293" y="652"/>
                </a:lnTo>
                <a:lnTo>
                  <a:pt x="1293" y="654"/>
                </a:lnTo>
                <a:lnTo>
                  <a:pt x="1291" y="654"/>
                </a:lnTo>
                <a:lnTo>
                  <a:pt x="1291" y="656"/>
                </a:lnTo>
                <a:lnTo>
                  <a:pt x="1291" y="654"/>
                </a:lnTo>
                <a:lnTo>
                  <a:pt x="1258" y="656"/>
                </a:lnTo>
                <a:lnTo>
                  <a:pt x="1226" y="658"/>
                </a:lnTo>
                <a:lnTo>
                  <a:pt x="1195" y="661"/>
                </a:lnTo>
                <a:lnTo>
                  <a:pt x="1162" y="667"/>
                </a:lnTo>
                <a:lnTo>
                  <a:pt x="1132" y="675"/>
                </a:lnTo>
                <a:lnTo>
                  <a:pt x="1103" y="684"/>
                </a:lnTo>
                <a:lnTo>
                  <a:pt x="1072" y="694"/>
                </a:lnTo>
                <a:lnTo>
                  <a:pt x="1043" y="706"/>
                </a:lnTo>
                <a:lnTo>
                  <a:pt x="1014" y="719"/>
                </a:lnTo>
                <a:lnTo>
                  <a:pt x="988" y="732"/>
                </a:lnTo>
                <a:lnTo>
                  <a:pt x="961" y="748"/>
                </a:lnTo>
                <a:lnTo>
                  <a:pt x="936" y="765"/>
                </a:lnTo>
                <a:lnTo>
                  <a:pt x="911" y="782"/>
                </a:lnTo>
                <a:lnTo>
                  <a:pt x="886" y="802"/>
                </a:lnTo>
                <a:lnTo>
                  <a:pt x="863" y="821"/>
                </a:lnTo>
                <a:lnTo>
                  <a:pt x="840" y="842"/>
                </a:lnTo>
                <a:lnTo>
                  <a:pt x="819" y="865"/>
                </a:lnTo>
                <a:lnTo>
                  <a:pt x="799" y="888"/>
                </a:lnTo>
                <a:lnTo>
                  <a:pt x="780" y="913"/>
                </a:lnTo>
                <a:lnTo>
                  <a:pt x="763" y="938"/>
                </a:lnTo>
                <a:lnTo>
                  <a:pt x="746" y="963"/>
                </a:lnTo>
                <a:lnTo>
                  <a:pt x="730" y="990"/>
                </a:lnTo>
                <a:lnTo>
                  <a:pt x="717" y="1017"/>
                </a:lnTo>
                <a:lnTo>
                  <a:pt x="703" y="1046"/>
                </a:lnTo>
                <a:lnTo>
                  <a:pt x="692" y="1075"/>
                </a:lnTo>
                <a:lnTo>
                  <a:pt x="682" y="1105"/>
                </a:lnTo>
                <a:lnTo>
                  <a:pt x="675" y="1134"/>
                </a:lnTo>
                <a:lnTo>
                  <a:pt x="667" y="1167"/>
                </a:lnTo>
                <a:lnTo>
                  <a:pt x="661" y="1197"/>
                </a:lnTo>
                <a:lnTo>
                  <a:pt x="657" y="1228"/>
                </a:lnTo>
                <a:lnTo>
                  <a:pt x="653" y="1261"/>
                </a:lnTo>
                <a:lnTo>
                  <a:pt x="653" y="1294"/>
                </a:lnTo>
                <a:lnTo>
                  <a:pt x="490" y="1230"/>
                </a:lnTo>
                <a:lnTo>
                  <a:pt x="325" y="1165"/>
                </a:lnTo>
                <a:lnTo>
                  <a:pt x="162" y="1230"/>
                </a:lnTo>
                <a:lnTo>
                  <a:pt x="0" y="1294"/>
                </a:lnTo>
                <a:lnTo>
                  <a:pt x="2" y="1228"/>
                </a:lnTo>
                <a:lnTo>
                  <a:pt x="6" y="1163"/>
                </a:lnTo>
                <a:lnTo>
                  <a:pt x="16" y="1098"/>
                </a:lnTo>
                <a:lnTo>
                  <a:pt x="27" y="1034"/>
                </a:lnTo>
                <a:lnTo>
                  <a:pt x="41" y="971"/>
                </a:lnTo>
                <a:lnTo>
                  <a:pt x="58" y="911"/>
                </a:lnTo>
                <a:lnTo>
                  <a:pt x="79" y="850"/>
                </a:lnTo>
                <a:lnTo>
                  <a:pt x="102" y="792"/>
                </a:lnTo>
                <a:lnTo>
                  <a:pt x="127" y="734"/>
                </a:lnTo>
                <a:lnTo>
                  <a:pt x="156" y="679"/>
                </a:lnTo>
                <a:lnTo>
                  <a:pt x="187" y="625"/>
                </a:lnTo>
                <a:lnTo>
                  <a:pt x="221" y="573"/>
                </a:lnTo>
                <a:lnTo>
                  <a:pt x="258" y="521"/>
                </a:lnTo>
                <a:lnTo>
                  <a:pt x="296" y="473"/>
                </a:lnTo>
                <a:lnTo>
                  <a:pt x="336" y="425"/>
                </a:lnTo>
                <a:lnTo>
                  <a:pt x="379" y="381"/>
                </a:lnTo>
                <a:lnTo>
                  <a:pt x="425" y="339"/>
                </a:lnTo>
                <a:lnTo>
                  <a:pt x="471" y="296"/>
                </a:lnTo>
                <a:lnTo>
                  <a:pt x="519" y="258"/>
                </a:lnTo>
                <a:lnTo>
                  <a:pt x="571" y="223"/>
                </a:lnTo>
                <a:lnTo>
                  <a:pt x="623" y="189"/>
                </a:lnTo>
                <a:lnTo>
                  <a:pt x="676" y="158"/>
                </a:lnTo>
                <a:lnTo>
                  <a:pt x="732" y="129"/>
                </a:lnTo>
                <a:lnTo>
                  <a:pt x="790" y="102"/>
                </a:lnTo>
                <a:lnTo>
                  <a:pt x="847" y="79"/>
                </a:lnTo>
                <a:lnTo>
                  <a:pt x="909" y="60"/>
                </a:lnTo>
                <a:lnTo>
                  <a:pt x="968" y="41"/>
                </a:lnTo>
                <a:lnTo>
                  <a:pt x="1032" y="27"/>
                </a:lnTo>
                <a:lnTo>
                  <a:pt x="1095" y="16"/>
                </a:lnTo>
                <a:lnTo>
                  <a:pt x="1160" y="8"/>
                </a:lnTo>
                <a:lnTo>
                  <a:pt x="1226" y="2"/>
                </a:lnTo>
                <a:lnTo>
                  <a:pt x="1291" y="0"/>
                </a:lnTo>
                <a:lnTo>
                  <a:pt x="1293" y="0"/>
                </a:lnTo>
                <a:lnTo>
                  <a:pt x="1293" y="4"/>
                </a:lnTo>
                <a:lnTo>
                  <a:pt x="1356" y="164"/>
                </a:lnTo>
                <a:lnTo>
                  <a:pt x="1422" y="329"/>
                </a:lnTo>
                <a:close/>
              </a:path>
            </a:pathLst>
          </a:custGeom>
          <a:solidFill>
            <a:schemeClr val="accent2">
              <a:lumMod val="20000"/>
              <a:lumOff val="80000"/>
            </a:schemeClr>
          </a:solidFill>
          <a:ln w="9525">
            <a:solidFill>
              <a:schemeClr val="accent1"/>
            </a:solidFill>
            <a:round/>
            <a:headEnd/>
            <a:tailEnd/>
          </a:ln>
        </p:spPr>
        <p:txBody>
          <a:bodyPr lIns="87278" tIns="43639" rIns="87278" bIns="43639"/>
          <a:lstStyle/>
          <a:p>
            <a:pPr algn="ctr" defTabSz="873125"/>
            <a:endParaRPr lang="en-US" sz="1300" b="1" dirty="0">
              <a:latin typeface="SwissReSans" pitchFamily="34" charset="0"/>
            </a:endParaRPr>
          </a:p>
          <a:p>
            <a:pPr defTabSz="873125"/>
            <a:endParaRPr lang="en-US" sz="1300" b="1" dirty="0">
              <a:latin typeface="SwissReSans" pitchFamily="34" charset="0"/>
            </a:endParaRPr>
          </a:p>
          <a:p>
            <a:pPr defTabSz="873125"/>
            <a:endParaRPr lang="en-US" sz="1300" b="1" dirty="0">
              <a:latin typeface="SwissReSans" pitchFamily="34" charset="0"/>
            </a:endParaRPr>
          </a:p>
          <a:p>
            <a:pPr algn="ctr" defTabSz="873125"/>
            <a:r>
              <a:rPr lang="zh-CN" altLang="zh-CN" b="1" dirty="0"/>
              <a:t>承诺高额回报</a:t>
            </a:r>
            <a:endParaRPr lang="en-US" sz="1300" b="1" dirty="0">
              <a:latin typeface="SwissReSans" pitchFamily="34" charset="0"/>
            </a:endParaRPr>
          </a:p>
        </p:txBody>
      </p:sp>
      <p:sp>
        <p:nvSpPr>
          <p:cNvPr id="10" name="Freeform 19">
            <a:extLst>
              <a:ext uri="{FF2B5EF4-FFF2-40B4-BE49-F238E27FC236}">
                <a16:creationId xmlns:a16="http://schemas.microsoft.com/office/drawing/2014/main" id="{A5883164-0869-4E29-80C6-ADD1D826DFDB}"/>
              </a:ext>
            </a:extLst>
          </p:cNvPr>
          <p:cNvSpPr>
            <a:spLocks/>
          </p:cNvSpPr>
          <p:nvPr/>
        </p:nvSpPr>
        <p:spPr bwMode="auto">
          <a:xfrm>
            <a:off x="5732532" y="1007057"/>
            <a:ext cx="3024336" cy="2088232"/>
          </a:xfrm>
          <a:custGeom>
            <a:avLst/>
            <a:gdLst>
              <a:gd name="T0" fmla="*/ 2147483647 w 1295"/>
              <a:gd name="T1" fmla="*/ 2147483647 h 1424"/>
              <a:gd name="T2" fmla="*/ 2147483647 w 1295"/>
              <a:gd name="T3" fmla="*/ 2147483647 h 1424"/>
              <a:gd name="T4" fmla="*/ 2147483647 w 1295"/>
              <a:gd name="T5" fmla="*/ 2147483647 h 1424"/>
              <a:gd name="T6" fmla="*/ 2147483647 w 1295"/>
              <a:gd name="T7" fmla="*/ 2147483647 h 1424"/>
              <a:gd name="T8" fmla="*/ 2147483647 w 1295"/>
              <a:gd name="T9" fmla="*/ 2147483647 h 1424"/>
              <a:gd name="T10" fmla="*/ 2147483647 w 1295"/>
              <a:gd name="T11" fmla="*/ 2147483647 h 1424"/>
              <a:gd name="T12" fmla="*/ 2147483647 w 1295"/>
              <a:gd name="T13" fmla="*/ 2147483647 h 1424"/>
              <a:gd name="T14" fmla="*/ 2147483647 w 1295"/>
              <a:gd name="T15" fmla="*/ 2147483647 h 1424"/>
              <a:gd name="T16" fmla="*/ 2147483647 w 1295"/>
              <a:gd name="T17" fmla="*/ 2147483647 h 1424"/>
              <a:gd name="T18" fmla="*/ 2147483647 w 1295"/>
              <a:gd name="T19" fmla="*/ 2147483647 h 1424"/>
              <a:gd name="T20" fmla="*/ 2147483647 w 1295"/>
              <a:gd name="T21" fmla="*/ 2147483647 h 1424"/>
              <a:gd name="T22" fmla="*/ 2147483647 w 1295"/>
              <a:gd name="T23" fmla="*/ 2147483647 h 1424"/>
              <a:gd name="T24" fmla="*/ 2147483647 w 1295"/>
              <a:gd name="T25" fmla="*/ 2147483647 h 1424"/>
              <a:gd name="T26" fmla="*/ 2147483647 w 1295"/>
              <a:gd name="T27" fmla="*/ 2147483647 h 1424"/>
              <a:gd name="T28" fmla="*/ 2147483647 w 1295"/>
              <a:gd name="T29" fmla="*/ 2147483647 h 1424"/>
              <a:gd name="T30" fmla="*/ 2147483647 w 1295"/>
              <a:gd name="T31" fmla="*/ 2147483647 h 1424"/>
              <a:gd name="T32" fmla="*/ 2147483647 w 1295"/>
              <a:gd name="T33" fmla="*/ 2147483647 h 1424"/>
              <a:gd name="T34" fmla="*/ 2147483647 w 1295"/>
              <a:gd name="T35" fmla="*/ 2147483647 h 1424"/>
              <a:gd name="T36" fmla="*/ 2147483647 w 1295"/>
              <a:gd name="T37" fmla="*/ 2147483647 h 1424"/>
              <a:gd name="T38" fmla="*/ 0 w 1295"/>
              <a:gd name="T39" fmla="*/ 2147483647 h 1424"/>
              <a:gd name="T40" fmla="*/ 2147483647 w 1295"/>
              <a:gd name="T41" fmla="*/ 2147483647 h 1424"/>
              <a:gd name="T42" fmla="*/ 0 w 1295"/>
              <a:gd name="T43" fmla="*/ 2147483647 h 1424"/>
              <a:gd name="T44" fmla="*/ 2147483647 w 1295"/>
              <a:gd name="T45" fmla="*/ 2147483647 h 1424"/>
              <a:gd name="T46" fmla="*/ 2147483647 w 1295"/>
              <a:gd name="T47" fmla="*/ 2147483647 h 1424"/>
              <a:gd name="T48" fmla="*/ 2147483647 w 1295"/>
              <a:gd name="T49" fmla="*/ 2147483647 h 1424"/>
              <a:gd name="T50" fmla="*/ 2147483647 w 1295"/>
              <a:gd name="T51" fmla="*/ 2147483647 h 1424"/>
              <a:gd name="T52" fmla="*/ 2147483647 w 1295"/>
              <a:gd name="T53" fmla="*/ 2147483647 h 1424"/>
              <a:gd name="T54" fmla="*/ 2147483647 w 1295"/>
              <a:gd name="T55" fmla="*/ 2147483647 h 1424"/>
              <a:gd name="T56" fmla="*/ 2147483647 w 1295"/>
              <a:gd name="T57" fmla="*/ 2147483647 h 1424"/>
              <a:gd name="T58" fmla="*/ 2147483647 w 1295"/>
              <a:gd name="T59" fmla="*/ 2147483647 h 1424"/>
              <a:gd name="T60" fmla="*/ 2147483647 w 1295"/>
              <a:gd name="T61" fmla="*/ 2147483647 h 1424"/>
              <a:gd name="T62" fmla="*/ 2147483647 w 1295"/>
              <a:gd name="T63" fmla="*/ 2147483647 h 1424"/>
              <a:gd name="T64" fmla="*/ 2147483647 w 1295"/>
              <a:gd name="T65" fmla="*/ 2147483647 h 1424"/>
              <a:gd name="T66" fmla="*/ 2147483647 w 1295"/>
              <a:gd name="T67" fmla="*/ 2147483647 h 1424"/>
              <a:gd name="T68" fmla="*/ 2147483647 w 1295"/>
              <a:gd name="T69" fmla="*/ 2147483647 h 1424"/>
              <a:gd name="T70" fmla="*/ 2147483647 w 1295"/>
              <a:gd name="T71" fmla="*/ 2147483647 h 1424"/>
              <a:gd name="T72" fmla="*/ 2147483647 w 1295"/>
              <a:gd name="T73" fmla="*/ 2147483647 h 1424"/>
              <a:gd name="T74" fmla="*/ 2147483647 w 1295"/>
              <a:gd name="T75" fmla="*/ 2147483647 h 1424"/>
              <a:gd name="T76" fmla="*/ 2147483647 w 1295"/>
              <a:gd name="T77" fmla="*/ 2147483647 h 1424"/>
              <a:gd name="T78" fmla="*/ 2147483647 w 1295"/>
              <a:gd name="T79" fmla="*/ 2147483647 h 1424"/>
              <a:gd name="T80" fmla="*/ 2147483647 w 1295"/>
              <a:gd name="T81" fmla="*/ 2147483647 h 1424"/>
              <a:gd name="T82" fmla="*/ 2147483647 w 1295"/>
              <a:gd name="T83" fmla="*/ 2147483647 h 14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5"/>
              <a:gd name="T127" fmla="*/ 0 h 1424"/>
              <a:gd name="T128" fmla="*/ 1295 w 1295"/>
              <a:gd name="T129" fmla="*/ 1424 h 14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5" h="1424">
                <a:moveTo>
                  <a:pt x="640" y="1295"/>
                </a:moveTo>
                <a:lnTo>
                  <a:pt x="640" y="1295"/>
                </a:lnTo>
                <a:lnTo>
                  <a:pt x="640" y="1294"/>
                </a:lnTo>
                <a:lnTo>
                  <a:pt x="640" y="1261"/>
                </a:lnTo>
                <a:lnTo>
                  <a:pt x="636" y="1228"/>
                </a:lnTo>
                <a:lnTo>
                  <a:pt x="632" y="1196"/>
                </a:lnTo>
                <a:lnTo>
                  <a:pt x="626" y="1165"/>
                </a:lnTo>
                <a:lnTo>
                  <a:pt x="618" y="1134"/>
                </a:lnTo>
                <a:lnTo>
                  <a:pt x="611" y="1103"/>
                </a:lnTo>
                <a:lnTo>
                  <a:pt x="601" y="1075"/>
                </a:lnTo>
                <a:lnTo>
                  <a:pt x="590" y="1046"/>
                </a:lnTo>
                <a:lnTo>
                  <a:pt x="576" y="1017"/>
                </a:lnTo>
                <a:lnTo>
                  <a:pt x="563" y="990"/>
                </a:lnTo>
                <a:lnTo>
                  <a:pt x="545" y="963"/>
                </a:lnTo>
                <a:lnTo>
                  <a:pt x="530" y="936"/>
                </a:lnTo>
                <a:lnTo>
                  <a:pt x="513" y="911"/>
                </a:lnTo>
                <a:lnTo>
                  <a:pt x="494" y="886"/>
                </a:lnTo>
                <a:lnTo>
                  <a:pt x="472" y="863"/>
                </a:lnTo>
                <a:lnTo>
                  <a:pt x="451" y="842"/>
                </a:lnTo>
                <a:lnTo>
                  <a:pt x="430" y="821"/>
                </a:lnTo>
                <a:lnTo>
                  <a:pt x="405" y="800"/>
                </a:lnTo>
                <a:lnTo>
                  <a:pt x="382" y="781"/>
                </a:lnTo>
                <a:lnTo>
                  <a:pt x="357" y="763"/>
                </a:lnTo>
                <a:lnTo>
                  <a:pt x="330" y="746"/>
                </a:lnTo>
                <a:lnTo>
                  <a:pt x="303" y="731"/>
                </a:lnTo>
                <a:lnTo>
                  <a:pt x="277" y="717"/>
                </a:lnTo>
                <a:lnTo>
                  <a:pt x="248" y="704"/>
                </a:lnTo>
                <a:lnTo>
                  <a:pt x="219" y="692"/>
                </a:lnTo>
                <a:lnTo>
                  <a:pt x="190" y="683"/>
                </a:lnTo>
                <a:lnTo>
                  <a:pt x="159" y="675"/>
                </a:lnTo>
                <a:lnTo>
                  <a:pt x="129" y="667"/>
                </a:lnTo>
                <a:lnTo>
                  <a:pt x="98" y="661"/>
                </a:lnTo>
                <a:lnTo>
                  <a:pt x="65" y="658"/>
                </a:lnTo>
                <a:lnTo>
                  <a:pt x="33" y="656"/>
                </a:lnTo>
                <a:lnTo>
                  <a:pt x="0" y="654"/>
                </a:lnTo>
                <a:lnTo>
                  <a:pt x="0" y="652"/>
                </a:lnTo>
                <a:lnTo>
                  <a:pt x="63" y="492"/>
                </a:lnTo>
                <a:lnTo>
                  <a:pt x="127" y="329"/>
                </a:lnTo>
                <a:lnTo>
                  <a:pt x="63" y="164"/>
                </a:lnTo>
                <a:lnTo>
                  <a:pt x="0" y="4"/>
                </a:lnTo>
                <a:lnTo>
                  <a:pt x="0" y="0"/>
                </a:lnTo>
                <a:lnTo>
                  <a:pt x="67" y="2"/>
                </a:lnTo>
                <a:lnTo>
                  <a:pt x="133" y="6"/>
                </a:lnTo>
                <a:lnTo>
                  <a:pt x="196" y="16"/>
                </a:lnTo>
                <a:lnTo>
                  <a:pt x="259" y="27"/>
                </a:lnTo>
                <a:lnTo>
                  <a:pt x="323" y="41"/>
                </a:lnTo>
                <a:lnTo>
                  <a:pt x="384" y="58"/>
                </a:lnTo>
                <a:lnTo>
                  <a:pt x="444" y="79"/>
                </a:lnTo>
                <a:lnTo>
                  <a:pt x="501" y="102"/>
                </a:lnTo>
                <a:lnTo>
                  <a:pt x="559" y="127"/>
                </a:lnTo>
                <a:lnTo>
                  <a:pt x="615" y="156"/>
                </a:lnTo>
                <a:lnTo>
                  <a:pt x="668" y="187"/>
                </a:lnTo>
                <a:lnTo>
                  <a:pt x="722" y="221"/>
                </a:lnTo>
                <a:lnTo>
                  <a:pt x="772" y="258"/>
                </a:lnTo>
                <a:lnTo>
                  <a:pt x="822" y="296"/>
                </a:lnTo>
                <a:lnTo>
                  <a:pt x="868" y="337"/>
                </a:lnTo>
                <a:lnTo>
                  <a:pt x="912" y="379"/>
                </a:lnTo>
                <a:lnTo>
                  <a:pt x="957" y="425"/>
                </a:lnTo>
                <a:lnTo>
                  <a:pt x="997" y="471"/>
                </a:lnTo>
                <a:lnTo>
                  <a:pt x="1035" y="521"/>
                </a:lnTo>
                <a:lnTo>
                  <a:pt x="1072" y="571"/>
                </a:lnTo>
                <a:lnTo>
                  <a:pt x="1104" y="623"/>
                </a:lnTo>
                <a:lnTo>
                  <a:pt x="1137" y="677"/>
                </a:lnTo>
                <a:lnTo>
                  <a:pt x="1164" y="732"/>
                </a:lnTo>
                <a:lnTo>
                  <a:pt x="1191" y="790"/>
                </a:lnTo>
                <a:lnTo>
                  <a:pt x="1214" y="850"/>
                </a:lnTo>
                <a:lnTo>
                  <a:pt x="1235" y="909"/>
                </a:lnTo>
                <a:lnTo>
                  <a:pt x="1252" y="971"/>
                </a:lnTo>
                <a:lnTo>
                  <a:pt x="1266" y="1032"/>
                </a:lnTo>
                <a:lnTo>
                  <a:pt x="1277" y="1096"/>
                </a:lnTo>
                <a:lnTo>
                  <a:pt x="1287" y="1161"/>
                </a:lnTo>
                <a:lnTo>
                  <a:pt x="1291" y="1226"/>
                </a:lnTo>
                <a:lnTo>
                  <a:pt x="1293" y="1294"/>
                </a:lnTo>
                <a:lnTo>
                  <a:pt x="1295" y="1294"/>
                </a:lnTo>
                <a:lnTo>
                  <a:pt x="1131" y="1359"/>
                </a:lnTo>
                <a:lnTo>
                  <a:pt x="968" y="1424"/>
                </a:lnTo>
                <a:lnTo>
                  <a:pt x="803" y="1359"/>
                </a:lnTo>
                <a:lnTo>
                  <a:pt x="640" y="1295"/>
                </a:lnTo>
                <a:close/>
              </a:path>
            </a:pathLst>
          </a:custGeom>
          <a:solidFill>
            <a:schemeClr val="accent2">
              <a:lumMod val="20000"/>
              <a:lumOff val="80000"/>
            </a:schemeClr>
          </a:solidFill>
          <a:ln w="9525">
            <a:solidFill>
              <a:schemeClr val="accent1"/>
            </a:solidFill>
            <a:round/>
            <a:headEnd/>
            <a:tailEnd/>
          </a:ln>
        </p:spPr>
        <p:txBody>
          <a:bodyPr lIns="87278" tIns="43639" rIns="87278" bIns="43639" anchor="ctr"/>
          <a:lstStyle/>
          <a:p>
            <a:r>
              <a:rPr lang="en-US" altLang="zh-CN" b="1" dirty="0"/>
              <a:t>                 </a:t>
            </a:r>
            <a:r>
              <a:rPr lang="zh-CN" altLang="zh-CN" b="1" dirty="0"/>
              <a:t>编造虚假项目</a:t>
            </a:r>
            <a:endParaRPr lang="en-US" dirty="0">
              <a:latin typeface="SwissReSans" pitchFamily="34" charset="0"/>
            </a:endParaRPr>
          </a:p>
        </p:txBody>
      </p:sp>
      <p:sp>
        <p:nvSpPr>
          <p:cNvPr id="11" name="Freeform 23">
            <a:extLst>
              <a:ext uri="{FF2B5EF4-FFF2-40B4-BE49-F238E27FC236}">
                <a16:creationId xmlns:a16="http://schemas.microsoft.com/office/drawing/2014/main" id="{A44C2067-337E-4C81-AAF2-A9C08482DC23}"/>
              </a:ext>
            </a:extLst>
          </p:cNvPr>
          <p:cNvSpPr>
            <a:spLocks/>
          </p:cNvSpPr>
          <p:nvPr/>
        </p:nvSpPr>
        <p:spPr bwMode="auto">
          <a:xfrm>
            <a:off x="2402873" y="3030076"/>
            <a:ext cx="3096344" cy="2160460"/>
          </a:xfrm>
          <a:custGeom>
            <a:avLst/>
            <a:gdLst>
              <a:gd name="T0" fmla="*/ 2147483647 w 1295"/>
              <a:gd name="T1" fmla="*/ 2147483647 h 1424"/>
              <a:gd name="T2" fmla="*/ 2147483647 w 1295"/>
              <a:gd name="T3" fmla="*/ 2147483647 h 1424"/>
              <a:gd name="T4" fmla="*/ 2147483647 w 1295"/>
              <a:gd name="T5" fmla="*/ 2147483647 h 1424"/>
              <a:gd name="T6" fmla="*/ 2147483647 w 1295"/>
              <a:gd name="T7" fmla="*/ 2147483647 h 1424"/>
              <a:gd name="T8" fmla="*/ 2147483647 w 1295"/>
              <a:gd name="T9" fmla="*/ 2147483647 h 1424"/>
              <a:gd name="T10" fmla="*/ 2147483647 w 1295"/>
              <a:gd name="T11" fmla="*/ 2147483647 h 1424"/>
              <a:gd name="T12" fmla="*/ 2147483647 w 1295"/>
              <a:gd name="T13" fmla="*/ 2147483647 h 1424"/>
              <a:gd name="T14" fmla="*/ 2147483647 w 1295"/>
              <a:gd name="T15" fmla="*/ 2147483647 h 1424"/>
              <a:gd name="T16" fmla="*/ 2147483647 w 1295"/>
              <a:gd name="T17" fmla="*/ 2147483647 h 1424"/>
              <a:gd name="T18" fmla="*/ 2147483647 w 1295"/>
              <a:gd name="T19" fmla="*/ 2147483647 h 1424"/>
              <a:gd name="T20" fmla="*/ 2147483647 w 1295"/>
              <a:gd name="T21" fmla="*/ 2147483647 h 1424"/>
              <a:gd name="T22" fmla="*/ 2147483647 w 1295"/>
              <a:gd name="T23" fmla="*/ 2147483647 h 1424"/>
              <a:gd name="T24" fmla="*/ 2147483647 w 1295"/>
              <a:gd name="T25" fmla="*/ 2147483647 h 1424"/>
              <a:gd name="T26" fmla="*/ 2147483647 w 1295"/>
              <a:gd name="T27" fmla="*/ 2147483647 h 1424"/>
              <a:gd name="T28" fmla="*/ 2147483647 w 1295"/>
              <a:gd name="T29" fmla="*/ 2147483647 h 1424"/>
              <a:gd name="T30" fmla="*/ 2147483647 w 1295"/>
              <a:gd name="T31" fmla="*/ 2147483647 h 1424"/>
              <a:gd name="T32" fmla="*/ 2147483647 w 1295"/>
              <a:gd name="T33" fmla="*/ 2147483647 h 1424"/>
              <a:gd name="T34" fmla="*/ 2147483647 w 1295"/>
              <a:gd name="T35" fmla="*/ 2147483647 h 1424"/>
              <a:gd name="T36" fmla="*/ 2147483647 w 1295"/>
              <a:gd name="T37" fmla="*/ 2147483647 h 1424"/>
              <a:gd name="T38" fmla="*/ 2147483647 w 1295"/>
              <a:gd name="T39" fmla="*/ 2147483647 h 1424"/>
              <a:gd name="T40" fmla="*/ 2147483647 w 1295"/>
              <a:gd name="T41" fmla="*/ 2147483647 h 1424"/>
              <a:gd name="T42" fmla="*/ 2147483647 w 1295"/>
              <a:gd name="T43" fmla="*/ 2147483647 h 1424"/>
              <a:gd name="T44" fmla="*/ 2147483647 w 1295"/>
              <a:gd name="T45" fmla="*/ 2147483647 h 1424"/>
              <a:gd name="T46" fmla="*/ 2147483647 w 1295"/>
              <a:gd name="T47" fmla="*/ 2147483647 h 1424"/>
              <a:gd name="T48" fmla="*/ 2147483647 w 1295"/>
              <a:gd name="T49" fmla="*/ 2147483647 h 1424"/>
              <a:gd name="T50" fmla="*/ 2147483647 w 1295"/>
              <a:gd name="T51" fmla="*/ 2147483647 h 1424"/>
              <a:gd name="T52" fmla="*/ 2147483647 w 1295"/>
              <a:gd name="T53" fmla="*/ 2147483647 h 1424"/>
              <a:gd name="T54" fmla="*/ 2147483647 w 1295"/>
              <a:gd name="T55" fmla="*/ 2147483647 h 1424"/>
              <a:gd name="T56" fmla="*/ 2147483647 w 1295"/>
              <a:gd name="T57" fmla="*/ 2147483647 h 1424"/>
              <a:gd name="T58" fmla="*/ 2147483647 w 1295"/>
              <a:gd name="T59" fmla="*/ 2147483647 h 1424"/>
              <a:gd name="T60" fmla="*/ 2147483647 w 1295"/>
              <a:gd name="T61" fmla="*/ 2147483647 h 1424"/>
              <a:gd name="T62" fmla="*/ 2147483647 w 1295"/>
              <a:gd name="T63" fmla="*/ 2147483647 h 1424"/>
              <a:gd name="T64" fmla="*/ 2147483647 w 1295"/>
              <a:gd name="T65" fmla="*/ 2147483647 h 1424"/>
              <a:gd name="T66" fmla="*/ 2147483647 w 1295"/>
              <a:gd name="T67" fmla="*/ 2147483647 h 1424"/>
              <a:gd name="T68" fmla="*/ 2147483647 w 1295"/>
              <a:gd name="T69" fmla="*/ 2147483647 h 1424"/>
              <a:gd name="T70" fmla="*/ 2147483647 w 1295"/>
              <a:gd name="T71" fmla="*/ 2147483647 h 1424"/>
              <a:gd name="T72" fmla="*/ 2147483647 w 1295"/>
              <a:gd name="T73" fmla="*/ 2147483647 h 1424"/>
              <a:gd name="T74" fmla="*/ 2147483647 w 1295"/>
              <a:gd name="T75" fmla="*/ 2147483647 h 1424"/>
              <a:gd name="T76" fmla="*/ 2147483647 w 1295"/>
              <a:gd name="T77" fmla="*/ 2147483647 h 1424"/>
              <a:gd name="T78" fmla="*/ 0 w 1295"/>
              <a:gd name="T79" fmla="*/ 2147483647 h 1424"/>
              <a:gd name="T80" fmla="*/ 2147483647 w 1295"/>
              <a:gd name="T81" fmla="*/ 0 h 1424"/>
              <a:gd name="T82" fmla="*/ 2147483647 w 1295"/>
              <a:gd name="T83" fmla="*/ 2147483647 h 14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5"/>
              <a:gd name="T127" fmla="*/ 0 h 1424"/>
              <a:gd name="T128" fmla="*/ 1295 w 1295"/>
              <a:gd name="T129" fmla="*/ 1424 h 14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5" h="1424">
                <a:moveTo>
                  <a:pt x="655" y="129"/>
                </a:moveTo>
                <a:lnTo>
                  <a:pt x="655" y="129"/>
                </a:lnTo>
                <a:lnTo>
                  <a:pt x="655" y="130"/>
                </a:lnTo>
                <a:lnTo>
                  <a:pt x="655" y="163"/>
                </a:lnTo>
                <a:lnTo>
                  <a:pt x="659" y="196"/>
                </a:lnTo>
                <a:lnTo>
                  <a:pt x="663" y="228"/>
                </a:lnTo>
                <a:lnTo>
                  <a:pt x="669" y="259"/>
                </a:lnTo>
                <a:lnTo>
                  <a:pt x="677" y="290"/>
                </a:lnTo>
                <a:lnTo>
                  <a:pt x="684" y="321"/>
                </a:lnTo>
                <a:lnTo>
                  <a:pt x="694" y="349"/>
                </a:lnTo>
                <a:lnTo>
                  <a:pt x="705" y="378"/>
                </a:lnTo>
                <a:lnTo>
                  <a:pt x="719" y="407"/>
                </a:lnTo>
                <a:lnTo>
                  <a:pt x="732" y="434"/>
                </a:lnTo>
                <a:lnTo>
                  <a:pt x="748" y="461"/>
                </a:lnTo>
                <a:lnTo>
                  <a:pt x="765" y="488"/>
                </a:lnTo>
                <a:lnTo>
                  <a:pt x="782" y="513"/>
                </a:lnTo>
                <a:lnTo>
                  <a:pt x="801" y="538"/>
                </a:lnTo>
                <a:lnTo>
                  <a:pt x="823" y="561"/>
                </a:lnTo>
                <a:lnTo>
                  <a:pt x="844" y="582"/>
                </a:lnTo>
                <a:lnTo>
                  <a:pt x="865" y="603"/>
                </a:lnTo>
                <a:lnTo>
                  <a:pt x="890" y="624"/>
                </a:lnTo>
                <a:lnTo>
                  <a:pt x="913" y="643"/>
                </a:lnTo>
                <a:lnTo>
                  <a:pt x="938" y="661"/>
                </a:lnTo>
                <a:lnTo>
                  <a:pt x="965" y="678"/>
                </a:lnTo>
                <a:lnTo>
                  <a:pt x="992" y="693"/>
                </a:lnTo>
                <a:lnTo>
                  <a:pt x="1018" y="707"/>
                </a:lnTo>
                <a:lnTo>
                  <a:pt x="1047" y="720"/>
                </a:lnTo>
                <a:lnTo>
                  <a:pt x="1076" y="732"/>
                </a:lnTo>
                <a:lnTo>
                  <a:pt x="1105" y="741"/>
                </a:lnTo>
                <a:lnTo>
                  <a:pt x="1136" y="749"/>
                </a:lnTo>
                <a:lnTo>
                  <a:pt x="1166" y="757"/>
                </a:lnTo>
                <a:lnTo>
                  <a:pt x="1197" y="763"/>
                </a:lnTo>
                <a:lnTo>
                  <a:pt x="1230" y="766"/>
                </a:lnTo>
                <a:lnTo>
                  <a:pt x="1262" y="768"/>
                </a:lnTo>
                <a:lnTo>
                  <a:pt x="1295" y="770"/>
                </a:lnTo>
                <a:lnTo>
                  <a:pt x="1295" y="772"/>
                </a:lnTo>
                <a:lnTo>
                  <a:pt x="1232" y="932"/>
                </a:lnTo>
                <a:lnTo>
                  <a:pt x="1168" y="1095"/>
                </a:lnTo>
                <a:lnTo>
                  <a:pt x="1232" y="1260"/>
                </a:lnTo>
                <a:lnTo>
                  <a:pt x="1295" y="1420"/>
                </a:lnTo>
                <a:lnTo>
                  <a:pt x="1295" y="1424"/>
                </a:lnTo>
                <a:lnTo>
                  <a:pt x="1228" y="1422"/>
                </a:lnTo>
                <a:lnTo>
                  <a:pt x="1162" y="1418"/>
                </a:lnTo>
                <a:lnTo>
                  <a:pt x="1099" y="1408"/>
                </a:lnTo>
                <a:lnTo>
                  <a:pt x="1036" y="1397"/>
                </a:lnTo>
                <a:lnTo>
                  <a:pt x="972" y="1383"/>
                </a:lnTo>
                <a:lnTo>
                  <a:pt x="911" y="1366"/>
                </a:lnTo>
                <a:lnTo>
                  <a:pt x="851" y="1345"/>
                </a:lnTo>
                <a:lnTo>
                  <a:pt x="794" y="1322"/>
                </a:lnTo>
                <a:lnTo>
                  <a:pt x="736" y="1297"/>
                </a:lnTo>
                <a:lnTo>
                  <a:pt x="680" y="1268"/>
                </a:lnTo>
                <a:lnTo>
                  <a:pt x="627" y="1237"/>
                </a:lnTo>
                <a:lnTo>
                  <a:pt x="573" y="1203"/>
                </a:lnTo>
                <a:lnTo>
                  <a:pt x="523" y="1166"/>
                </a:lnTo>
                <a:lnTo>
                  <a:pt x="473" y="1128"/>
                </a:lnTo>
                <a:lnTo>
                  <a:pt x="427" y="1087"/>
                </a:lnTo>
                <a:lnTo>
                  <a:pt x="383" y="1045"/>
                </a:lnTo>
                <a:lnTo>
                  <a:pt x="338" y="999"/>
                </a:lnTo>
                <a:lnTo>
                  <a:pt x="298" y="953"/>
                </a:lnTo>
                <a:lnTo>
                  <a:pt x="260" y="903"/>
                </a:lnTo>
                <a:lnTo>
                  <a:pt x="223" y="853"/>
                </a:lnTo>
                <a:lnTo>
                  <a:pt x="191" y="801"/>
                </a:lnTo>
                <a:lnTo>
                  <a:pt x="158" y="747"/>
                </a:lnTo>
                <a:lnTo>
                  <a:pt x="131" y="692"/>
                </a:lnTo>
                <a:lnTo>
                  <a:pt x="104" y="634"/>
                </a:lnTo>
                <a:lnTo>
                  <a:pt x="81" y="574"/>
                </a:lnTo>
                <a:lnTo>
                  <a:pt x="60" y="515"/>
                </a:lnTo>
                <a:lnTo>
                  <a:pt x="43" y="453"/>
                </a:lnTo>
                <a:lnTo>
                  <a:pt x="29" y="392"/>
                </a:lnTo>
                <a:lnTo>
                  <a:pt x="18" y="328"/>
                </a:lnTo>
                <a:lnTo>
                  <a:pt x="8" y="263"/>
                </a:lnTo>
                <a:lnTo>
                  <a:pt x="4" y="198"/>
                </a:lnTo>
                <a:lnTo>
                  <a:pt x="2" y="130"/>
                </a:lnTo>
                <a:lnTo>
                  <a:pt x="0" y="130"/>
                </a:lnTo>
                <a:lnTo>
                  <a:pt x="164" y="65"/>
                </a:lnTo>
                <a:lnTo>
                  <a:pt x="327" y="0"/>
                </a:lnTo>
                <a:lnTo>
                  <a:pt x="492" y="65"/>
                </a:lnTo>
                <a:lnTo>
                  <a:pt x="655" y="129"/>
                </a:lnTo>
                <a:close/>
              </a:path>
            </a:pathLst>
          </a:custGeom>
          <a:solidFill>
            <a:schemeClr val="accent2">
              <a:lumMod val="20000"/>
              <a:lumOff val="80000"/>
            </a:schemeClr>
          </a:solidFill>
          <a:ln w="9525">
            <a:solidFill>
              <a:schemeClr val="accent1"/>
            </a:solidFill>
            <a:round/>
            <a:headEnd/>
            <a:tailEnd/>
          </a:ln>
        </p:spPr>
        <p:txBody>
          <a:bodyPr lIns="87278" tIns="43639" rIns="87278" bIns="43639"/>
          <a:lstStyle/>
          <a:p>
            <a:pPr marL="427038" algn="ctr" defTabSz="873125"/>
            <a:endParaRPr lang="en-US" sz="1300" b="1" dirty="0">
              <a:latin typeface="SwissReSans" pitchFamily="34" charset="0"/>
            </a:endParaRPr>
          </a:p>
          <a:p>
            <a:pPr marL="427038" algn="ctr" defTabSz="873125"/>
            <a:endParaRPr lang="en-US" sz="1300" b="1" dirty="0">
              <a:latin typeface="SwissReSans" pitchFamily="34" charset="0"/>
            </a:endParaRPr>
          </a:p>
          <a:p>
            <a:pPr marL="427038" defTabSz="873125"/>
            <a:endParaRPr lang="en-US" sz="1300" b="1" dirty="0">
              <a:latin typeface="SwissReSans" pitchFamily="34" charset="0"/>
            </a:endParaRPr>
          </a:p>
          <a:p>
            <a:pPr marL="427038" defTabSz="873125"/>
            <a:endParaRPr lang="en-US" altLang="zh-CN" sz="1300" b="1" dirty="0">
              <a:latin typeface="SwissReSans" pitchFamily="34" charset="0"/>
            </a:endParaRPr>
          </a:p>
          <a:p>
            <a:pPr marL="427038" defTabSz="873125"/>
            <a:endParaRPr lang="en-US" altLang="zh-CN" sz="1300" b="1" dirty="0">
              <a:latin typeface="SwissReSans" pitchFamily="34" charset="0"/>
            </a:endParaRPr>
          </a:p>
          <a:p>
            <a:pPr marL="427038" defTabSz="873125"/>
            <a:r>
              <a:rPr lang="en-US" altLang="zh-CN" b="1" dirty="0"/>
              <a:t> </a:t>
            </a:r>
            <a:r>
              <a:rPr lang="zh-CN" altLang="zh-CN" b="1" dirty="0"/>
              <a:t>以虚假宣传造势</a:t>
            </a:r>
            <a:endParaRPr lang="en-US" sz="1300" b="1" dirty="0">
              <a:latin typeface="SwissReSans" pitchFamily="34" charset="0"/>
            </a:endParaRPr>
          </a:p>
        </p:txBody>
      </p:sp>
      <p:sp>
        <p:nvSpPr>
          <p:cNvPr id="12" name="Freeform 21">
            <a:extLst>
              <a:ext uri="{FF2B5EF4-FFF2-40B4-BE49-F238E27FC236}">
                <a16:creationId xmlns:a16="http://schemas.microsoft.com/office/drawing/2014/main" id="{59AA2E28-E75D-45F4-AAC1-DF011603D1CC}"/>
              </a:ext>
            </a:extLst>
          </p:cNvPr>
          <p:cNvSpPr>
            <a:spLocks/>
          </p:cNvSpPr>
          <p:nvPr/>
        </p:nvSpPr>
        <p:spPr bwMode="auto">
          <a:xfrm>
            <a:off x="5417358" y="3199272"/>
            <a:ext cx="3240360" cy="2088232"/>
          </a:xfrm>
          <a:custGeom>
            <a:avLst/>
            <a:gdLst>
              <a:gd name="T0" fmla="*/ 2147483647 w 1422"/>
              <a:gd name="T1" fmla="*/ 2147483647 h 1294"/>
              <a:gd name="T2" fmla="*/ 2147483647 w 1422"/>
              <a:gd name="T3" fmla="*/ 2147483647 h 1294"/>
              <a:gd name="T4" fmla="*/ 2147483647 w 1422"/>
              <a:gd name="T5" fmla="*/ 2147483647 h 1294"/>
              <a:gd name="T6" fmla="*/ 2147483647 w 1422"/>
              <a:gd name="T7" fmla="*/ 2147483647 h 1294"/>
              <a:gd name="T8" fmla="*/ 2147483647 w 1422"/>
              <a:gd name="T9" fmla="*/ 2147483647 h 1294"/>
              <a:gd name="T10" fmla="*/ 2147483647 w 1422"/>
              <a:gd name="T11" fmla="*/ 2147483647 h 1294"/>
              <a:gd name="T12" fmla="*/ 2147483647 w 1422"/>
              <a:gd name="T13" fmla="*/ 2147483647 h 1294"/>
              <a:gd name="T14" fmla="*/ 2147483647 w 1422"/>
              <a:gd name="T15" fmla="*/ 2147483647 h 1294"/>
              <a:gd name="T16" fmla="*/ 2147483647 w 1422"/>
              <a:gd name="T17" fmla="*/ 2147483647 h 1294"/>
              <a:gd name="T18" fmla="*/ 2147483647 w 1422"/>
              <a:gd name="T19" fmla="*/ 2147483647 h 1294"/>
              <a:gd name="T20" fmla="*/ 2147483647 w 1422"/>
              <a:gd name="T21" fmla="*/ 2147483647 h 1294"/>
              <a:gd name="T22" fmla="*/ 2147483647 w 1422"/>
              <a:gd name="T23" fmla="*/ 2147483647 h 1294"/>
              <a:gd name="T24" fmla="*/ 2147483647 w 1422"/>
              <a:gd name="T25" fmla="*/ 2147483647 h 1294"/>
              <a:gd name="T26" fmla="*/ 2147483647 w 1422"/>
              <a:gd name="T27" fmla="*/ 2147483647 h 1294"/>
              <a:gd name="T28" fmla="*/ 2147483647 w 1422"/>
              <a:gd name="T29" fmla="*/ 2147483647 h 1294"/>
              <a:gd name="T30" fmla="*/ 2147483647 w 1422"/>
              <a:gd name="T31" fmla="*/ 2147483647 h 1294"/>
              <a:gd name="T32" fmla="*/ 2147483647 w 1422"/>
              <a:gd name="T33" fmla="*/ 2147483647 h 1294"/>
              <a:gd name="T34" fmla="*/ 2147483647 w 1422"/>
              <a:gd name="T35" fmla="*/ 2147483647 h 1294"/>
              <a:gd name="T36" fmla="*/ 2147483647 w 1422"/>
              <a:gd name="T37" fmla="*/ 2147483647 h 1294"/>
              <a:gd name="T38" fmla="*/ 2147483647 w 1422"/>
              <a:gd name="T39" fmla="*/ 0 h 1294"/>
              <a:gd name="T40" fmla="*/ 2147483647 w 1422"/>
              <a:gd name="T41" fmla="*/ 2147483647 h 1294"/>
              <a:gd name="T42" fmla="*/ 2147483647 w 1422"/>
              <a:gd name="T43" fmla="*/ 2147483647 h 1294"/>
              <a:gd name="T44" fmla="*/ 2147483647 w 1422"/>
              <a:gd name="T45" fmla="*/ 2147483647 h 1294"/>
              <a:gd name="T46" fmla="*/ 2147483647 w 1422"/>
              <a:gd name="T47" fmla="*/ 2147483647 h 1294"/>
              <a:gd name="T48" fmla="*/ 2147483647 w 1422"/>
              <a:gd name="T49" fmla="*/ 2147483647 h 1294"/>
              <a:gd name="T50" fmla="*/ 2147483647 w 1422"/>
              <a:gd name="T51" fmla="*/ 2147483647 h 1294"/>
              <a:gd name="T52" fmla="*/ 2147483647 w 1422"/>
              <a:gd name="T53" fmla="*/ 2147483647 h 1294"/>
              <a:gd name="T54" fmla="*/ 2147483647 w 1422"/>
              <a:gd name="T55" fmla="*/ 2147483647 h 1294"/>
              <a:gd name="T56" fmla="*/ 2147483647 w 1422"/>
              <a:gd name="T57" fmla="*/ 2147483647 h 1294"/>
              <a:gd name="T58" fmla="*/ 2147483647 w 1422"/>
              <a:gd name="T59" fmla="*/ 2147483647 h 1294"/>
              <a:gd name="T60" fmla="*/ 2147483647 w 1422"/>
              <a:gd name="T61" fmla="*/ 2147483647 h 1294"/>
              <a:gd name="T62" fmla="*/ 2147483647 w 1422"/>
              <a:gd name="T63" fmla="*/ 2147483647 h 1294"/>
              <a:gd name="T64" fmla="*/ 2147483647 w 1422"/>
              <a:gd name="T65" fmla="*/ 2147483647 h 1294"/>
              <a:gd name="T66" fmla="*/ 2147483647 w 1422"/>
              <a:gd name="T67" fmla="*/ 2147483647 h 1294"/>
              <a:gd name="T68" fmla="*/ 2147483647 w 1422"/>
              <a:gd name="T69" fmla="*/ 2147483647 h 1294"/>
              <a:gd name="T70" fmla="*/ 2147483647 w 1422"/>
              <a:gd name="T71" fmla="*/ 2147483647 h 1294"/>
              <a:gd name="T72" fmla="*/ 2147483647 w 1422"/>
              <a:gd name="T73" fmla="*/ 2147483647 h 1294"/>
              <a:gd name="T74" fmla="*/ 2147483647 w 1422"/>
              <a:gd name="T75" fmla="*/ 2147483647 h 1294"/>
              <a:gd name="T76" fmla="*/ 2147483647 w 1422"/>
              <a:gd name="T77" fmla="*/ 2147483647 h 1294"/>
              <a:gd name="T78" fmla="*/ 2147483647 w 1422"/>
              <a:gd name="T79" fmla="*/ 2147483647 h 1294"/>
              <a:gd name="T80" fmla="*/ 2147483647 w 1422"/>
              <a:gd name="T81" fmla="*/ 2147483647 h 1294"/>
              <a:gd name="T82" fmla="*/ 0 w 1422"/>
              <a:gd name="T83" fmla="*/ 2147483647 h 12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2"/>
              <a:gd name="T127" fmla="*/ 0 h 1294"/>
              <a:gd name="T128" fmla="*/ 1422 w 1422"/>
              <a:gd name="T129" fmla="*/ 1294 h 12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2" h="1294">
                <a:moveTo>
                  <a:pt x="0" y="965"/>
                </a:moveTo>
                <a:lnTo>
                  <a:pt x="66" y="802"/>
                </a:lnTo>
                <a:lnTo>
                  <a:pt x="129" y="642"/>
                </a:lnTo>
                <a:lnTo>
                  <a:pt x="129" y="640"/>
                </a:lnTo>
                <a:lnTo>
                  <a:pt x="131" y="640"/>
                </a:lnTo>
                <a:lnTo>
                  <a:pt x="131" y="638"/>
                </a:lnTo>
                <a:lnTo>
                  <a:pt x="131" y="640"/>
                </a:lnTo>
                <a:lnTo>
                  <a:pt x="164" y="638"/>
                </a:lnTo>
                <a:lnTo>
                  <a:pt x="196" y="636"/>
                </a:lnTo>
                <a:lnTo>
                  <a:pt x="227" y="633"/>
                </a:lnTo>
                <a:lnTo>
                  <a:pt x="260" y="627"/>
                </a:lnTo>
                <a:lnTo>
                  <a:pt x="290" y="619"/>
                </a:lnTo>
                <a:lnTo>
                  <a:pt x="319" y="610"/>
                </a:lnTo>
                <a:lnTo>
                  <a:pt x="350" y="600"/>
                </a:lnTo>
                <a:lnTo>
                  <a:pt x="379" y="588"/>
                </a:lnTo>
                <a:lnTo>
                  <a:pt x="408" y="575"/>
                </a:lnTo>
                <a:lnTo>
                  <a:pt x="434" y="562"/>
                </a:lnTo>
                <a:lnTo>
                  <a:pt x="461" y="546"/>
                </a:lnTo>
                <a:lnTo>
                  <a:pt x="486" y="529"/>
                </a:lnTo>
                <a:lnTo>
                  <a:pt x="511" y="512"/>
                </a:lnTo>
                <a:lnTo>
                  <a:pt x="536" y="492"/>
                </a:lnTo>
                <a:lnTo>
                  <a:pt x="559" y="473"/>
                </a:lnTo>
                <a:lnTo>
                  <a:pt x="582" y="452"/>
                </a:lnTo>
                <a:lnTo>
                  <a:pt x="603" y="429"/>
                </a:lnTo>
                <a:lnTo>
                  <a:pt x="623" y="406"/>
                </a:lnTo>
                <a:lnTo>
                  <a:pt x="642" y="381"/>
                </a:lnTo>
                <a:lnTo>
                  <a:pt x="659" y="356"/>
                </a:lnTo>
                <a:lnTo>
                  <a:pt x="676" y="331"/>
                </a:lnTo>
                <a:lnTo>
                  <a:pt x="692" y="304"/>
                </a:lnTo>
                <a:lnTo>
                  <a:pt x="705" y="277"/>
                </a:lnTo>
                <a:lnTo>
                  <a:pt x="719" y="248"/>
                </a:lnTo>
                <a:lnTo>
                  <a:pt x="730" y="219"/>
                </a:lnTo>
                <a:lnTo>
                  <a:pt x="740" y="189"/>
                </a:lnTo>
                <a:lnTo>
                  <a:pt x="747" y="160"/>
                </a:lnTo>
                <a:lnTo>
                  <a:pt x="755" y="127"/>
                </a:lnTo>
                <a:lnTo>
                  <a:pt x="761" y="97"/>
                </a:lnTo>
                <a:lnTo>
                  <a:pt x="765" y="66"/>
                </a:lnTo>
                <a:lnTo>
                  <a:pt x="769" y="33"/>
                </a:lnTo>
                <a:lnTo>
                  <a:pt x="769" y="0"/>
                </a:lnTo>
                <a:lnTo>
                  <a:pt x="932" y="64"/>
                </a:lnTo>
                <a:lnTo>
                  <a:pt x="1097" y="129"/>
                </a:lnTo>
                <a:lnTo>
                  <a:pt x="1260" y="64"/>
                </a:lnTo>
                <a:lnTo>
                  <a:pt x="1422" y="0"/>
                </a:lnTo>
                <a:lnTo>
                  <a:pt x="1420" y="66"/>
                </a:lnTo>
                <a:lnTo>
                  <a:pt x="1416" y="131"/>
                </a:lnTo>
                <a:lnTo>
                  <a:pt x="1406" y="196"/>
                </a:lnTo>
                <a:lnTo>
                  <a:pt x="1395" y="260"/>
                </a:lnTo>
                <a:lnTo>
                  <a:pt x="1381" y="323"/>
                </a:lnTo>
                <a:lnTo>
                  <a:pt x="1364" y="383"/>
                </a:lnTo>
                <a:lnTo>
                  <a:pt x="1343" y="444"/>
                </a:lnTo>
                <a:lnTo>
                  <a:pt x="1320" y="502"/>
                </a:lnTo>
                <a:lnTo>
                  <a:pt x="1295" y="560"/>
                </a:lnTo>
                <a:lnTo>
                  <a:pt x="1266" y="615"/>
                </a:lnTo>
                <a:lnTo>
                  <a:pt x="1235" y="669"/>
                </a:lnTo>
                <a:lnTo>
                  <a:pt x="1201" y="721"/>
                </a:lnTo>
                <a:lnTo>
                  <a:pt x="1164" y="773"/>
                </a:lnTo>
                <a:lnTo>
                  <a:pt x="1126" y="821"/>
                </a:lnTo>
                <a:lnTo>
                  <a:pt x="1086" y="869"/>
                </a:lnTo>
                <a:lnTo>
                  <a:pt x="1043" y="913"/>
                </a:lnTo>
                <a:lnTo>
                  <a:pt x="997" y="955"/>
                </a:lnTo>
                <a:lnTo>
                  <a:pt x="951" y="998"/>
                </a:lnTo>
                <a:lnTo>
                  <a:pt x="903" y="1036"/>
                </a:lnTo>
                <a:lnTo>
                  <a:pt x="851" y="1071"/>
                </a:lnTo>
                <a:lnTo>
                  <a:pt x="799" y="1105"/>
                </a:lnTo>
                <a:lnTo>
                  <a:pt x="746" y="1136"/>
                </a:lnTo>
                <a:lnTo>
                  <a:pt x="690" y="1165"/>
                </a:lnTo>
                <a:lnTo>
                  <a:pt x="632" y="1192"/>
                </a:lnTo>
                <a:lnTo>
                  <a:pt x="575" y="1215"/>
                </a:lnTo>
                <a:lnTo>
                  <a:pt x="513" y="1234"/>
                </a:lnTo>
                <a:lnTo>
                  <a:pt x="454" y="1253"/>
                </a:lnTo>
                <a:lnTo>
                  <a:pt x="390" y="1267"/>
                </a:lnTo>
                <a:lnTo>
                  <a:pt x="327" y="1278"/>
                </a:lnTo>
                <a:lnTo>
                  <a:pt x="262" y="1286"/>
                </a:lnTo>
                <a:lnTo>
                  <a:pt x="196" y="1292"/>
                </a:lnTo>
                <a:lnTo>
                  <a:pt x="131" y="1294"/>
                </a:lnTo>
                <a:lnTo>
                  <a:pt x="129" y="1294"/>
                </a:lnTo>
                <a:lnTo>
                  <a:pt x="129" y="1290"/>
                </a:lnTo>
                <a:lnTo>
                  <a:pt x="66" y="1130"/>
                </a:lnTo>
                <a:lnTo>
                  <a:pt x="0" y="965"/>
                </a:lnTo>
                <a:close/>
              </a:path>
            </a:pathLst>
          </a:custGeom>
          <a:solidFill>
            <a:schemeClr val="accent2">
              <a:lumMod val="20000"/>
              <a:lumOff val="80000"/>
            </a:schemeClr>
          </a:solidFill>
          <a:ln w="9525" algn="ctr">
            <a:solidFill>
              <a:schemeClr val="accent1"/>
            </a:solidFill>
            <a:round/>
            <a:headEnd/>
            <a:tailEnd/>
          </a:ln>
        </p:spPr>
        <p:txBody>
          <a:bodyPr lIns="87278" tIns="43639" rIns="87278" bIns="43639"/>
          <a:lstStyle/>
          <a:p>
            <a:pPr marL="174625" defTabSz="873125"/>
            <a:endParaRPr lang="en-US" altLang="zh-CN" b="1" dirty="0"/>
          </a:p>
          <a:p>
            <a:pPr marL="174625" defTabSz="873125"/>
            <a:endParaRPr lang="en-US" altLang="zh-CN" b="1" dirty="0"/>
          </a:p>
          <a:p>
            <a:pPr marL="174625" defTabSz="873125"/>
            <a:endParaRPr lang="en-US" altLang="zh-CN" b="1" dirty="0"/>
          </a:p>
          <a:p>
            <a:pPr marL="174625" defTabSz="873125"/>
            <a:r>
              <a:rPr lang="en-US" altLang="zh-CN" b="1" dirty="0"/>
              <a:t>                </a:t>
            </a:r>
            <a:r>
              <a:rPr lang="zh-CN" altLang="zh-CN" b="1" dirty="0"/>
              <a:t>利用亲情诱骗</a:t>
            </a:r>
            <a:endParaRPr lang="en-US" sz="1300" b="1" dirty="0">
              <a:latin typeface="SwissReSans" pitchFamily="34" charset="0"/>
            </a:endParaRPr>
          </a:p>
        </p:txBody>
      </p:sp>
      <p:sp>
        <p:nvSpPr>
          <p:cNvPr id="13" name="TextBox 12">
            <a:extLst>
              <a:ext uri="{FF2B5EF4-FFF2-40B4-BE49-F238E27FC236}">
                <a16:creationId xmlns:a16="http://schemas.microsoft.com/office/drawing/2014/main" id="{53163221-0A7C-4EA9-AF93-905E336A125E}"/>
              </a:ext>
            </a:extLst>
          </p:cNvPr>
          <p:cNvSpPr txBox="1"/>
          <p:nvPr/>
        </p:nvSpPr>
        <p:spPr>
          <a:xfrm>
            <a:off x="4424460" y="2905780"/>
            <a:ext cx="2448272" cy="523220"/>
          </a:xfrm>
          <a:prstGeom prst="rect">
            <a:avLst/>
          </a:prstGeom>
          <a:noFill/>
        </p:spPr>
        <p:txBody>
          <a:bodyPr wrap="square" rtlCol="0">
            <a:spAutoFit/>
          </a:bodyPr>
          <a:lstStyle/>
          <a:p>
            <a:pPr algn="ctr"/>
            <a:r>
              <a:rPr lang="zh-CN" altLang="zh-CN" sz="2800" b="1" dirty="0">
                <a:solidFill>
                  <a:schemeClr val="bg1"/>
                </a:solidFill>
              </a:rPr>
              <a:t>四个常见手法</a:t>
            </a:r>
            <a:endParaRPr lang="en-GB" sz="1200" b="1" dirty="0">
              <a:solidFill>
                <a:schemeClr val="bg1"/>
              </a:solidFill>
              <a:latin typeface="SwissReSans" pitchFamily="34" charset="0"/>
            </a:endParaRPr>
          </a:p>
        </p:txBody>
      </p:sp>
    </p:spTree>
    <p:extLst>
      <p:ext uri="{BB962C8B-B14F-4D97-AF65-F5344CB8AC3E}">
        <p14:creationId xmlns:p14="http://schemas.microsoft.com/office/powerpoint/2010/main" val="318854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Rectangle 293"/>
          <p:cNvSpPr/>
          <p:nvPr/>
        </p:nvSpPr>
        <p:spPr>
          <a:xfrm>
            <a:off x="-20043" y="1479594"/>
            <a:ext cx="9203012" cy="4672070"/>
          </a:xfrm>
          <a:prstGeom prst="rect">
            <a:avLst/>
          </a:prstGeom>
          <a:solidFill>
            <a:schemeClr val="bg1">
              <a:lumMod val="95000"/>
              <a:alpha val="70000"/>
            </a:schemeClr>
          </a:solidFill>
          <a:ln w="9525">
            <a:solidFill>
              <a:srgbClr val="A3202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309" name="Freeform 113"/>
          <p:cNvSpPr>
            <a:spLocks/>
          </p:cNvSpPr>
          <p:nvPr/>
        </p:nvSpPr>
        <p:spPr bwMode="auto">
          <a:xfrm>
            <a:off x="196758" y="2024792"/>
            <a:ext cx="2263888" cy="3852390"/>
          </a:xfrm>
          <a:custGeom>
            <a:avLst/>
            <a:gdLst>
              <a:gd name="T0" fmla="*/ 0 w 1476"/>
              <a:gd name="T1" fmla="*/ 0 h 2872"/>
              <a:gd name="T2" fmla="*/ 114 w 1476"/>
              <a:gd name="T3" fmla="*/ 186 h 2872"/>
              <a:gd name="T4" fmla="*/ 300 w 1476"/>
              <a:gd name="T5" fmla="*/ 210 h 2872"/>
              <a:gd name="T6" fmla="*/ 480 w 1476"/>
              <a:gd name="T7" fmla="*/ 260 h 2872"/>
              <a:gd name="T8" fmla="*/ 646 w 1476"/>
              <a:gd name="T9" fmla="*/ 336 h 2872"/>
              <a:gd name="T10" fmla="*/ 798 w 1476"/>
              <a:gd name="T11" fmla="*/ 434 h 2872"/>
              <a:gd name="T12" fmla="*/ 934 w 1476"/>
              <a:gd name="T13" fmla="*/ 552 h 2872"/>
              <a:gd name="T14" fmla="*/ 1054 w 1476"/>
              <a:gd name="T15" fmla="*/ 688 h 2872"/>
              <a:gd name="T16" fmla="*/ 1148 w 1476"/>
              <a:gd name="T17" fmla="*/ 838 h 2872"/>
              <a:gd name="T18" fmla="*/ 1226 w 1476"/>
              <a:gd name="T19" fmla="*/ 1006 h 2872"/>
              <a:gd name="T20" fmla="*/ 1276 w 1476"/>
              <a:gd name="T21" fmla="*/ 1184 h 2872"/>
              <a:gd name="T22" fmla="*/ 1298 w 1476"/>
              <a:gd name="T23" fmla="*/ 1370 h 2872"/>
              <a:gd name="T24" fmla="*/ 1296 w 1476"/>
              <a:gd name="T25" fmla="*/ 1566 h 2872"/>
              <a:gd name="T26" fmla="*/ 1262 w 1476"/>
              <a:gd name="T27" fmla="*/ 1748 h 2872"/>
              <a:gd name="T28" fmla="*/ 1202 w 1476"/>
              <a:gd name="T29" fmla="*/ 1922 h 2872"/>
              <a:gd name="T30" fmla="*/ 1120 w 1476"/>
              <a:gd name="T31" fmla="*/ 2086 h 2872"/>
              <a:gd name="T32" fmla="*/ 1016 w 1476"/>
              <a:gd name="T33" fmla="*/ 2232 h 2872"/>
              <a:gd name="T34" fmla="*/ 890 w 1476"/>
              <a:gd name="T35" fmla="*/ 2362 h 2872"/>
              <a:gd name="T36" fmla="*/ 750 w 1476"/>
              <a:gd name="T37" fmla="*/ 2472 h 2872"/>
              <a:gd name="T38" fmla="*/ 592 w 1476"/>
              <a:gd name="T39" fmla="*/ 2564 h 2872"/>
              <a:gd name="T40" fmla="*/ 420 w 1476"/>
              <a:gd name="T41" fmla="*/ 2632 h 2872"/>
              <a:gd name="T42" fmla="*/ 240 w 1476"/>
              <a:gd name="T43" fmla="*/ 2674 h 2872"/>
              <a:gd name="T44" fmla="*/ 50 w 1476"/>
              <a:gd name="T45" fmla="*/ 2688 h 2872"/>
              <a:gd name="T46" fmla="*/ 0 w 1476"/>
              <a:gd name="T47" fmla="*/ 2872 h 2872"/>
              <a:gd name="T48" fmla="*/ 114 w 1476"/>
              <a:gd name="T49" fmla="*/ 2870 h 2872"/>
              <a:gd name="T50" fmla="*/ 330 w 1476"/>
              <a:gd name="T51" fmla="*/ 2842 h 2872"/>
              <a:gd name="T52" fmla="*/ 534 w 1476"/>
              <a:gd name="T53" fmla="*/ 2784 h 2872"/>
              <a:gd name="T54" fmla="*/ 724 w 1476"/>
              <a:gd name="T55" fmla="*/ 2698 h 2872"/>
              <a:gd name="T56" fmla="*/ 900 w 1476"/>
              <a:gd name="T57" fmla="*/ 2586 h 2872"/>
              <a:gd name="T58" fmla="*/ 1056 w 1476"/>
              <a:gd name="T59" fmla="*/ 2452 h 2872"/>
              <a:gd name="T60" fmla="*/ 1190 w 1476"/>
              <a:gd name="T61" fmla="*/ 2294 h 2872"/>
              <a:gd name="T62" fmla="*/ 1302 w 1476"/>
              <a:gd name="T63" fmla="*/ 2120 h 2872"/>
              <a:gd name="T64" fmla="*/ 1388 w 1476"/>
              <a:gd name="T65" fmla="*/ 1930 h 2872"/>
              <a:gd name="T66" fmla="*/ 1446 w 1476"/>
              <a:gd name="T67" fmla="*/ 1726 h 2872"/>
              <a:gd name="T68" fmla="*/ 1474 w 1476"/>
              <a:gd name="T69" fmla="*/ 1510 h 2872"/>
              <a:gd name="T70" fmla="*/ 1474 w 1476"/>
              <a:gd name="T71" fmla="*/ 1362 h 2872"/>
              <a:gd name="T72" fmla="*/ 1446 w 1476"/>
              <a:gd name="T73" fmla="*/ 1146 h 2872"/>
              <a:gd name="T74" fmla="*/ 1388 w 1476"/>
              <a:gd name="T75" fmla="*/ 942 h 2872"/>
              <a:gd name="T76" fmla="*/ 1302 w 1476"/>
              <a:gd name="T77" fmla="*/ 752 h 2872"/>
              <a:gd name="T78" fmla="*/ 1190 w 1476"/>
              <a:gd name="T79" fmla="*/ 576 h 2872"/>
              <a:gd name="T80" fmla="*/ 1056 w 1476"/>
              <a:gd name="T81" fmla="*/ 420 h 2872"/>
              <a:gd name="T82" fmla="*/ 900 w 1476"/>
              <a:gd name="T83" fmla="*/ 286 h 2872"/>
              <a:gd name="T84" fmla="*/ 724 w 1476"/>
              <a:gd name="T85" fmla="*/ 174 h 2872"/>
              <a:gd name="T86" fmla="*/ 534 w 1476"/>
              <a:gd name="T87" fmla="*/ 86 h 2872"/>
              <a:gd name="T88" fmla="*/ 330 w 1476"/>
              <a:gd name="T89" fmla="*/ 28 h 2872"/>
              <a:gd name="T90" fmla="*/ 114 w 1476"/>
              <a:gd name="T91" fmla="*/ 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6" h="2872">
                <a:moveTo>
                  <a:pt x="40" y="0"/>
                </a:moveTo>
                <a:lnTo>
                  <a:pt x="40" y="0"/>
                </a:lnTo>
                <a:lnTo>
                  <a:pt x="0" y="0"/>
                </a:lnTo>
                <a:lnTo>
                  <a:pt x="0" y="186"/>
                </a:lnTo>
                <a:lnTo>
                  <a:pt x="50" y="184"/>
                </a:lnTo>
                <a:lnTo>
                  <a:pt x="114" y="186"/>
                </a:lnTo>
                <a:lnTo>
                  <a:pt x="178" y="192"/>
                </a:lnTo>
                <a:lnTo>
                  <a:pt x="240" y="198"/>
                </a:lnTo>
                <a:lnTo>
                  <a:pt x="300" y="210"/>
                </a:lnTo>
                <a:lnTo>
                  <a:pt x="362" y="222"/>
                </a:lnTo>
                <a:lnTo>
                  <a:pt x="420" y="240"/>
                </a:lnTo>
                <a:lnTo>
                  <a:pt x="480" y="260"/>
                </a:lnTo>
                <a:lnTo>
                  <a:pt x="536" y="282"/>
                </a:lnTo>
                <a:lnTo>
                  <a:pt x="592" y="306"/>
                </a:lnTo>
                <a:lnTo>
                  <a:pt x="646" y="336"/>
                </a:lnTo>
                <a:lnTo>
                  <a:pt x="698" y="366"/>
                </a:lnTo>
                <a:lnTo>
                  <a:pt x="750" y="398"/>
                </a:lnTo>
                <a:lnTo>
                  <a:pt x="798" y="434"/>
                </a:lnTo>
                <a:lnTo>
                  <a:pt x="846" y="470"/>
                </a:lnTo>
                <a:lnTo>
                  <a:pt x="890" y="510"/>
                </a:lnTo>
                <a:lnTo>
                  <a:pt x="934" y="552"/>
                </a:lnTo>
                <a:lnTo>
                  <a:pt x="976" y="594"/>
                </a:lnTo>
                <a:lnTo>
                  <a:pt x="1016" y="642"/>
                </a:lnTo>
                <a:lnTo>
                  <a:pt x="1054" y="688"/>
                </a:lnTo>
                <a:lnTo>
                  <a:pt x="1086" y="738"/>
                </a:lnTo>
                <a:lnTo>
                  <a:pt x="1120" y="788"/>
                </a:lnTo>
                <a:lnTo>
                  <a:pt x="1148" y="838"/>
                </a:lnTo>
                <a:lnTo>
                  <a:pt x="1178" y="894"/>
                </a:lnTo>
                <a:lnTo>
                  <a:pt x="1202" y="950"/>
                </a:lnTo>
                <a:lnTo>
                  <a:pt x="1226" y="1006"/>
                </a:lnTo>
                <a:lnTo>
                  <a:pt x="1246" y="1064"/>
                </a:lnTo>
                <a:lnTo>
                  <a:pt x="1262" y="1124"/>
                </a:lnTo>
                <a:lnTo>
                  <a:pt x="1276" y="1184"/>
                </a:lnTo>
                <a:lnTo>
                  <a:pt x="1286" y="1248"/>
                </a:lnTo>
                <a:lnTo>
                  <a:pt x="1296" y="1310"/>
                </a:lnTo>
                <a:lnTo>
                  <a:pt x="1298" y="1370"/>
                </a:lnTo>
                <a:lnTo>
                  <a:pt x="1302" y="1436"/>
                </a:lnTo>
                <a:lnTo>
                  <a:pt x="1298" y="1500"/>
                </a:lnTo>
                <a:lnTo>
                  <a:pt x="1296" y="1566"/>
                </a:lnTo>
                <a:lnTo>
                  <a:pt x="1286" y="1628"/>
                </a:lnTo>
                <a:lnTo>
                  <a:pt x="1276" y="1686"/>
                </a:lnTo>
                <a:lnTo>
                  <a:pt x="1262" y="1748"/>
                </a:lnTo>
                <a:lnTo>
                  <a:pt x="1246" y="1808"/>
                </a:lnTo>
                <a:lnTo>
                  <a:pt x="1226" y="1866"/>
                </a:lnTo>
                <a:lnTo>
                  <a:pt x="1202" y="1922"/>
                </a:lnTo>
                <a:lnTo>
                  <a:pt x="1178" y="1978"/>
                </a:lnTo>
                <a:lnTo>
                  <a:pt x="1148" y="2032"/>
                </a:lnTo>
                <a:lnTo>
                  <a:pt x="1120" y="2086"/>
                </a:lnTo>
                <a:lnTo>
                  <a:pt x="1086" y="2136"/>
                </a:lnTo>
                <a:lnTo>
                  <a:pt x="1054" y="2184"/>
                </a:lnTo>
                <a:lnTo>
                  <a:pt x="1016" y="2232"/>
                </a:lnTo>
                <a:lnTo>
                  <a:pt x="976" y="2276"/>
                </a:lnTo>
                <a:lnTo>
                  <a:pt x="934" y="2322"/>
                </a:lnTo>
                <a:lnTo>
                  <a:pt x="890" y="2362"/>
                </a:lnTo>
                <a:lnTo>
                  <a:pt x="846" y="2402"/>
                </a:lnTo>
                <a:lnTo>
                  <a:pt x="798" y="2440"/>
                </a:lnTo>
                <a:lnTo>
                  <a:pt x="750" y="2472"/>
                </a:lnTo>
                <a:lnTo>
                  <a:pt x="698" y="2508"/>
                </a:lnTo>
                <a:lnTo>
                  <a:pt x="646" y="2536"/>
                </a:lnTo>
                <a:lnTo>
                  <a:pt x="592" y="2564"/>
                </a:lnTo>
                <a:lnTo>
                  <a:pt x="536" y="2590"/>
                </a:lnTo>
                <a:lnTo>
                  <a:pt x="480" y="2612"/>
                </a:lnTo>
                <a:lnTo>
                  <a:pt x="420" y="2632"/>
                </a:lnTo>
                <a:lnTo>
                  <a:pt x="362" y="2648"/>
                </a:lnTo>
                <a:lnTo>
                  <a:pt x="300" y="2662"/>
                </a:lnTo>
                <a:lnTo>
                  <a:pt x="240" y="2674"/>
                </a:lnTo>
                <a:lnTo>
                  <a:pt x="178" y="2682"/>
                </a:lnTo>
                <a:lnTo>
                  <a:pt x="114" y="2686"/>
                </a:lnTo>
                <a:lnTo>
                  <a:pt x="50" y="2688"/>
                </a:lnTo>
                <a:lnTo>
                  <a:pt x="0" y="2686"/>
                </a:lnTo>
                <a:lnTo>
                  <a:pt x="0" y="2872"/>
                </a:lnTo>
                <a:lnTo>
                  <a:pt x="0" y="2872"/>
                </a:lnTo>
                <a:lnTo>
                  <a:pt x="40" y="2872"/>
                </a:lnTo>
                <a:lnTo>
                  <a:pt x="40" y="2872"/>
                </a:lnTo>
                <a:lnTo>
                  <a:pt x="114" y="2870"/>
                </a:lnTo>
                <a:lnTo>
                  <a:pt x="186" y="2864"/>
                </a:lnTo>
                <a:lnTo>
                  <a:pt x="258" y="2856"/>
                </a:lnTo>
                <a:lnTo>
                  <a:pt x="330" y="2842"/>
                </a:lnTo>
                <a:lnTo>
                  <a:pt x="398" y="2826"/>
                </a:lnTo>
                <a:lnTo>
                  <a:pt x="468" y="2808"/>
                </a:lnTo>
                <a:lnTo>
                  <a:pt x="534" y="2784"/>
                </a:lnTo>
                <a:lnTo>
                  <a:pt x="598" y="2758"/>
                </a:lnTo>
                <a:lnTo>
                  <a:pt x="662" y="2730"/>
                </a:lnTo>
                <a:lnTo>
                  <a:pt x="724" y="2698"/>
                </a:lnTo>
                <a:lnTo>
                  <a:pt x="784" y="2664"/>
                </a:lnTo>
                <a:lnTo>
                  <a:pt x="842" y="2626"/>
                </a:lnTo>
                <a:lnTo>
                  <a:pt x="900" y="2586"/>
                </a:lnTo>
                <a:lnTo>
                  <a:pt x="954" y="2544"/>
                </a:lnTo>
                <a:lnTo>
                  <a:pt x="1006" y="2498"/>
                </a:lnTo>
                <a:lnTo>
                  <a:pt x="1056" y="2452"/>
                </a:lnTo>
                <a:lnTo>
                  <a:pt x="1102" y="2402"/>
                </a:lnTo>
                <a:lnTo>
                  <a:pt x="1148" y="2350"/>
                </a:lnTo>
                <a:lnTo>
                  <a:pt x="1190" y="2294"/>
                </a:lnTo>
                <a:lnTo>
                  <a:pt x="1230" y="2238"/>
                </a:lnTo>
                <a:lnTo>
                  <a:pt x="1268" y="2180"/>
                </a:lnTo>
                <a:lnTo>
                  <a:pt x="1302" y="2120"/>
                </a:lnTo>
                <a:lnTo>
                  <a:pt x="1334" y="2058"/>
                </a:lnTo>
                <a:lnTo>
                  <a:pt x="1364" y="1994"/>
                </a:lnTo>
                <a:lnTo>
                  <a:pt x="1388" y="1930"/>
                </a:lnTo>
                <a:lnTo>
                  <a:pt x="1412" y="1862"/>
                </a:lnTo>
                <a:lnTo>
                  <a:pt x="1430" y="1794"/>
                </a:lnTo>
                <a:lnTo>
                  <a:pt x="1446" y="1726"/>
                </a:lnTo>
                <a:lnTo>
                  <a:pt x="1460" y="1654"/>
                </a:lnTo>
                <a:lnTo>
                  <a:pt x="1468" y="1582"/>
                </a:lnTo>
                <a:lnTo>
                  <a:pt x="1474" y="1510"/>
                </a:lnTo>
                <a:lnTo>
                  <a:pt x="1476" y="1436"/>
                </a:lnTo>
                <a:lnTo>
                  <a:pt x="1476" y="1436"/>
                </a:lnTo>
                <a:lnTo>
                  <a:pt x="1474" y="1362"/>
                </a:lnTo>
                <a:lnTo>
                  <a:pt x="1468" y="1288"/>
                </a:lnTo>
                <a:lnTo>
                  <a:pt x="1460" y="1218"/>
                </a:lnTo>
                <a:lnTo>
                  <a:pt x="1446" y="1146"/>
                </a:lnTo>
                <a:lnTo>
                  <a:pt x="1430" y="1076"/>
                </a:lnTo>
                <a:lnTo>
                  <a:pt x="1412" y="1008"/>
                </a:lnTo>
                <a:lnTo>
                  <a:pt x="1388" y="942"/>
                </a:lnTo>
                <a:lnTo>
                  <a:pt x="1364" y="876"/>
                </a:lnTo>
                <a:lnTo>
                  <a:pt x="1334" y="814"/>
                </a:lnTo>
                <a:lnTo>
                  <a:pt x="1302" y="752"/>
                </a:lnTo>
                <a:lnTo>
                  <a:pt x="1268" y="692"/>
                </a:lnTo>
                <a:lnTo>
                  <a:pt x="1230" y="632"/>
                </a:lnTo>
                <a:lnTo>
                  <a:pt x="1190" y="576"/>
                </a:lnTo>
                <a:lnTo>
                  <a:pt x="1148" y="522"/>
                </a:lnTo>
                <a:lnTo>
                  <a:pt x="1102" y="470"/>
                </a:lnTo>
                <a:lnTo>
                  <a:pt x="1056" y="420"/>
                </a:lnTo>
                <a:lnTo>
                  <a:pt x="1006" y="372"/>
                </a:lnTo>
                <a:lnTo>
                  <a:pt x="954" y="328"/>
                </a:lnTo>
                <a:lnTo>
                  <a:pt x="900" y="286"/>
                </a:lnTo>
                <a:lnTo>
                  <a:pt x="842" y="246"/>
                </a:lnTo>
                <a:lnTo>
                  <a:pt x="784" y="208"/>
                </a:lnTo>
                <a:lnTo>
                  <a:pt x="724" y="174"/>
                </a:lnTo>
                <a:lnTo>
                  <a:pt x="662" y="142"/>
                </a:lnTo>
                <a:lnTo>
                  <a:pt x="598" y="112"/>
                </a:lnTo>
                <a:lnTo>
                  <a:pt x="534" y="86"/>
                </a:lnTo>
                <a:lnTo>
                  <a:pt x="468" y="64"/>
                </a:lnTo>
                <a:lnTo>
                  <a:pt x="398" y="44"/>
                </a:lnTo>
                <a:lnTo>
                  <a:pt x="330" y="28"/>
                </a:lnTo>
                <a:lnTo>
                  <a:pt x="258" y="16"/>
                </a:lnTo>
                <a:lnTo>
                  <a:pt x="186" y="8"/>
                </a:lnTo>
                <a:lnTo>
                  <a:pt x="114" y="2"/>
                </a:lnTo>
                <a:lnTo>
                  <a:pt x="40" y="0"/>
                </a:lnTo>
                <a:lnTo>
                  <a:pt x="40" y="0"/>
                </a:lnTo>
                <a:close/>
              </a:path>
            </a:pathLst>
          </a:custGeom>
          <a:solidFill>
            <a:srgbClr val="968C6D">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grpSp>
        <p:nvGrpSpPr>
          <p:cNvPr id="310" name="Group 309"/>
          <p:cNvGrpSpPr/>
          <p:nvPr/>
        </p:nvGrpSpPr>
        <p:grpSpPr>
          <a:xfrm>
            <a:off x="136006" y="3129651"/>
            <a:ext cx="1612856" cy="1799011"/>
            <a:chOff x="-53900" y="2854912"/>
            <a:chExt cx="1759025" cy="2391221"/>
          </a:xfrm>
          <a:solidFill>
            <a:srgbClr val="968C6D">
              <a:lumMod val="60000"/>
              <a:lumOff val="40000"/>
            </a:srgbClr>
          </a:solidFill>
        </p:grpSpPr>
        <p:sp>
          <p:nvSpPr>
            <p:cNvPr id="311" name="Freeform 94"/>
            <p:cNvSpPr>
              <a:spLocks/>
            </p:cNvSpPr>
            <p:nvPr/>
          </p:nvSpPr>
          <p:spPr bwMode="auto">
            <a:xfrm>
              <a:off x="1286589" y="4482230"/>
              <a:ext cx="137561" cy="204878"/>
            </a:xfrm>
            <a:custGeom>
              <a:avLst/>
              <a:gdLst>
                <a:gd name="T0" fmla="*/ 4 w 94"/>
                <a:gd name="T1" fmla="*/ 92 h 140"/>
                <a:gd name="T2" fmla="*/ 10 w 94"/>
                <a:gd name="T3" fmla="*/ 102 h 140"/>
                <a:gd name="T4" fmla="*/ 16 w 94"/>
                <a:gd name="T5" fmla="*/ 106 h 140"/>
                <a:gd name="T6" fmla="*/ 18 w 94"/>
                <a:gd name="T7" fmla="*/ 112 h 140"/>
                <a:gd name="T8" fmla="*/ 20 w 94"/>
                <a:gd name="T9" fmla="*/ 118 h 140"/>
                <a:gd name="T10" fmla="*/ 20 w 94"/>
                <a:gd name="T11" fmla="*/ 126 h 140"/>
                <a:gd name="T12" fmla="*/ 28 w 94"/>
                <a:gd name="T13" fmla="*/ 126 h 140"/>
                <a:gd name="T14" fmla="*/ 32 w 94"/>
                <a:gd name="T15" fmla="*/ 128 h 140"/>
                <a:gd name="T16" fmla="*/ 38 w 94"/>
                <a:gd name="T17" fmla="*/ 130 h 140"/>
                <a:gd name="T18" fmla="*/ 42 w 94"/>
                <a:gd name="T19" fmla="*/ 132 h 140"/>
                <a:gd name="T20" fmla="*/ 46 w 94"/>
                <a:gd name="T21" fmla="*/ 136 h 140"/>
                <a:gd name="T22" fmla="*/ 50 w 94"/>
                <a:gd name="T23" fmla="*/ 140 h 140"/>
                <a:gd name="T24" fmla="*/ 56 w 94"/>
                <a:gd name="T25" fmla="*/ 140 h 140"/>
                <a:gd name="T26" fmla="*/ 66 w 94"/>
                <a:gd name="T27" fmla="*/ 140 h 140"/>
                <a:gd name="T28" fmla="*/ 66 w 94"/>
                <a:gd name="T29" fmla="*/ 136 h 140"/>
                <a:gd name="T30" fmla="*/ 66 w 94"/>
                <a:gd name="T31" fmla="*/ 134 h 140"/>
                <a:gd name="T32" fmla="*/ 70 w 94"/>
                <a:gd name="T33" fmla="*/ 132 h 140"/>
                <a:gd name="T34" fmla="*/ 74 w 94"/>
                <a:gd name="T35" fmla="*/ 130 h 140"/>
                <a:gd name="T36" fmla="*/ 76 w 94"/>
                <a:gd name="T37" fmla="*/ 130 h 140"/>
                <a:gd name="T38" fmla="*/ 76 w 94"/>
                <a:gd name="T39" fmla="*/ 126 h 140"/>
                <a:gd name="T40" fmla="*/ 72 w 94"/>
                <a:gd name="T41" fmla="*/ 126 h 140"/>
                <a:gd name="T42" fmla="*/ 70 w 94"/>
                <a:gd name="T43" fmla="*/ 122 h 140"/>
                <a:gd name="T44" fmla="*/ 68 w 94"/>
                <a:gd name="T45" fmla="*/ 120 h 140"/>
                <a:gd name="T46" fmla="*/ 72 w 94"/>
                <a:gd name="T47" fmla="*/ 118 h 140"/>
                <a:gd name="T48" fmla="*/ 76 w 94"/>
                <a:gd name="T49" fmla="*/ 112 h 140"/>
                <a:gd name="T50" fmla="*/ 78 w 94"/>
                <a:gd name="T51" fmla="*/ 102 h 140"/>
                <a:gd name="T52" fmla="*/ 82 w 94"/>
                <a:gd name="T53" fmla="*/ 90 h 140"/>
                <a:gd name="T54" fmla="*/ 86 w 94"/>
                <a:gd name="T55" fmla="*/ 84 h 140"/>
                <a:gd name="T56" fmla="*/ 88 w 94"/>
                <a:gd name="T57" fmla="*/ 80 h 140"/>
                <a:gd name="T58" fmla="*/ 86 w 94"/>
                <a:gd name="T59" fmla="*/ 74 h 140"/>
                <a:gd name="T60" fmla="*/ 86 w 94"/>
                <a:gd name="T61" fmla="*/ 70 h 140"/>
                <a:gd name="T62" fmla="*/ 86 w 94"/>
                <a:gd name="T63" fmla="*/ 58 h 140"/>
                <a:gd name="T64" fmla="*/ 86 w 94"/>
                <a:gd name="T65" fmla="*/ 50 h 140"/>
                <a:gd name="T66" fmla="*/ 86 w 94"/>
                <a:gd name="T67" fmla="*/ 46 h 140"/>
                <a:gd name="T68" fmla="*/ 86 w 94"/>
                <a:gd name="T69" fmla="*/ 42 h 140"/>
                <a:gd name="T70" fmla="*/ 88 w 94"/>
                <a:gd name="T71" fmla="*/ 36 h 140"/>
                <a:gd name="T72" fmla="*/ 94 w 94"/>
                <a:gd name="T73" fmla="*/ 34 h 140"/>
                <a:gd name="T74" fmla="*/ 94 w 94"/>
                <a:gd name="T75" fmla="*/ 28 h 140"/>
                <a:gd name="T76" fmla="*/ 94 w 94"/>
                <a:gd name="T77" fmla="*/ 18 h 140"/>
                <a:gd name="T78" fmla="*/ 88 w 94"/>
                <a:gd name="T79" fmla="*/ 12 h 140"/>
                <a:gd name="T80" fmla="*/ 82 w 94"/>
                <a:gd name="T81" fmla="*/ 6 h 140"/>
                <a:gd name="T82" fmla="*/ 72 w 94"/>
                <a:gd name="T83" fmla="*/ 2 h 140"/>
                <a:gd name="T84" fmla="*/ 66 w 94"/>
                <a:gd name="T85" fmla="*/ 0 h 140"/>
                <a:gd name="T86" fmla="*/ 62 w 94"/>
                <a:gd name="T87" fmla="*/ 0 h 140"/>
                <a:gd name="T88" fmla="*/ 60 w 94"/>
                <a:gd name="T89" fmla="*/ 8 h 140"/>
                <a:gd name="T90" fmla="*/ 58 w 94"/>
                <a:gd name="T91" fmla="*/ 16 h 140"/>
                <a:gd name="T92" fmla="*/ 54 w 94"/>
                <a:gd name="T93" fmla="*/ 22 h 140"/>
                <a:gd name="T94" fmla="*/ 50 w 94"/>
                <a:gd name="T95" fmla="*/ 28 h 140"/>
                <a:gd name="T96" fmla="*/ 42 w 94"/>
                <a:gd name="T97" fmla="*/ 36 h 140"/>
                <a:gd name="T98" fmla="*/ 30 w 94"/>
                <a:gd name="T99" fmla="*/ 44 h 140"/>
                <a:gd name="T100" fmla="*/ 20 w 94"/>
                <a:gd name="T101" fmla="*/ 48 h 140"/>
                <a:gd name="T102" fmla="*/ 10 w 94"/>
                <a:gd name="T103" fmla="*/ 56 h 140"/>
                <a:gd name="T104" fmla="*/ 4 w 94"/>
                <a:gd name="T105" fmla="*/ 68 h 140"/>
                <a:gd name="T106" fmla="*/ 2 w 94"/>
                <a:gd name="T107" fmla="*/ 74 h 140"/>
                <a:gd name="T108" fmla="*/ 0 w 94"/>
                <a:gd name="T109" fmla="*/ 80 h 140"/>
                <a:gd name="T110" fmla="*/ 2 w 94"/>
                <a:gd name="T111" fmla="*/ 88 h 140"/>
                <a:gd name="T112" fmla="*/ 4 w 94"/>
                <a:gd name="T113"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40">
                  <a:moveTo>
                    <a:pt x="4" y="92"/>
                  </a:moveTo>
                  <a:lnTo>
                    <a:pt x="10" y="102"/>
                  </a:lnTo>
                  <a:lnTo>
                    <a:pt x="16" y="106"/>
                  </a:lnTo>
                  <a:lnTo>
                    <a:pt x="18" y="112"/>
                  </a:lnTo>
                  <a:lnTo>
                    <a:pt x="20" y="118"/>
                  </a:lnTo>
                  <a:lnTo>
                    <a:pt x="20" y="126"/>
                  </a:lnTo>
                  <a:lnTo>
                    <a:pt x="28" y="126"/>
                  </a:lnTo>
                  <a:lnTo>
                    <a:pt x="32" y="128"/>
                  </a:lnTo>
                  <a:lnTo>
                    <a:pt x="38" y="130"/>
                  </a:lnTo>
                  <a:lnTo>
                    <a:pt x="42" y="132"/>
                  </a:lnTo>
                  <a:lnTo>
                    <a:pt x="46" y="136"/>
                  </a:lnTo>
                  <a:lnTo>
                    <a:pt x="50" y="140"/>
                  </a:lnTo>
                  <a:lnTo>
                    <a:pt x="56" y="140"/>
                  </a:lnTo>
                  <a:lnTo>
                    <a:pt x="66" y="140"/>
                  </a:lnTo>
                  <a:lnTo>
                    <a:pt x="66" y="136"/>
                  </a:lnTo>
                  <a:lnTo>
                    <a:pt x="66" y="134"/>
                  </a:lnTo>
                  <a:lnTo>
                    <a:pt x="70" y="132"/>
                  </a:lnTo>
                  <a:lnTo>
                    <a:pt x="74" y="130"/>
                  </a:lnTo>
                  <a:lnTo>
                    <a:pt x="76" y="130"/>
                  </a:lnTo>
                  <a:lnTo>
                    <a:pt x="76" y="126"/>
                  </a:lnTo>
                  <a:lnTo>
                    <a:pt x="72" y="126"/>
                  </a:lnTo>
                  <a:lnTo>
                    <a:pt x="70" y="122"/>
                  </a:lnTo>
                  <a:lnTo>
                    <a:pt x="68" y="120"/>
                  </a:lnTo>
                  <a:lnTo>
                    <a:pt x="72" y="118"/>
                  </a:lnTo>
                  <a:lnTo>
                    <a:pt x="76" y="112"/>
                  </a:lnTo>
                  <a:lnTo>
                    <a:pt x="78" y="102"/>
                  </a:lnTo>
                  <a:lnTo>
                    <a:pt x="82" y="90"/>
                  </a:lnTo>
                  <a:lnTo>
                    <a:pt x="86" y="84"/>
                  </a:lnTo>
                  <a:lnTo>
                    <a:pt x="88" y="80"/>
                  </a:lnTo>
                  <a:lnTo>
                    <a:pt x="86" y="74"/>
                  </a:lnTo>
                  <a:lnTo>
                    <a:pt x="86" y="70"/>
                  </a:lnTo>
                  <a:lnTo>
                    <a:pt x="86" y="58"/>
                  </a:lnTo>
                  <a:lnTo>
                    <a:pt x="86" y="50"/>
                  </a:lnTo>
                  <a:lnTo>
                    <a:pt x="86" y="46"/>
                  </a:lnTo>
                  <a:lnTo>
                    <a:pt x="86" y="42"/>
                  </a:lnTo>
                  <a:lnTo>
                    <a:pt x="88" y="36"/>
                  </a:lnTo>
                  <a:lnTo>
                    <a:pt x="94" y="34"/>
                  </a:lnTo>
                  <a:lnTo>
                    <a:pt x="94" y="28"/>
                  </a:lnTo>
                  <a:lnTo>
                    <a:pt x="94" y="18"/>
                  </a:lnTo>
                  <a:lnTo>
                    <a:pt x="88" y="12"/>
                  </a:lnTo>
                  <a:lnTo>
                    <a:pt x="82" y="6"/>
                  </a:lnTo>
                  <a:lnTo>
                    <a:pt x="72" y="2"/>
                  </a:lnTo>
                  <a:lnTo>
                    <a:pt x="66" y="0"/>
                  </a:lnTo>
                  <a:lnTo>
                    <a:pt x="62" y="0"/>
                  </a:lnTo>
                  <a:lnTo>
                    <a:pt x="60" y="8"/>
                  </a:lnTo>
                  <a:lnTo>
                    <a:pt x="58" y="16"/>
                  </a:lnTo>
                  <a:lnTo>
                    <a:pt x="54" y="22"/>
                  </a:lnTo>
                  <a:lnTo>
                    <a:pt x="50" y="28"/>
                  </a:lnTo>
                  <a:lnTo>
                    <a:pt x="42" y="36"/>
                  </a:lnTo>
                  <a:lnTo>
                    <a:pt x="30" y="44"/>
                  </a:lnTo>
                  <a:lnTo>
                    <a:pt x="20" y="48"/>
                  </a:lnTo>
                  <a:lnTo>
                    <a:pt x="10" y="56"/>
                  </a:lnTo>
                  <a:lnTo>
                    <a:pt x="4" y="68"/>
                  </a:lnTo>
                  <a:lnTo>
                    <a:pt x="2" y="74"/>
                  </a:lnTo>
                  <a:lnTo>
                    <a:pt x="0" y="80"/>
                  </a:lnTo>
                  <a:lnTo>
                    <a:pt x="2" y="88"/>
                  </a:ln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12" name="Freeform 95"/>
            <p:cNvSpPr>
              <a:spLocks/>
            </p:cNvSpPr>
            <p:nvPr/>
          </p:nvSpPr>
          <p:spPr bwMode="auto">
            <a:xfrm>
              <a:off x="1403662" y="4151498"/>
              <a:ext cx="38049" cy="64390"/>
            </a:xfrm>
            <a:custGeom>
              <a:avLst/>
              <a:gdLst>
                <a:gd name="T0" fmla="*/ 8 w 26"/>
                <a:gd name="T1" fmla="*/ 28 h 44"/>
                <a:gd name="T2" fmla="*/ 12 w 26"/>
                <a:gd name="T3" fmla="*/ 44 h 44"/>
                <a:gd name="T4" fmla="*/ 16 w 26"/>
                <a:gd name="T5" fmla="*/ 42 h 44"/>
                <a:gd name="T6" fmla="*/ 22 w 26"/>
                <a:gd name="T7" fmla="*/ 38 h 44"/>
                <a:gd name="T8" fmla="*/ 24 w 26"/>
                <a:gd name="T9" fmla="*/ 36 h 44"/>
                <a:gd name="T10" fmla="*/ 24 w 26"/>
                <a:gd name="T11" fmla="*/ 30 h 44"/>
                <a:gd name="T12" fmla="*/ 26 w 26"/>
                <a:gd name="T13" fmla="*/ 18 h 44"/>
                <a:gd name="T14" fmla="*/ 26 w 26"/>
                <a:gd name="T15" fmla="*/ 2 h 44"/>
                <a:gd name="T16" fmla="*/ 24 w 26"/>
                <a:gd name="T17" fmla="*/ 2 h 44"/>
                <a:gd name="T18" fmla="*/ 20 w 26"/>
                <a:gd name="T19" fmla="*/ 0 h 44"/>
                <a:gd name="T20" fmla="*/ 14 w 26"/>
                <a:gd name="T21" fmla="*/ 2 h 44"/>
                <a:gd name="T22" fmla="*/ 12 w 26"/>
                <a:gd name="T23" fmla="*/ 2 h 44"/>
                <a:gd name="T24" fmla="*/ 6 w 26"/>
                <a:gd name="T25" fmla="*/ 8 h 44"/>
                <a:gd name="T26" fmla="*/ 0 w 26"/>
                <a:gd name="T27" fmla="*/ 18 h 44"/>
                <a:gd name="T28" fmla="*/ 6 w 26"/>
                <a:gd name="T29" fmla="*/ 22 h 44"/>
                <a:gd name="T30" fmla="*/ 8 w 26"/>
                <a:gd name="T31"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44">
                  <a:moveTo>
                    <a:pt x="8" y="28"/>
                  </a:moveTo>
                  <a:lnTo>
                    <a:pt x="12" y="44"/>
                  </a:lnTo>
                  <a:lnTo>
                    <a:pt x="16" y="42"/>
                  </a:lnTo>
                  <a:lnTo>
                    <a:pt x="22" y="38"/>
                  </a:lnTo>
                  <a:lnTo>
                    <a:pt x="24" y="36"/>
                  </a:lnTo>
                  <a:lnTo>
                    <a:pt x="24" y="30"/>
                  </a:lnTo>
                  <a:lnTo>
                    <a:pt x="26" y="18"/>
                  </a:lnTo>
                  <a:lnTo>
                    <a:pt x="26" y="2"/>
                  </a:lnTo>
                  <a:lnTo>
                    <a:pt x="24" y="2"/>
                  </a:lnTo>
                  <a:lnTo>
                    <a:pt x="20" y="0"/>
                  </a:lnTo>
                  <a:lnTo>
                    <a:pt x="14" y="2"/>
                  </a:lnTo>
                  <a:lnTo>
                    <a:pt x="12" y="2"/>
                  </a:lnTo>
                  <a:lnTo>
                    <a:pt x="6" y="8"/>
                  </a:lnTo>
                  <a:lnTo>
                    <a:pt x="0" y="18"/>
                  </a:lnTo>
                  <a:lnTo>
                    <a:pt x="6" y="22"/>
                  </a:lnTo>
                  <a:lnTo>
                    <a:pt x="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13" name="Freeform 96"/>
            <p:cNvSpPr>
              <a:spLocks/>
            </p:cNvSpPr>
            <p:nvPr/>
          </p:nvSpPr>
          <p:spPr bwMode="auto">
            <a:xfrm>
              <a:off x="1108052" y="4493937"/>
              <a:ext cx="131707" cy="193171"/>
            </a:xfrm>
            <a:custGeom>
              <a:avLst/>
              <a:gdLst>
                <a:gd name="T0" fmla="*/ 86 w 90"/>
                <a:gd name="T1" fmla="*/ 104 h 132"/>
                <a:gd name="T2" fmla="*/ 82 w 90"/>
                <a:gd name="T3" fmla="*/ 88 h 132"/>
                <a:gd name="T4" fmla="*/ 80 w 90"/>
                <a:gd name="T5" fmla="*/ 82 h 132"/>
                <a:gd name="T6" fmla="*/ 80 w 90"/>
                <a:gd name="T7" fmla="*/ 72 h 132"/>
                <a:gd name="T8" fmla="*/ 62 w 90"/>
                <a:gd name="T9" fmla="*/ 58 h 132"/>
                <a:gd name="T10" fmla="*/ 56 w 90"/>
                <a:gd name="T11" fmla="*/ 48 h 132"/>
                <a:gd name="T12" fmla="*/ 48 w 90"/>
                <a:gd name="T13" fmla="*/ 42 h 132"/>
                <a:gd name="T14" fmla="*/ 44 w 90"/>
                <a:gd name="T15" fmla="*/ 36 h 132"/>
                <a:gd name="T16" fmla="*/ 38 w 90"/>
                <a:gd name="T17" fmla="*/ 28 h 132"/>
                <a:gd name="T18" fmla="*/ 34 w 90"/>
                <a:gd name="T19" fmla="*/ 20 h 132"/>
                <a:gd name="T20" fmla="*/ 34 w 90"/>
                <a:gd name="T21" fmla="*/ 16 h 132"/>
                <a:gd name="T22" fmla="*/ 34 w 90"/>
                <a:gd name="T23" fmla="*/ 10 h 132"/>
                <a:gd name="T24" fmla="*/ 30 w 90"/>
                <a:gd name="T25" fmla="*/ 12 h 132"/>
                <a:gd name="T26" fmla="*/ 28 w 90"/>
                <a:gd name="T27" fmla="*/ 10 h 132"/>
                <a:gd name="T28" fmla="*/ 24 w 90"/>
                <a:gd name="T29" fmla="*/ 6 h 132"/>
                <a:gd name="T30" fmla="*/ 22 w 90"/>
                <a:gd name="T31" fmla="*/ 2 h 132"/>
                <a:gd name="T32" fmla="*/ 20 w 90"/>
                <a:gd name="T33" fmla="*/ 2 h 132"/>
                <a:gd name="T34" fmla="*/ 20 w 90"/>
                <a:gd name="T35" fmla="*/ 0 h 132"/>
                <a:gd name="T36" fmla="*/ 20 w 90"/>
                <a:gd name="T37" fmla="*/ 6 h 132"/>
                <a:gd name="T38" fmla="*/ 18 w 90"/>
                <a:gd name="T39" fmla="*/ 10 h 132"/>
                <a:gd name="T40" fmla="*/ 16 w 90"/>
                <a:gd name="T41" fmla="*/ 10 h 132"/>
                <a:gd name="T42" fmla="*/ 12 w 90"/>
                <a:gd name="T43" fmla="*/ 10 h 132"/>
                <a:gd name="T44" fmla="*/ 6 w 90"/>
                <a:gd name="T45" fmla="*/ 6 h 132"/>
                <a:gd name="T46" fmla="*/ 2 w 90"/>
                <a:gd name="T47" fmla="*/ 4 h 132"/>
                <a:gd name="T48" fmla="*/ 0 w 90"/>
                <a:gd name="T49" fmla="*/ 6 h 132"/>
                <a:gd name="T50" fmla="*/ 0 w 90"/>
                <a:gd name="T51" fmla="*/ 16 h 132"/>
                <a:gd name="T52" fmla="*/ 2 w 90"/>
                <a:gd name="T53" fmla="*/ 22 h 132"/>
                <a:gd name="T54" fmla="*/ 4 w 90"/>
                <a:gd name="T55" fmla="*/ 28 h 132"/>
                <a:gd name="T56" fmla="*/ 10 w 90"/>
                <a:gd name="T57" fmla="*/ 36 h 132"/>
                <a:gd name="T58" fmla="*/ 16 w 90"/>
                <a:gd name="T59" fmla="*/ 46 h 132"/>
                <a:gd name="T60" fmla="*/ 24 w 90"/>
                <a:gd name="T61" fmla="*/ 56 h 132"/>
                <a:gd name="T62" fmla="*/ 34 w 90"/>
                <a:gd name="T63" fmla="*/ 64 h 132"/>
                <a:gd name="T64" fmla="*/ 40 w 90"/>
                <a:gd name="T65" fmla="*/ 76 h 132"/>
                <a:gd name="T66" fmla="*/ 44 w 90"/>
                <a:gd name="T67" fmla="*/ 82 h 132"/>
                <a:gd name="T68" fmla="*/ 46 w 90"/>
                <a:gd name="T69" fmla="*/ 88 h 132"/>
                <a:gd name="T70" fmla="*/ 46 w 90"/>
                <a:gd name="T71" fmla="*/ 98 h 132"/>
                <a:gd name="T72" fmla="*/ 46 w 90"/>
                <a:gd name="T73" fmla="*/ 108 h 132"/>
                <a:gd name="T74" fmla="*/ 52 w 90"/>
                <a:gd name="T75" fmla="*/ 112 h 132"/>
                <a:gd name="T76" fmla="*/ 58 w 90"/>
                <a:gd name="T77" fmla="*/ 114 h 132"/>
                <a:gd name="T78" fmla="*/ 66 w 90"/>
                <a:gd name="T79" fmla="*/ 124 h 132"/>
                <a:gd name="T80" fmla="*/ 70 w 90"/>
                <a:gd name="T81" fmla="*/ 130 h 132"/>
                <a:gd name="T82" fmla="*/ 76 w 90"/>
                <a:gd name="T83" fmla="*/ 132 h 132"/>
                <a:gd name="T84" fmla="*/ 82 w 90"/>
                <a:gd name="T85" fmla="*/ 132 h 132"/>
                <a:gd name="T86" fmla="*/ 86 w 90"/>
                <a:gd name="T87" fmla="*/ 132 h 132"/>
                <a:gd name="T88" fmla="*/ 88 w 90"/>
                <a:gd name="T89" fmla="*/ 124 h 132"/>
                <a:gd name="T90" fmla="*/ 90 w 90"/>
                <a:gd name="T91" fmla="*/ 118 h 132"/>
                <a:gd name="T92" fmla="*/ 86 w 90"/>
                <a:gd name="T93" fmla="*/ 10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32">
                  <a:moveTo>
                    <a:pt x="86" y="104"/>
                  </a:moveTo>
                  <a:lnTo>
                    <a:pt x="82" y="88"/>
                  </a:lnTo>
                  <a:lnTo>
                    <a:pt x="80" y="82"/>
                  </a:lnTo>
                  <a:lnTo>
                    <a:pt x="80" y="72"/>
                  </a:lnTo>
                  <a:lnTo>
                    <a:pt x="62" y="58"/>
                  </a:lnTo>
                  <a:lnTo>
                    <a:pt x="56" y="48"/>
                  </a:lnTo>
                  <a:lnTo>
                    <a:pt x="48" y="42"/>
                  </a:lnTo>
                  <a:lnTo>
                    <a:pt x="44" y="36"/>
                  </a:lnTo>
                  <a:lnTo>
                    <a:pt x="38" y="28"/>
                  </a:lnTo>
                  <a:lnTo>
                    <a:pt x="34" y="20"/>
                  </a:lnTo>
                  <a:lnTo>
                    <a:pt x="34" y="16"/>
                  </a:lnTo>
                  <a:lnTo>
                    <a:pt x="34" y="10"/>
                  </a:lnTo>
                  <a:lnTo>
                    <a:pt x="30" y="12"/>
                  </a:lnTo>
                  <a:lnTo>
                    <a:pt x="28" y="10"/>
                  </a:lnTo>
                  <a:lnTo>
                    <a:pt x="24" y="6"/>
                  </a:lnTo>
                  <a:lnTo>
                    <a:pt x="22" y="2"/>
                  </a:lnTo>
                  <a:lnTo>
                    <a:pt x="20" y="2"/>
                  </a:lnTo>
                  <a:lnTo>
                    <a:pt x="20" y="0"/>
                  </a:lnTo>
                  <a:lnTo>
                    <a:pt x="20" y="6"/>
                  </a:lnTo>
                  <a:lnTo>
                    <a:pt x="18" y="10"/>
                  </a:lnTo>
                  <a:lnTo>
                    <a:pt x="16" y="10"/>
                  </a:lnTo>
                  <a:lnTo>
                    <a:pt x="12" y="10"/>
                  </a:lnTo>
                  <a:lnTo>
                    <a:pt x="6" y="6"/>
                  </a:lnTo>
                  <a:lnTo>
                    <a:pt x="2" y="4"/>
                  </a:lnTo>
                  <a:lnTo>
                    <a:pt x="0" y="6"/>
                  </a:lnTo>
                  <a:lnTo>
                    <a:pt x="0" y="16"/>
                  </a:lnTo>
                  <a:lnTo>
                    <a:pt x="2" y="22"/>
                  </a:lnTo>
                  <a:lnTo>
                    <a:pt x="4" y="28"/>
                  </a:lnTo>
                  <a:lnTo>
                    <a:pt x="10" y="36"/>
                  </a:lnTo>
                  <a:lnTo>
                    <a:pt x="16" y="46"/>
                  </a:lnTo>
                  <a:lnTo>
                    <a:pt x="24" y="56"/>
                  </a:lnTo>
                  <a:lnTo>
                    <a:pt x="34" y="64"/>
                  </a:lnTo>
                  <a:lnTo>
                    <a:pt x="40" y="76"/>
                  </a:lnTo>
                  <a:lnTo>
                    <a:pt x="44" y="82"/>
                  </a:lnTo>
                  <a:lnTo>
                    <a:pt x="46" y="88"/>
                  </a:lnTo>
                  <a:lnTo>
                    <a:pt x="46" y="98"/>
                  </a:lnTo>
                  <a:lnTo>
                    <a:pt x="46" y="108"/>
                  </a:lnTo>
                  <a:lnTo>
                    <a:pt x="52" y="112"/>
                  </a:lnTo>
                  <a:lnTo>
                    <a:pt x="58" y="114"/>
                  </a:lnTo>
                  <a:lnTo>
                    <a:pt x="66" y="124"/>
                  </a:lnTo>
                  <a:lnTo>
                    <a:pt x="70" y="130"/>
                  </a:lnTo>
                  <a:lnTo>
                    <a:pt x="76" y="132"/>
                  </a:lnTo>
                  <a:lnTo>
                    <a:pt x="82" y="132"/>
                  </a:lnTo>
                  <a:lnTo>
                    <a:pt x="86" y="132"/>
                  </a:lnTo>
                  <a:lnTo>
                    <a:pt x="88" y="124"/>
                  </a:lnTo>
                  <a:lnTo>
                    <a:pt x="90" y="118"/>
                  </a:lnTo>
                  <a:lnTo>
                    <a:pt x="8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14" name="Freeform 97"/>
            <p:cNvSpPr>
              <a:spLocks/>
            </p:cNvSpPr>
            <p:nvPr/>
          </p:nvSpPr>
          <p:spPr bwMode="auto">
            <a:xfrm>
              <a:off x="1424150" y="4253937"/>
              <a:ext cx="55610" cy="73171"/>
            </a:xfrm>
            <a:custGeom>
              <a:avLst/>
              <a:gdLst>
                <a:gd name="T0" fmla="*/ 6 w 38"/>
                <a:gd name="T1" fmla="*/ 8 h 50"/>
                <a:gd name="T2" fmla="*/ 2 w 38"/>
                <a:gd name="T3" fmla="*/ 16 h 50"/>
                <a:gd name="T4" fmla="*/ 0 w 38"/>
                <a:gd name="T5" fmla="*/ 22 h 50"/>
                <a:gd name="T6" fmla="*/ 12 w 38"/>
                <a:gd name="T7" fmla="*/ 38 h 50"/>
                <a:gd name="T8" fmla="*/ 24 w 38"/>
                <a:gd name="T9" fmla="*/ 50 h 50"/>
                <a:gd name="T10" fmla="*/ 28 w 38"/>
                <a:gd name="T11" fmla="*/ 40 h 50"/>
                <a:gd name="T12" fmla="*/ 36 w 38"/>
                <a:gd name="T13" fmla="*/ 34 h 50"/>
                <a:gd name="T14" fmla="*/ 38 w 38"/>
                <a:gd name="T15" fmla="*/ 22 h 50"/>
                <a:gd name="T16" fmla="*/ 38 w 38"/>
                <a:gd name="T17" fmla="*/ 16 h 50"/>
                <a:gd name="T18" fmla="*/ 38 w 38"/>
                <a:gd name="T19" fmla="*/ 10 h 50"/>
                <a:gd name="T20" fmla="*/ 36 w 38"/>
                <a:gd name="T21" fmla="*/ 4 h 50"/>
                <a:gd name="T22" fmla="*/ 30 w 38"/>
                <a:gd name="T23" fmla="*/ 0 h 50"/>
                <a:gd name="T24" fmla="*/ 22 w 38"/>
                <a:gd name="T25" fmla="*/ 0 h 50"/>
                <a:gd name="T26" fmla="*/ 16 w 38"/>
                <a:gd name="T27" fmla="*/ 0 h 50"/>
                <a:gd name="T28" fmla="*/ 10 w 38"/>
                <a:gd name="T29" fmla="*/ 4 h 50"/>
                <a:gd name="T30" fmla="*/ 6 w 38"/>
                <a:gd name="T31"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50">
                  <a:moveTo>
                    <a:pt x="6" y="8"/>
                  </a:moveTo>
                  <a:lnTo>
                    <a:pt x="2" y="16"/>
                  </a:lnTo>
                  <a:lnTo>
                    <a:pt x="0" y="22"/>
                  </a:lnTo>
                  <a:lnTo>
                    <a:pt x="12" y="38"/>
                  </a:lnTo>
                  <a:lnTo>
                    <a:pt x="24" y="50"/>
                  </a:lnTo>
                  <a:lnTo>
                    <a:pt x="28" y="40"/>
                  </a:lnTo>
                  <a:lnTo>
                    <a:pt x="36" y="34"/>
                  </a:lnTo>
                  <a:lnTo>
                    <a:pt x="38" y="22"/>
                  </a:lnTo>
                  <a:lnTo>
                    <a:pt x="38" y="16"/>
                  </a:lnTo>
                  <a:lnTo>
                    <a:pt x="38" y="10"/>
                  </a:lnTo>
                  <a:lnTo>
                    <a:pt x="36" y="4"/>
                  </a:lnTo>
                  <a:lnTo>
                    <a:pt x="30" y="0"/>
                  </a:lnTo>
                  <a:lnTo>
                    <a:pt x="22" y="0"/>
                  </a:lnTo>
                  <a:lnTo>
                    <a:pt x="16" y="0"/>
                  </a:lnTo>
                  <a:lnTo>
                    <a:pt x="10" y="4"/>
                  </a:ln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15" name="Freeform 98"/>
            <p:cNvSpPr>
              <a:spLocks/>
            </p:cNvSpPr>
            <p:nvPr/>
          </p:nvSpPr>
          <p:spPr bwMode="auto">
            <a:xfrm>
              <a:off x="1617321" y="3744669"/>
              <a:ext cx="52683" cy="76098"/>
            </a:xfrm>
            <a:custGeom>
              <a:avLst/>
              <a:gdLst>
                <a:gd name="T0" fmla="*/ 6 w 36"/>
                <a:gd name="T1" fmla="*/ 52 h 52"/>
                <a:gd name="T2" fmla="*/ 8 w 36"/>
                <a:gd name="T3" fmla="*/ 50 h 52"/>
                <a:gd name="T4" fmla="*/ 10 w 36"/>
                <a:gd name="T5" fmla="*/ 46 h 52"/>
                <a:gd name="T6" fmla="*/ 14 w 36"/>
                <a:gd name="T7" fmla="*/ 42 h 52"/>
                <a:gd name="T8" fmla="*/ 18 w 36"/>
                <a:gd name="T9" fmla="*/ 40 h 52"/>
                <a:gd name="T10" fmla="*/ 24 w 36"/>
                <a:gd name="T11" fmla="*/ 40 h 52"/>
                <a:gd name="T12" fmla="*/ 26 w 36"/>
                <a:gd name="T13" fmla="*/ 40 h 52"/>
                <a:gd name="T14" fmla="*/ 26 w 36"/>
                <a:gd name="T15" fmla="*/ 42 h 52"/>
                <a:gd name="T16" fmla="*/ 26 w 36"/>
                <a:gd name="T17" fmla="*/ 46 h 52"/>
                <a:gd name="T18" fmla="*/ 30 w 36"/>
                <a:gd name="T19" fmla="*/ 52 h 52"/>
                <a:gd name="T20" fmla="*/ 32 w 36"/>
                <a:gd name="T21" fmla="*/ 52 h 52"/>
                <a:gd name="T22" fmla="*/ 34 w 36"/>
                <a:gd name="T23" fmla="*/ 52 h 52"/>
                <a:gd name="T24" fmla="*/ 36 w 36"/>
                <a:gd name="T25" fmla="*/ 48 h 52"/>
                <a:gd name="T26" fmla="*/ 24 w 36"/>
                <a:gd name="T27" fmla="*/ 4 h 52"/>
                <a:gd name="T28" fmla="*/ 14 w 36"/>
                <a:gd name="T29" fmla="*/ 2 h 52"/>
                <a:gd name="T30" fmla="*/ 4 w 36"/>
                <a:gd name="T31" fmla="*/ 0 h 52"/>
                <a:gd name="T32" fmla="*/ 4 w 36"/>
                <a:gd name="T33" fmla="*/ 12 h 52"/>
                <a:gd name="T34" fmla="*/ 2 w 36"/>
                <a:gd name="T35" fmla="*/ 26 h 52"/>
                <a:gd name="T36" fmla="*/ 0 w 36"/>
                <a:gd name="T37" fmla="*/ 36 h 52"/>
                <a:gd name="T38" fmla="*/ 0 w 36"/>
                <a:gd name="T39" fmla="*/ 48 h 52"/>
                <a:gd name="T40" fmla="*/ 4 w 36"/>
                <a:gd name="T41" fmla="*/ 52 h 52"/>
                <a:gd name="T42" fmla="*/ 6 w 36"/>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6" y="52"/>
                  </a:moveTo>
                  <a:lnTo>
                    <a:pt x="8" y="50"/>
                  </a:lnTo>
                  <a:lnTo>
                    <a:pt x="10" y="46"/>
                  </a:lnTo>
                  <a:lnTo>
                    <a:pt x="14" y="42"/>
                  </a:lnTo>
                  <a:lnTo>
                    <a:pt x="18" y="40"/>
                  </a:lnTo>
                  <a:lnTo>
                    <a:pt x="24" y="40"/>
                  </a:lnTo>
                  <a:lnTo>
                    <a:pt x="26" y="40"/>
                  </a:lnTo>
                  <a:lnTo>
                    <a:pt x="26" y="42"/>
                  </a:lnTo>
                  <a:lnTo>
                    <a:pt x="26" y="46"/>
                  </a:lnTo>
                  <a:lnTo>
                    <a:pt x="30" y="52"/>
                  </a:lnTo>
                  <a:lnTo>
                    <a:pt x="32" y="52"/>
                  </a:lnTo>
                  <a:lnTo>
                    <a:pt x="34" y="52"/>
                  </a:lnTo>
                  <a:lnTo>
                    <a:pt x="36" y="48"/>
                  </a:lnTo>
                  <a:lnTo>
                    <a:pt x="24" y="4"/>
                  </a:lnTo>
                  <a:lnTo>
                    <a:pt x="14" y="2"/>
                  </a:lnTo>
                  <a:lnTo>
                    <a:pt x="4" y="0"/>
                  </a:lnTo>
                  <a:lnTo>
                    <a:pt x="4" y="12"/>
                  </a:lnTo>
                  <a:lnTo>
                    <a:pt x="2" y="26"/>
                  </a:lnTo>
                  <a:lnTo>
                    <a:pt x="0" y="36"/>
                  </a:lnTo>
                  <a:lnTo>
                    <a:pt x="0" y="48"/>
                  </a:lnTo>
                  <a:lnTo>
                    <a:pt x="4" y="52"/>
                  </a:lnTo>
                  <a:lnTo>
                    <a:pt x="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16" name="Freeform 99"/>
            <p:cNvSpPr>
              <a:spLocks/>
            </p:cNvSpPr>
            <p:nvPr/>
          </p:nvSpPr>
          <p:spPr bwMode="auto">
            <a:xfrm>
              <a:off x="1239759" y="4690035"/>
              <a:ext cx="143415" cy="70244"/>
            </a:xfrm>
            <a:custGeom>
              <a:avLst/>
              <a:gdLst>
                <a:gd name="T0" fmla="*/ 70 w 98"/>
                <a:gd name="T1" fmla="*/ 44 h 48"/>
                <a:gd name="T2" fmla="*/ 82 w 98"/>
                <a:gd name="T3" fmla="*/ 48 h 48"/>
                <a:gd name="T4" fmla="*/ 98 w 98"/>
                <a:gd name="T5" fmla="*/ 44 h 48"/>
                <a:gd name="T6" fmla="*/ 98 w 98"/>
                <a:gd name="T7" fmla="*/ 42 h 48"/>
                <a:gd name="T8" fmla="*/ 96 w 98"/>
                <a:gd name="T9" fmla="*/ 38 h 48"/>
                <a:gd name="T10" fmla="*/ 92 w 98"/>
                <a:gd name="T11" fmla="*/ 34 h 48"/>
                <a:gd name="T12" fmla="*/ 86 w 98"/>
                <a:gd name="T13" fmla="*/ 28 h 48"/>
                <a:gd name="T14" fmla="*/ 84 w 98"/>
                <a:gd name="T15" fmla="*/ 24 h 48"/>
                <a:gd name="T16" fmla="*/ 84 w 98"/>
                <a:gd name="T17" fmla="*/ 18 h 48"/>
                <a:gd name="T18" fmla="*/ 62 w 98"/>
                <a:gd name="T19" fmla="*/ 18 h 48"/>
                <a:gd name="T20" fmla="*/ 42 w 98"/>
                <a:gd name="T21" fmla="*/ 14 h 48"/>
                <a:gd name="T22" fmla="*/ 26 w 98"/>
                <a:gd name="T23" fmla="*/ 8 h 48"/>
                <a:gd name="T24" fmla="*/ 10 w 98"/>
                <a:gd name="T25" fmla="*/ 0 h 48"/>
                <a:gd name="T26" fmla="*/ 2 w 98"/>
                <a:gd name="T27" fmla="*/ 12 h 48"/>
                <a:gd name="T28" fmla="*/ 0 w 98"/>
                <a:gd name="T29" fmla="*/ 18 h 48"/>
                <a:gd name="T30" fmla="*/ 0 w 98"/>
                <a:gd name="T31" fmla="*/ 28 h 48"/>
                <a:gd name="T32" fmla="*/ 14 w 98"/>
                <a:gd name="T33" fmla="*/ 30 h 48"/>
                <a:gd name="T34" fmla="*/ 26 w 98"/>
                <a:gd name="T35" fmla="*/ 34 h 48"/>
                <a:gd name="T36" fmla="*/ 48 w 98"/>
                <a:gd name="T37" fmla="*/ 40 h 48"/>
                <a:gd name="T38" fmla="*/ 58 w 98"/>
                <a:gd name="T39" fmla="*/ 44 h 48"/>
                <a:gd name="T40" fmla="*/ 70 w 98"/>
                <a:gd name="T4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48">
                  <a:moveTo>
                    <a:pt x="70" y="44"/>
                  </a:moveTo>
                  <a:lnTo>
                    <a:pt x="82" y="48"/>
                  </a:lnTo>
                  <a:lnTo>
                    <a:pt x="98" y="44"/>
                  </a:lnTo>
                  <a:lnTo>
                    <a:pt x="98" y="42"/>
                  </a:lnTo>
                  <a:lnTo>
                    <a:pt x="96" y="38"/>
                  </a:lnTo>
                  <a:lnTo>
                    <a:pt x="92" y="34"/>
                  </a:lnTo>
                  <a:lnTo>
                    <a:pt x="86" y="28"/>
                  </a:lnTo>
                  <a:lnTo>
                    <a:pt x="84" y="24"/>
                  </a:lnTo>
                  <a:lnTo>
                    <a:pt x="84" y="18"/>
                  </a:lnTo>
                  <a:lnTo>
                    <a:pt x="62" y="18"/>
                  </a:lnTo>
                  <a:lnTo>
                    <a:pt x="42" y="14"/>
                  </a:lnTo>
                  <a:lnTo>
                    <a:pt x="26" y="8"/>
                  </a:lnTo>
                  <a:lnTo>
                    <a:pt x="10" y="0"/>
                  </a:lnTo>
                  <a:lnTo>
                    <a:pt x="2" y="12"/>
                  </a:lnTo>
                  <a:lnTo>
                    <a:pt x="0" y="18"/>
                  </a:lnTo>
                  <a:lnTo>
                    <a:pt x="0" y="28"/>
                  </a:lnTo>
                  <a:lnTo>
                    <a:pt x="14" y="30"/>
                  </a:lnTo>
                  <a:lnTo>
                    <a:pt x="26" y="34"/>
                  </a:lnTo>
                  <a:lnTo>
                    <a:pt x="48" y="40"/>
                  </a:lnTo>
                  <a:lnTo>
                    <a:pt x="58" y="44"/>
                  </a:lnTo>
                  <a:lnTo>
                    <a:pt x="7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17" name="Freeform 100"/>
            <p:cNvSpPr>
              <a:spLocks/>
            </p:cNvSpPr>
            <p:nvPr/>
          </p:nvSpPr>
          <p:spPr bwMode="auto">
            <a:xfrm>
              <a:off x="1418296" y="4567108"/>
              <a:ext cx="76098" cy="122927"/>
            </a:xfrm>
            <a:custGeom>
              <a:avLst/>
              <a:gdLst>
                <a:gd name="T0" fmla="*/ 36 w 52"/>
                <a:gd name="T1" fmla="*/ 32 h 84"/>
                <a:gd name="T2" fmla="*/ 42 w 52"/>
                <a:gd name="T3" fmla="*/ 32 h 84"/>
                <a:gd name="T4" fmla="*/ 46 w 52"/>
                <a:gd name="T5" fmla="*/ 32 h 84"/>
                <a:gd name="T6" fmla="*/ 52 w 52"/>
                <a:gd name="T7" fmla="*/ 28 h 84"/>
                <a:gd name="T8" fmla="*/ 50 w 52"/>
                <a:gd name="T9" fmla="*/ 20 h 84"/>
                <a:gd name="T10" fmla="*/ 46 w 52"/>
                <a:gd name="T11" fmla="*/ 16 h 84"/>
                <a:gd name="T12" fmla="*/ 42 w 52"/>
                <a:gd name="T13" fmla="*/ 14 h 84"/>
                <a:gd name="T14" fmla="*/ 38 w 52"/>
                <a:gd name="T15" fmla="*/ 12 h 84"/>
                <a:gd name="T16" fmla="*/ 28 w 52"/>
                <a:gd name="T17" fmla="*/ 8 h 84"/>
                <a:gd name="T18" fmla="*/ 24 w 52"/>
                <a:gd name="T19" fmla="*/ 6 h 84"/>
                <a:gd name="T20" fmla="*/ 22 w 52"/>
                <a:gd name="T21" fmla="*/ 0 h 84"/>
                <a:gd name="T22" fmla="*/ 14 w 52"/>
                <a:gd name="T23" fmla="*/ 8 h 84"/>
                <a:gd name="T24" fmla="*/ 6 w 52"/>
                <a:gd name="T25" fmla="*/ 18 h 84"/>
                <a:gd name="T26" fmla="*/ 4 w 52"/>
                <a:gd name="T27" fmla="*/ 32 h 84"/>
                <a:gd name="T28" fmla="*/ 0 w 52"/>
                <a:gd name="T29" fmla="*/ 44 h 84"/>
                <a:gd name="T30" fmla="*/ 0 w 52"/>
                <a:gd name="T31" fmla="*/ 56 h 84"/>
                <a:gd name="T32" fmla="*/ 2 w 52"/>
                <a:gd name="T33" fmla="*/ 68 h 84"/>
                <a:gd name="T34" fmla="*/ 6 w 52"/>
                <a:gd name="T35" fmla="*/ 78 h 84"/>
                <a:gd name="T36" fmla="*/ 14 w 52"/>
                <a:gd name="T37" fmla="*/ 82 h 84"/>
                <a:gd name="T38" fmla="*/ 16 w 52"/>
                <a:gd name="T39" fmla="*/ 84 h 84"/>
                <a:gd name="T40" fmla="*/ 16 w 52"/>
                <a:gd name="T41" fmla="*/ 76 h 84"/>
                <a:gd name="T42" fmla="*/ 18 w 52"/>
                <a:gd name="T43" fmla="*/ 70 h 84"/>
                <a:gd name="T44" fmla="*/ 20 w 52"/>
                <a:gd name="T45" fmla="*/ 62 h 84"/>
                <a:gd name="T46" fmla="*/ 24 w 52"/>
                <a:gd name="T47" fmla="*/ 58 h 84"/>
                <a:gd name="T48" fmla="*/ 32 w 52"/>
                <a:gd name="T49" fmla="*/ 64 h 84"/>
                <a:gd name="T50" fmla="*/ 34 w 52"/>
                <a:gd name="T51" fmla="*/ 72 h 84"/>
                <a:gd name="T52" fmla="*/ 36 w 52"/>
                <a:gd name="T53" fmla="*/ 74 h 84"/>
                <a:gd name="T54" fmla="*/ 40 w 52"/>
                <a:gd name="T55" fmla="*/ 76 h 84"/>
                <a:gd name="T56" fmla="*/ 42 w 52"/>
                <a:gd name="T57" fmla="*/ 74 h 84"/>
                <a:gd name="T58" fmla="*/ 48 w 52"/>
                <a:gd name="T59" fmla="*/ 72 h 84"/>
                <a:gd name="T60" fmla="*/ 44 w 52"/>
                <a:gd name="T61" fmla="*/ 60 h 84"/>
                <a:gd name="T62" fmla="*/ 40 w 52"/>
                <a:gd name="T63" fmla="*/ 52 h 84"/>
                <a:gd name="T64" fmla="*/ 34 w 52"/>
                <a:gd name="T65" fmla="*/ 40 h 84"/>
                <a:gd name="T66" fmla="*/ 32 w 52"/>
                <a:gd name="T67" fmla="*/ 34 h 84"/>
                <a:gd name="T68" fmla="*/ 32 w 52"/>
                <a:gd name="T69" fmla="*/ 28 h 84"/>
                <a:gd name="T70" fmla="*/ 36 w 52"/>
                <a:gd name="T71"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84">
                  <a:moveTo>
                    <a:pt x="36" y="32"/>
                  </a:moveTo>
                  <a:lnTo>
                    <a:pt x="42" y="32"/>
                  </a:lnTo>
                  <a:lnTo>
                    <a:pt x="46" y="32"/>
                  </a:lnTo>
                  <a:lnTo>
                    <a:pt x="52" y="28"/>
                  </a:lnTo>
                  <a:lnTo>
                    <a:pt x="50" y="20"/>
                  </a:lnTo>
                  <a:lnTo>
                    <a:pt x="46" y="16"/>
                  </a:lnTo>
                  <a:lnTo>
                    <a:pt x="42" y="14"/>
                  </a:lnTo>
                  <a:lnTo>
                    <a:pt x="38" y="12"/>
                  </a:lnTo>
                  <a:lnTo>
                    <a:pt x="28" y="8"/>
                  </a:lnTo>
                  <a:lnTo>
                    <a:pt x="24" y="6"/>
                  </a:lnTo>
                  <a:lnTo>
                    <a:pt x="22" y="0"/>
                  </a:lnTo>
                  <a:lnTo>
                    <a:pt x="14" y="8"/>
                  </a:lnTo>
                  <a:lnTo>
                    <a:pt x="6" y="18"/>
                  </a:lnTo>
                  <a:lnTo>
                    <a:pt x="4" y="32"/>
                  </a:lnTo>
                  <a:lnTo>
                    <a:pt x="0" y="44"/>
                  </a:lnTo>
                  <a:lnTo>
                    <a:pt x="0" y="56"/>
                  </a:lnTo>
                  <a:lnTo>
                    <a:pt x="2" y="68"/>
                  </a:lnTo>
                  <a:lnTo>
                    <a:pt x="6" y="78"/>
                  </a:lnTo>
                  <a:lnTo>
                    <a:pt x="14" y="82"/>
                  </a:lnTo>
                  <a:lnTo>
                    <a:pt x="16" y="84"/>
                  </a:lnTo>
                  <a:lnTo>
                    <a:pt x="16" y="76"/>
                  </a:lnTo>
                  <a:lnTo>
                    <a:pt x="18" y="70"/>
                  </a:lnTo>
                  <a:lnTo>
                    <a:pt x="20" y="62"/>
                  </a:lnTo>
                  <a:lnTo>
                    <a:pt x="24" y="58"/>
                  </a:lnTo>
                  <a:lnTo>
                    <a:pt x="32" y="64"/>
                  </a:lnTo>
                  <a:lnTo>
                    <a:pt x="34" y="72"/>
                  </a:lnTo>
                  <a:lnTo>
                    <a:pt x="36" y="74"/>
                  </a:lnTo>
                  <a:lnTo>
                    <a:pt x="40" y="76"/>
                  </a:lnTo>
                  <a:lnTo>
                    <a:pt x="42" y="74"/>
                  </a:lnTo>
                  <a:lnTo>
                    <a:pt x="48" y="72"/>
                  </a:lnTo>
                  <a:lnTo>
                    <a:pt x="44" y="60"/>
                  </a:lnTo>
                  <a:lnTo>
                    <a:pt x="40" y="52"/>
                  </a:lnTo>
                  <a:lnTo>
                    <a:pt x="34" y="40"/>
                  </a:lnTo>
                  <a:lnTo>
                    <a:pt x="32" y="34"/>
                  </a:lnTo>
                  <a:lnTo>
                    <a:pt x="32" y="28"/>
                  </a:lnTo>
                  <a:lnTo>
                    <a:pt x="3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18" name="Freeform 101"/>
            <p:cNvSpPr>
              <a:spLocks/>
            </p:cNvSpPr>
            <p:nvPr/>
          </p:nvSpPr>
          <p:spPr bwMode="auto">
            <a:xfrm>
              <a:off x="1617321" y="3662717"/>
              <a:ext cx="26341" cy="67317"/>
            </a:xfrm>
            <a:custGeom>
              <a:avLst/>
              <a:gdLst>
                <a:gd name="T0" fmla="*/ 6 w 18"/>
                <a:gd name="T1" fmla="*/ 28 h 46"/>
                <a:gd name="T2" fmla="*/ 8 w 18"/>
                <a:gd name="T3" fmla="*/ 38 h 46"/>
                <a:gd name="T4" fmla="*/ 12 w 18"/>
                <a:gd name="T5" fmla="*/ 42 h 46"/>
                <a:gd name="T6" fmla="*/ 18 w 18"/>
                <a:gd name="T7" fmla="*/ 46 h 46"/>
                <a:gd name="T8" fmla="*/ 0 w 18"/>
                <a:gd name="T9" fmla="*/ 0 h 46"/>
                <a:gd name="T10" fmla="*/ 2 w 18"/>
                <a:gd name="T11" fmla="*/ 16 h 46"/>
                <a:gd name="T12" fmla="*/ 6 w 18"/>
                <a:gd name="T13" fmla="*/ 28 h 46"/>
              </a:gdLst>
              <a:ahLst/>
              <a:cxnLst>
                <a:cxn ang="0">
                  <a:pos x="T0" y="T1"/>
                </a:cxn>
                <a:cxn ang="0">
                  <a:pos x="T2" y="T3"/>
                </a:cxn>
                <a:cxn ang="0">
                  <a:pos x="T4" y="T5"/>
                </a:cxn>
                <a:cxn ang="0">
                  <a:pos x="T6" y="T7"/>
                </a:cxn>
                <a:cxn ang="0">
                  <a:pos x="T8" y="T9"/>
                </a:cxn>
                <a:cxn ang="0">
                  <a:pos x="T10" y="T11"/>
                </a:cxn>
                <a:cxn ang="0">
                  <a:pos x="T12" y="T13"/>
                </a:cxn>
              </a:cxnLst>
              <a:rect l="0" t="0" r="r" b="b"/>
              <a:pathLst>
                <a:path w="18" h="46">
                  <a:moveTo>
                    <a:pt x="6" y="28"/>
                  </a:moveTo>
                  <a:lnTo>
                    <a:pt x="8" y="38"/>
                  </a:lnTo>
                  <a:lnTo>
                    <a:pt x="12" y="42"/>
                  </a:lnTo>
                  <a:lnTo>
                    <a:pt x="18" y="46"/>
                  </a:lnTo>
                  <a:lnTo>
                    <a:pt x="0" y="0"/>
                  </a:lnTo>
                  <a:lnTo>
                    <a:pt x="2" y="16"/>
                  </a:lnTo>
                  <a:lnTo>
                    <a:pt x="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19" name="Freeform 102"/>
            <p:cNvSpPr>
              <a:spLocks/>
            </p:cNvSpPr>
            <p:nvPr/>
          </p:nvSpPr>
          <p:spPr bwMode="auto">
            <a:xfrm>
              <a:off x="1520735" y="3820766"/>
              <a:ext cx="146342" cy="225366"/>
            </a:xfrm>
            <a:custGeom>
              <a:avLst/>
              <a:gdLst>
                <a:gd name="T0" fmla="*/ 38 w 100"/>
                <a:gd name="T1" fmla="*/ 94 h 154"/>
                <a:gd name="T2" fmla="*/ 30 w 100"/>
                <a:gd name="T3" fmla="*/ 96 h 154"/>
                <a:gd name="T4" fmla="*/ 18 w 100"/>
                <a:gd name="T5" fmla="*/ 98 h 154"/>
                <a:gd name="T6" fmla="*/ 12 w 100"/>
                <a:gd name="T7" fmla="*/ 100 h 154"/>
                <a:gd name="T8" fmla="*/ 10 w 100"/>
                <a:gd name="T9" fmla="*/ 104 h 154"/>
                <a:gd name="T10" fmla="*/ 6 w 100"/>
                <a:gd name="T11" fmla="*/ 108 h 154"/>
                <a:gd name="T12" fmla="*/ 4 w 100"/>
                <a:gd name="T13" fmla="*/ 118 h 154"/>
                <a:gd name="T14" fmla="*/ 6 w 100"/>
                <a:gd name="T15" fmla="*/ 120 h 154"/>
                <a:gd name="T16" fmla="*/ 8 w 100"/>
                <a:gd name="T17" fmla="*/ 122 h 154"/>
                <a:gd name="T18" fmla="*/ 14 w 100"/>
                <a:gd name="T19" fmla="*/ 122 h 154"/>
                <a:gd name="T20" fmla="*/ 20 w 100"/>
                <a:gd name="T21" fmla="*/ 122 h 154"/>
                <a:gd name="T22" fmla="*/ 24 w 100"/>
                <a:gd name="T23" fmla="*/ 124 h 154"/>
                <a:gd name="T24" fmla="*/ 24 w 100"/>
                <a:gd name="T25" fmla="*/ 126 h 154"/>
                <a:gd name="T26" fmla="*/ 0 w 100"/>
                <a:gd name="T27" fmla="*/ 126 h 154"/>
                <a:gd name="T28" fmla="*/ 2 w 100"/>
                <a:gd name="T29" fmla="*/ 136 h 154"/>
                <a:gd name="T30" fmla="*/ 6 w 100"/>
                <a:gd name="T31" fmla="*/ 144 h 154"/>
                <a:gd name="T32" fmla="*/ 16 w 100"/>
                <a:gd name="T33" fmla="*/ 154 h 154"/>
                <a:gd name="T34" fmla="*/ 18 w 100"/>
                <a:gd name="T35" fmla="*/ 144 h 154"/>
                <a:gd name="T36" fmla="*/ 26 w 100"/>
                <a:gd name="T37" fmla="*/ 134 h 154"/>
                <a:gd name="T38" fmla="*/ 30 w 100"/>
                <a:gd name="T39" fmla="*/ 126 h 154"/>
                <a:gd name="T40" fmla="*/ 38 w 100"/>
                <a:gd name="T41" fmla="*/ 122 h 154"/>
                <a:gd name="T42" fmla="*/ 46 w 100"/>
                <a:gd name="T43" fmla="*/ 124 h 154"/>
                <a:gd name="T44" fmla="*/ 50 w 100"/>
                <a:gd name="T45" fmla="*/ 126 h 154"/>
                <a:gd name="T46" fmla="*/ 56 w 100"/>
                <a:gd name="T47" fmla="*/ 120 h 154"/>
                <a:gd name="T48" fmla="*/ 62 w 100"/>
                <a:gd name="T49" fmla="*/ 116 h 154"/>
                <a:gd name="T50" fmla="*/ 74 w 100"/>
                <a:gd name="T51" fmla="*/ 106 h 154"/>
                <a:gd name="T52" fmla="*/ 90 w 100"/>
                <a:gd name="T53" fmla="*/ 100 h 154"/>
                <a:gd name="T54" fmla="*/ 94 w 100"/>
                <a:gd name="T55" fmla="*/ 96 h 154"/>
                <a:gd name="T56" fmla="*/ 100 w 100"/>
                <a:gd name="T57" fmla="*/ 92 h 154"/>
                <a:gd name="T58" fmla="*/ 98 w 100"/>
                <a:gd name="T59" fmla="*/ 68 h 154"/>
                <a:gd name="T60" fmla="*/ 96 w 100"/>
                <a:gd name="T61" fmla="*/ 48 h 154"/>
                <a:gd name="T62" fmla="*/ 92 w 100"/>
                <a:gd name="T63" fmla="*/ 26 h 154"/>
                <a:gd name="T64" fmla="*/ 92 w 100"/>
                <a:gd name="T65" fmla="*/ 0 h 154"/>
                <a:gd name="T66" fmla="*/ 76 w 100"/>
                <a:gd name="T67" fmla="*/ 0 h 154"/>
                <a:gd name="T68" fmla="*/ 78 w 100"/>
                <a:gd name="T69" fmla="*/ 14 h 154"/>
                <a:gd name="T70" fmla="*/ 78 w 100"/>
                <a:gd name="T71" fmla="*/ 28 h 154"/>
                <a:gd name="T72" fmla="*/ 78 w 100"/>
                <a:gd name="T73" fmla="*/ 40 h 154"/>
                <a:gd name="T74" fmla="*/ 80 w 100"/>
                <a:gd name="T75" fmla="*/ 54 h 154"/>
                <a:gd name="T76" fmla="*/ 78 w 100"/>
                <a:gd name="T77" fmla="*/ 58 h 154"/>
                <a:gd name="T78" fmla="*/ 76 w 100"/>
                <a:gd name="T79" fmla="*/ 62 h 154"/>
                <a:gd name="T80" fmla="*/ 68 w 100"/>
                <a:gd name="T81" fmla="*/ 68 h 154"/>
                <a:gd name="T82" fmla="*/ 60 w 100"/>
                <a:gd name="T83" fmla="*/ 74 h 154"/>
                <a:gd name="T84" fmla="*/ 42 w 100"/>
                <a:gd name="T85" fmla="*/ 92 h 154"/>
                <a:gd name="T86" fmla="*/ 38 w 100"/>
                <a:gd name="T87" fmla="*/ 9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 h="154">
                  <a:moveTo>
                    <a:pt x="38" y="94"/>
                  </a:moveTo>
                  <a:lnTo>
                    <a:pt x="30" y="96"/>
                  </a:lnTo>
                  <a:lnTo>
                    <a:pt x="18" y="98"/>
                  </a:lnTo>
                  <a:lnTo>
                    <a:pt x="12" y="100"/>
                  </a:lnTo>
                  <a:lnTo>
                    <a:pt x="10" y="104"/>
                  </a:lnTo>
                  <a:lnTo>
                    <a:pt x="6" y="108"/>
                  </a:lnTo>
                  <a:lnTo>
                    <a:pt x="4" y="118"/>
                  </a:lnTo>
                  <a:lnTo>
                    <a:pt x="6" y="120"/>
                  </a:lnTo>
                  <a:lnTo>
                    <a:pt x="8" y="122"/>
                  </a:lnTo>
                  <a:lnTo>
                    <a:pt x="14" y="122"/>
                  </a:lnTo>
                  <a:lnTo>
                    <a:pt x="20" y="122"/>
                  </a:lnTo>
                  <a:lnTo>
                    <a:pt x="24" y="124"/>
                  </a:lnTo>
                  <a:lnTo>
                    <a:pt x="24" y="126"/>
                  </a:lnTo>
                  <a:lnTo>
                    <a:pt x="0" y="126"/>
                  </a:lnTo>
                  <a:lnTo>
                    <a:pt x="2" y="136"/>
                  </a:lnTo>
                  <a:lnTo>
                    <a:pt x="6" y="144"/>
                  </a:lnTo>
                  <a:lnTo>
                    <a:pt x="16" y="154"/>
                  </a:lnTo>
                  <a:lnTo>
                    <a:pt x="18" y="144"/>
                  </a:lnTo>
                  <a:lnTo>
                    <a:pt x="26" y="134"/>
                  </a:lnTo>
                  <a:lnTo>
                    <a:pt x="30" y="126"/>
                  </a:lnTo>
                  <a:lnTo>
                    <a:pt x="38" y="122"/>
                  </a:lnTo>
                  <a:lnTo>
                    <a:pt x="46" y="124"/>
                  </a:lnTo>
                  <a:lnTo>
                    <a:pt x="50" y="126"/>
                  </a:lnTo>
                  <a:lnTo>
                    <a:pt x="56" y="120"/>
                  </a:lnTo>
                  <a:lnTo>
                    <a:pt x="62" y="116"/>
                  </a:lnTo>
                  <a:lnTo>
                    <a:pt x="74" y="106"/>
                  </a:lnTo>
                  <a:lnTo>
                    <a:pt x="90" y="100"/>
                  </a:lnTo>
                  <a:lnTo>
                    <a:pt x="94" y="96"/>
                  </a:lnTo>
                  <a:lnTo>
                    <a:pt x="100" y="92"/>
                  </a:lnTo>
                  <a:lnTo>
                    <a:pt x="98" y="68"/>
                  </a:lnTo>
                  <a:lnTo>
                    <a:pt x="96" y="48"/>
                  </a:lnTo>
                  <a:lnTo>
                    <a:pt x="92" y="26"/>
                  </a:lnTo>
                  <a:lnTo>
                    <a:pt x="92" y="0"/>
                  </a:lnTo>
                  <a:lnTo>
                    <a:pt x="76" y="0"/>
                  </a:lnTo>
                  <a:lnTo>
                    <a:pt x="78" y="14"/>
                  </a:lnTo>
                  <a:lnTo>
                    <a:pt x="78" y="28"/>
                  </a:lnTo>
                  <a:lnTo>
                    <a:pt x="78" y="40"/>
                  </a:lnTo>
                  <a:lnTo>
                    <a:pt x="80" y="54"/>
                  </a:lnTo>
                  <a:lnTo>
                    <a:pt x="78" y="58"/>
                  </a:lnTo>
                  <a:lnTo>
                    <a:pt x="76" y="62"/>
                  </a:lnTo>
                  <a:lnTo>
                    <a:pt x="68" y="68"/>
                  </a:lnTo>
                  <a:lnTo>
                    <a:pt x="60" y="74"/>
                  </a:lnTo>
                  <a:lnTo>
                    <a:pt x="42" y="92"/>
                  </a:lnTo>
                  <a:lnTo>
                    <a:pt x="38"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0" name="Freeform 103"/>
            <p:cNvSpPr>
              <a:spLocks/>
            </p:cNvSpPr>
            <p:nvPr/>
          </p:nvSpPr>
          <p:spPr bwMode="auto">
            <a:xfrm>
              <a:off x="1315857" y="4804181"/>
              <a:ext cx="339512" cy="441951"/>
            </a:xfrm>
            <a:custGeom>
              <a:avLst/>
              <a:gdLst>
                <a:gd name="T0" fmla="*/ 198 w 232"/>
                <a:gd name="T1" fmla="*/ 4 h 302"/>
                <a:gd name="T2" fmla="*/ 172 w 232"/>
                <a:gd name="T3" fmla="*/ 2 h 302"/>
                <a:gd name="T4" fmla="*/ 160 w 232"/>
                <a:gd name="T5" fmla="*/ 2 h 302"/>
                <a:gd name="T6" fmla="*/ 158 w 232"/>
                <a:gd name="T7" fmla="*/ 12 h 302"/>
                <a:gd name="T8" fmla="*/ 158 w 232"/>
                <a:gd name="T9" fmla="*/ 22 h 302"/>
                <a:gd name="T10" fmla="*/ 136 w 232"/>
                <a:gd name="T11" fmla="*/ 26 h 302"/>
                <a:gd name="T12" fmla="*/ 114 w 232"/>
                <a:gd name="T13" fmla="*/ 46 h 302"/>
                <a:gd name="T14" fmla="*/ 112 w 232"/>
                <a:gd name="T15" fmla="*/ 66 h 302"/>
                <a:gd name="T16" fmla="*/ 108 w 232"/>
                <a:gd name="T17" fmla="*/ 72 h 302"/>
                <a:gd name="T18" fmla="*/ 98 w 232"/>
                <a:gd name="T19" fmla="*/ 72 h 302"/>
                <a:gd name="T20" fmla="*/ 88 w 232"/>
                <a:gd name="T21" fmla="*/ 70 h 302"/>
                <a:gd name="T22" fmla="*/ 72 w 232"/>
                <a:gd name="T23" fmla="*/ 78 h 302"/>
                <a:gd name="T24" fmla="*/ 68 w 232"/>
                <a:gd name="T25" fmla="*/ 80 h 302"/>
                <a:gd name="T26" fmla="*/ 68 w 232"/>
                <a:gd name="T27" fmla="*/ 98 h 302"/>
                <a:gd name="T28" fmla="*/ 66 w 232"/>
                <a:gd name="T29" fmla="*/ 104 h 302"/>
                <a:gd name="T30" fmla="*/ 56 w 232"/>
                <a:gd name="T31" fmla="*/ 96 h 302"/>
                <a:gd name="T32" fmla="*/ 48 w 232"/>
                <a:gd name="T33" fmla="*/ 98 h 302"/>
                <a:gd name="T34" fmla="*/ 44 w 232"/>
                <a:gd name="T35" fmla="*/ 108 h 302"/>
                <a:gd name="T36" fmla="*/ 38 w 232"/>
                <a:gd name="T37" fmla="*/ 134 h 302"/>
                <a:gd name="T38" fmla="*/ 28 w 232"/>
                <a:gd name="T39" fmla="*/ 144 h 302"/>
                <a:gd name="T40" fmla="*/ 12 w 232"/>
                <a:gd name="T41" fmla="*/ 148 h 302"/>
                <a:gd name="T42" fmla="*/ 2 w 232"/>
                <a:gd name="T43" fmla="*/ 152 h 302"/>
                <a:gd name="T44" fmla="*/ 2 w 232"/>
                <a:gd name="T45" fmla="*/ 172 h 302"/>
                <a:gd name="T46" fmla="*/ 8 w 232"/>
                <a:gd name="T47" fmla="*/ 208 h 302"/>
                <a:gd name="T48" fmla="*/ 2 w 232"/>
                <a:gd name="T49" fmla="*/ 224 h 302"/>
                <a:gd name="T50" fmla="*/ 10 w 232"/>
                <a:gd name="T51" fmla="*/ 232 h 302"/>
                <a:gd name="T52" fmla="*/ 16 w 232"/>
                <a:gd name="T53" fmla="*/ 246 h 302"/>
                <a:gd name="T54" fmla="*/ 10 w 232"/>
                <a:gd name="T55" fmla="*/ 270 h 302"/>
                <a:gd name="T56" fmla="*/ 10 w 232"/>
                <a:gd name="T57" fmla="*/ 294 h 302"/>
                <a:gd name="T58" fmla="*/ 18 w 232"/>
                <a:gd name="T59" fmla="*/ 296 h 302"/>
                <a:gd name="T60" fmla="*/ 28 w 232"/>
                <a:gd name="T61" fmla="*/ 302 h 302"/>
                <a:gd name="T62" fmla="*/ 32 w 232"/>
                <a:gd name="T63" fmla="*/ 302 h 302"/>
                <a:gd name="T64" fmla="*/ 56 w 232"/>
                <a:gd name="T65" fmla="*/ 290 h 302"/>
                <a:gd name="T66" fmla="*/ 68 w 232"/>
                <a:gd name="T67" fmla="*/ 284 h 302"/>
                <a:gd name="T68" fmla="*/ 86 w 232"/>
                <a:gd name="T69" fmla="*/ 284 h 302"/>
                <a:gd name="T70" fmla="*/ 94 w 232"/>
                <a:gd name="T71" fmla="*/ 276 h 302"/>
                <a:gd name="T72" fmla="*/ 140 w 232"/>
                <a:gd name="T73" fmla="*/ 216 h 302"/>
                <a:gd name="T74" fmla="*/ 196 w 232"/>
                <a:gd name="T75" fmla="*/ 100 h 302"/>
                <a:gd name="T76" fmla="*/ 220 w 232"/>
                <a:gd name="T77" fmla="*/ 36 h 302"/>
                <a:gd name="T78" fmla="*/ 220 w 232"/>
                <a:gd name="T79" fmla="*/ 26 h 302"/>
                <a:gd name="T80" fmla="*/ 228 w 232"/>
                <a:gd name="T81" fmla="*/ 22 h 302"/>
                <a:gd name="T82" fmla="*/ 224 w 232"/>
                <a:gd name="T83" fmla="*/ 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302">
                  <a:moveTo>
                    <a:pt x="216" y="4"/>
                  </a:moveTo>
                  <a:lnTo>
                    <a:pt x="198" y="4"/>
                  </a:lnTo>
                  <a:lnTo>
                    <a:pt x="178" y="4"/>
                  </a:lnTo>
                  <a:lnTo>
                    <a:pt x="172" y="2"/>
                  </a:lnTo>
                  <a:lnTo>
                    <a:pt x="164" y="0"/>
                  </a:lnTo>
                  <a:lnTo>
                    <a:pt x="160" y="2"/>
                  </a:lnTo>
                  <a:lnTo>
                    <a:pt x="160" y="4"/>
                  </a:lnTo>
                  <a:lnTo>
                    <a:pt x="158" y="12"/>
                  </a:lnTo>
                  <a:lnTo>
                    <a:pt x="158" y="18"/>
                  </a:lnTo>
                  <a:lnTo>
                    <a:pt x="158" y="22"/>
                  </a:lnTo>
                  <a:lnTo>
                    <a:pt x="156" y="22"/>
                  </a:lnTo>
                  <a:lnTo>
                    <a:pt x="136" y="26"/>
                  </a:lnTo>
                  <a:lnTo>
                    <a:pt x="118" y="36"/>
                  </a:lnTo>
                  <a:lnTo>
                    <a:pt x="114" y="46"/>
                  </a:lnTo>
                  <a:lnTo>
                    <a:pt x="112" y="60"/>
                  </a:lnTo>
                  <a:lnTo>
                    <a:pt x="112" y="66"/>
                  </a:lnTo>
                  <a:lnTo>
                    <a:pt x="110" y="68"/>
                  </a:lnTo>
                  <a:lnTo>
                    <a:pt x="108" y="72"/>
                  </a:lnTo>
                  <a:lnTo>
                    <a:pt x="102" y="78"/>
                  </a:lnTo>
                  <a:lnTo>
                    <a:pt x="98" y="72"/>
                  </a:lnTo>
                  <a:lnTo>
                    <a:pt x="94" y="70"/>
                  </a:lnTo>
                  <a:lnTo>
                    <a:pt x="88" y="70"/>
                  </a:lnTo>
                  <a:lnTo>
                    <a:pt x="82" y="76"/>
                  </a:lnTo>
                  <a:lnTo>
                    <a:pt x="72" y="78"/>
                  </a:lnTo>
                  <a:lnTo>
                    <a:pt x="70" y="78"/>
                  </a:lnTo>
                  <a:lnTo>
                    <a:pt x="68" y="80"/>
                  </a:lnTo>
                  <a:lnTo>
                    <a:pt x="68" y="88"/>
                  </a:lnTo>
                  <a:lnTo>
                    <a:pt x="68" y="98"/>
                  </a:lnTo>
                  <a:lnTo>
                    <a:pt x="66" y="102"/>
                  </a:lnTo>
                  <a:lnTo>
                    <a:pt x="66" y="104"/>
                  </a:lnTo>
                  <a:lnTo>
                    <a:pt x="60" y="100"/>
                  </a:lnTo>
                  <a:lnTo>
                    <a:pt x="56" y="96"/>
                  </a:lnTo>
                  <a:lnTo>
                    <a:pt x="54" y="94"/>
                  </a:lnTo>
                  <a:lnTo>
                    <a:pt x="48" y="98"/>
                  </a:lnTo>
                  <a:lnTo>
                    <a:pt x="46" y="104"/>
                  </a:lnTo>
                  <a:lnTo>
                    <a:pt x="44" y="108"/>
                  </a:lnTo>
                  <a:lnTo>
                    <a:pt x="42" y="124"/>
                  </a:lnTo>
                  <a:lnTo>
                    <a:pt x="38" y="134"/>
                  </a:lnTo>
                  <a:lnTo>
                    <a:pt x="34" y="140"/>
                  </a:lnTo>
                  <a:lnTo>
                    <a:pt x="28" y="144"/>
                  </a:lnTo>
                  <a:lnTo>
                    <a:pt x="22" y="146"/>
                  </a:lnTo>
                  <a:lnTo>
                    <a:pt x="12" y="148"/>
                  </a:lnTo>
                  <a:lnTo>
                    <a:pt x="4" y="150"/>
                  </a:lnTo>
                  <a:lnTo>
                    <a:pt x="2" y="152"/>
                  </a:lnTo>
                  <a:lnTo>
                    <a:pt x="0" y="156"/>
                  </a:lnTo>
                  <a:lnTo>
                    <a:pt x="2" y="172"/>
                  </a:lnTo>
                  <a:lnTo>
                    <a:pt x="6" y="190"/>
                  </a:lnTo>
                  <a:lnTo>
                    <a:pt x="8" y="208"/>
                  </a:lnTo>
                  <a:lnTo>
                    <a:pt x="6" y="214"/>
                  </a:lnTo>
                  <a:lnTo>
                    <a:pt x="2" y="224"/>
                  </a:lnTo>
                  <a:lnTo>
                    <a:pt x="8" y="228"/>
                  </a:lnTo>
                  <a:lnTo>
                    <a:pt x="10" y="232"/>
                  </a:lnTo>
                  <a:lnTo>
                    <a:pt x="12" y="236"/>
                  </a:lnTo>
                  <a:lnTo>
                    <a:pt x="16" y="246"/>
                  </a:lnTo>
                  <a:lnTo>
                    <a:pt x="16" y="258"/>
                  </a:lnTo>
                  <a:lnTo>
                    <a:pt x="10" y="270"/>
                  </a:lnTo>
                  <a:lnTo>
                    <a:pt x="8" y="280"/>
                  </a:lnTo>
                  <a:lnTo>
                    <a:pt x="10" y="294"/>
                  </a:lnTo>
                  <a:lnTo>
                    <a:pt x="16" y="294"/>
                  </a:lnTo>
                  <a:lnTo>
                    <a:pt x="18" y="296"/>
                  </a:lnTo>
                  <a:lnTo>
                    <a:pt x="22" y="300"/>
                  </a:lnTo>
                  <a:lnTo>
                    <a:pt x="28" y="302"/>
                  </a:lnTo>
                  <a:lnTo>
                    <a:pt x="28" y="302"/>
                  </a:lnTo>
                  <a:lnTo>
                    <a:pt x="32" y="302"/>
                  </a:lnTo>
                  <a:lnTo>
                    <a:pt x="46" y="296"/>
                  </a:lnTo>
                  <a:lnTo>
                    <a:pt x="56" y="290"/>
                  </a:lnTo>
                  <a:lnTo>
                    <a:pt x="62" y="288"/>
                  </a:lnTo>
                  <a:lnTo>
                    <a:pt x="68" y="284"/>
                  </a:lnTo>
                  <a:lnTo>
                    <a:pt x="76" y="284"/>
                  </a:lnTo>
                  <a:lnTo>
                    <a:pt x="86" y="284"/>
                  </a:lnTo>
                  <a:lnTo>
                    <a:pt x="92" y="280"/>
                  </a:lnTo>
                  <a:lnTo>
                    <a:pt x="94" y="276"/>
                  </a:lnTo>
                  <a:lnTo>
                    <a:pt x="106" y="272"/>
                  </a:lnTo>
                  <a:lnTo>
                    <a:pt x="140" y="216"/>
                  </a:lnTo>
                  <a:lnTo>
                    <a:pt x="170" y="160"/>
                  </a:lnTo>
                  <a:lnTo>
                    <a:pt x="196" y="100"/>
                  </a:lnTo>
                  <a:lnTo>
                    <a:pt x="222" y="40"/>
                  </a:lnTo>
                  <a:lnTo>
                    <a:pt x="220" y="36"/>
                  </a:lnTo>
                  <a:lnTo>
                    <a:pt x="220" y="30"/>
                  </a:lnTo>
                  <a:lnTo>
                    <a:pt x="220" y="26"/>
                  </a:lnTo>
                  <a:lnTo>
                    <a:pt x="222" y="24"/>
                  </a:lnTo>
                  <a:lnTo>
                    <a:pt x="228" y="22"/>
                  </a:lnTo>
                  <a:lnTo>
                    <a:pt x="232" y="12"/>
                  </a:lnTo>
                  <a:lnTo>
                    <a:pt x="224" y="6"/>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1" name="Freeform 104"/>
            <p:cNvSpPr>
              <a:spLocks/>
            </p:cNvSpPr>
            <p:nvPr/>
          </p:nvSpPr>
          <p:spPr bwMode="auto">
            <a:xfrm>
              <a:off x="1570491" y="4608084"/>
              <a:ext cx="134634" cy="134634"/>
            </a:xfrm>
            <a:custGeom>
              <a:avLst/>
              <a:gdLst>
                <a:gd name="T0" fmla="*/ 40 w 92"/>
                <a:gd name="T1" fmla="*/ 8 h 92"/>
                <a:gd name="T2" fmla="*/ 38 w 92"/>
                <a:gd name="T3" fmla="*/ 12 h 92"/>
                <a:gd name="T4" fmla="*/ 32 w 92"/>
                <a:gd name="T5" fmla="*/ 12 h 92"/>
                <a:gd name="T6" fmla="*/ 28 w 92"/>
                <a:gd name="T7" fmla="*/ 14 h 92"/>
                <a:gd name="T8" fmla="*/ 24 w 92"/>
                <a:gd name="T9" fmla="*/ 12 h 92"/>
                <a:gd name="T10" fmla="*/ 22 w 92"/>
                <a:gd name="T11" fmla="*/ 8 h 92"/>
                <a:gd name="T12" fmla="*/ 20 w 92"/>
                <a:gd name="T13" fmla="*/ 6 h 92"/>
                <a:gd name="T14" fmla="*/ 16 w 92"/>
                <a:gd name="T15" fmla="*/ 4 h 92"/>
                <a:gd name="T16" fmla="*/ 12 w 92"/>
                <a:gd name="T17" fmla="*/ 4 h 92"/>
                <a:gd name="T18" fmla="*/ 12 w 92"/>
                <a:gd name="T19" fmla="*/ 6 h 92"/>
                <a:gd name="T20" fmla="*/ 12 w 92"/>
                <a:gd name="T21" fmla="*/ 10 h 92"/>
                <a:gd name="T22" fmla="*/ 4 w 92"/>
                <a:gd name="T23" fmla="*/ 12 h 92"/>
                <a:gd name="T24" fmla="*/ 2 w 92"/>
                <a:gd name="T25" fmla="*/ 14 h 92"/>
                <a:gd name="T26" fmla="*/ 0 w 92"/>
                <a:gd name="T27" fmla="*/ 18 h 92"/>
                <a:gd name="T28" fmla="*/ 2 w 92"/>
                <a:gd name="T29" fmla="*/ 22 h 92"/>
                <a:gd name="T30" fmla="*/ 2 w 92"/>
                <a:gd name="T31" fmla="*/ 26 h 92"/>
                <a:gd name="T32" fmla="*/ 4 w 92"/>
                <a:gd name="T33" fmla="*/ 26 h 92"/>
                <a:gd name="T34" fmla="*/ 6 w 92"/>
                <a:gd name="T35" fmla="*/ 24 h 92"/>
                <a:gd name="T36" fmla="*/ 14 w 92"/>
                <a:gd name="T37" fmla="*/ 22 h 92"/>
                <a:gd name="T38" fmla="*/ 16 w 92"/>
                <a:gd name="T39" fmla="*/ 22 h 92"/>
                <a:gd name="T40" fmla="*/ 20 w 92"/>
                <a:gd name="T41" fmla="*/ 22 h 92"/>
                <a:gd name="T42" fmla="*/ 34 w 92"/>
                <a:gd name="T43" fmla="*/ 34 h 92"/>
                <a:gd name="T44" fmla="*/ 48 w 92"/>
                <a:gd name="T45" fmla="*/ 44 h 92"/>
                <a:gd name="T46" fmla="*/ 62 w 92"/>
                <a:gd name="T47" fmla="*/ 54 h 92"/>
                <a:gd name="T48" fmla="*/ 72 w 92"/>
                <a:gd name="T49" fmla="*/ 66 h 92"/>
                <a:gd name="T50" fmla="*/ 72 w 92"/>
                <a:gd name="T51" fmla="*/ 92 h 92"/>
                <a:gd name="T52" fmla="*/ 84 w 92"/>
                <a:gd name="T53" fmla="*/ 54 h 92"/>
                <a:gd name="T54" fmla="*/ 92 w 92"/>
                <a:gd name="T55" fmla="*/ 12 h 92"/>
                <a:gd name="T56" fmla="*/ 84 w 92"/>
                <a:gd name="T57" fmla="*/ 6 h 92"/>
                <a:gd name="T58" fmla="*/ 72 w 92"/>
                <a:gd name="T59" fmla="*/ 0 h 92"/>
                <a:gd name="T60" fmla="*/ 46 w 92"/>
                <a:gd name="T61" fmla="*/ 0 h 92"/>
                <a:gd name="T62" fmla="*/ 40 w 92"/>
                <a:gd name="T63"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92">
                  <a:moveTo>
                    <a:pt x="40" y="8"/>
                  </a:moveTo>
                  <a:lnTo>
                    <a:pt x="38" y="12"/>
                  </a:lnTo>
                  <a:lnTo>
                    <a:pt x="32" y="12"/>
                  </a:lnTo>
                  <a:lnTo>
                    <a:pt x="28" y="14"/>
                  </a:lnTo>
                  <a:lnTo>
                    <a:pt x="24" y="12"/>
                  </a:lnTo>
                  <a:lnTo>
                    <a:pt x="22" y="8"/>
                  </a:lnTo>
                  <a:lnTo>
                    <a:pt x="20" y="6"/>
                  </a:lnTo>
                  <a:lnTo>
                    <a:pt x="16" y="4"/>
                  </a:lnTo>
                  <a:lnTo>
                    <a:pt x="12" y="4"/>
                  </a:lnTo>
                  <a:lnTo>
                    <a:pt x="12" y="6"/>
                  </a:lnTo>
                  <a:lnTo>
                    <a:pt x="12" y="10"/>
                  </a:lnTo>
                  <a:lnTo>
                    <a:pt x="4" y="12"/>
                  </a:lnTo>
                  <a:lnTo>
                    <a:pt x="2" y="14"/>
                  </a:lnTo>
                  <a:lnTo>
                    <a:pt x="0" y="18"/>
                  </a:lnTo>
                  <a:lnTo>
                    <a:pt x="2" y="22"/>
                  </a:lnTo>
                  <a:lnTo>
                    <a:pt x="2" y="26"/>
                  </a:lnTo>
                  <a:lnTo>
                    <a:pt x="4" y="26"/>
                  </a:lnTo>
                  <a:lnTo>
                    <a:pt x="6" y="24"/>
                  </a:lnTo>
                  <a:lnTo>
                    <a:pt x="14" y="22"/>
                  </a:lnTo>
                  <a:lnTo>
                    <a:pt x="16" y="22"/>
                  </a:lnTo>
                  <a:lnTo>
                    <a:pt x="20" y="22"/>
                  </a:lnTo>
                  <a:lnTo>
                    <a:pt x="34" y="34"/>
                  </a:lnTo>
                  <a:lnTo>
                    <a:pt x="48" y="44"/>
                  </a:lnTo>
                  <a:lnTo>
                    <a:pt x="62" y="54"/>
                  </a:lnTo>
                  <a:lnTo>
                    <a:pt x="72" y="66"/>
                  </a:lnTo>
                  <a:lnTo>
                    <a:pt x="72" y="92"/>
                  </a:lnTo>
                  <a:lnTo>
                    <a:pt x="84" y="54"/>
                  </a:lnTo>
                  <a:lnTo>
                    <a:pt x="92" y="12"/>
                  </a:lnTo>
                  <a:lnTo>
                    <a:pt x="84" y="6"/>
                  </a:lnTo>
                  <a:lnTo>
                    <a:pt x="72" y="0"/>
                  </a:lnTo>
                  <a:lnTo>
                    <a:pt x="46" y="0"/>
                  </a:lnTo>
                  <a:lnTo>
                    <a:pt x="4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2" name="Freeform 105"/>
            <p:cNvSpPr>
              <a:spLocks/>
            </p:cNvSpPr>
            <p:nvPr/>
          </p:nvSpPr>
          <p:spPr bwMode="auto">
            <a:xfrm>
              <a:off x="1555857" y="4575888"/>
              <a:ext cx="61463" cy="32195"/>
            </a:xfrm>
            <a:custGeom>
              <a:avLst/>
              <a:gdLst>
                <a:gd name="T0" fmla="*/ 0 w 42"/>
                <a:gd name="T1" fmla="*/ 16 h 22"/>
                <a:gd name="T2" fmla="*/ 4 w 42"/>
                <a:gd name="T3" fmla="*/ 20 h 22"/>
                <a:gd name="T4" fmla="*/ 12 w 42"/>
                <a:gd name="T5" fmla="*/ 22 h 22"/>
                <a:gd name="T6" fmla="*/ 18 w 42"/>
                <a:gd name="T7" fmla="*/ 22 h 22"/>
                <a:gd name="T8" fmla="*/ 26 w 42"/>
                <a:gd name="T9" fmla="*/ 20 h 22"/>
                <a:gd name="T10" fmla="*/ 32 w 42"/>
                <a:gd name="T11" fmla="*/ 20 h 22"/>
                <a:gd name="T12" fmla="*/ 36 w 42"/>
                <a:gd name="T13" fmla="*/ 14 h 22"/>
                <a:gd name="T14" fmla="*/ 40 w 42"/>
                <a:gd name="T15" fmla="*/ 10 h 22"/>
                <a:gd name="T16" fmla="*/ 42 w 42"/>
                <a:gd name="T17" fmla="*/ 4 h 22"/>
                <a:gd name="T18" fmla="*/ 36 w 42"/>
                <a:gd name="T19" fmla="*/ 0 h 22"/>
                <a:gd name="T20" fmla="*/ 30 w 42"/>
                <a:gd name="T21" fmla="*/ 0 h 22"/>
                <a:gd name="T22" fmla="*/ 22 w 42"/>
                <a:gd name="T23" fmla="*/ 0 h 22"/>
                <a:gd name="T24" fmla="*/ 14 w 42"/>
                <a:gd name="T25" fmla="*/ 0 h 22"/>
                <a:gd name="T26" fmla="*/ 10 w 42"/>
                <a:gd name="T27" fmla="*/ 2 h 22"/>
                <a:gd name="T28" fmla="*/ 4 w 42"/>
                <a:gd name="T29" fmla="*/ 6 h 22"/>
                <a:gd name="T30" fmla="*/ 2 w 42"/>
                <a:gd name="T31" fmla="*/ 10 h 22"/>
                <a:gd name="T32" fmla="*/ 0 w 42"/>
                <a:gd name="T3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2">
                  <a:moveTo>
                    <a:pt x="0" y="16"/>
                  </a:moveTo>
                  <a:lnTo>
                    <a:pt x="4" y="20"/>
                  </a:lnTo>
                  <a:lnTo>
                    <a:pt x="12" y="22"/>
                  </a:lnTo>
                  <a:lnTo>
                    <a:pt x="18" y="22"/>
                  </a:lnTo>
                  <a:lnTo>
                    <a:pt x="26" y="20"/>
                  </a:lnTo>
                  <a:lnTo>
                    <a:pt x="32" y="20"/>
                  </a:lnTo>
                  <a:lnTo>
                    <a:pt x="36" y="14"/>
                  </a:lnTo>
                  <a:lnTo>
                    <a:pt x="40" y="10"/>
                  </a:lnTo>
                  <a:lnTo>
                    <a:pt x="42" y="4"/>
                  </a:lnTo>
                  <a:lnTo>
                    <a:pt x="36" y="0"/>
                  </a:lnTo>
                  <a:lnTo>
                    <a:pt x="30" y="0"/>
                  </a:lnTo>
                  <a:lnTo>
                    <a:pt x="22" y="0"/>
                  </a:lnTo>
                  <a:lnTo>
                    <a:pt x="14" y="0"/>
                  </a:lnTo>
                  <a:lnTo>
                    <a:pt x="10" y="2"/>
                  </a:lnTo>
                  <a:lnTo>
                    <a:pt x="4" y="6"/>
                  </a:lnTo>
                  <a:lnTo>
                    <a:pt x="2" y="1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3" name="Freeform 322"/>
            <p:cNvSpPr>
              <a:spLocks/>
            </p:cNvSpPr>
            <p:nvPr/>
          </p:nvSpPr>
          <p:spPr bwMode="auto">
            <a:xfrm>
              <a:off x="-53900" y="2869546"/>
              <a:ext cx="46829" cy="102439"/>
            </a:xfrm>
            <a:custGeom>
              <a:avLst/>
              <a:gdLst>
                <a:gd name="T0" fmla="*/ 28 w 32"/>
                <a:gd name="T1" fmla="*/ 6 h 70"/>
                <a:gd name="T2" fmla="*/ 20 w 32"/>
                <a:gd name="T3" fmla="*/ 2 h 70"/>
                <a:gd name="T4" fmla="*/ 12 w 32"/>
                <a:gd name="T5" fmla="*/ 0 h 70"/>
                <a:gd name="T6" fmla="*/ 8 w 32"/>
                <a:gd name="T7" fmla="*/ 2 h 70"/>
                <a:gd name="T8" fmla="*/ 6 w 32"/>
                <a:gd name="T9" fmla="*/ 4 h 70"/>
                <a:gd name="T10" fmla="*/ 2 w 32"/>
                <a:gd name="T11" fmla="*/ 8 h 70"/>
                <a:gd name="T12" fmla="*/ 2 w 32"/>
                <a:gd name="T13" fmla="*/ 12 h 70"/>
                <a:gd name="T14" fmla="*/ 0 w 32"/>
                <a:gd name="T15" fmla="*/ 26 h 70"/>
                <a:gd name="T16" fmla="*/ 2 w 32"/>
                <a:gd name="T17" fmla="*/ 28 h 70"/>
                <a:gd name="T18" fmla="*/ 2 w 32"/>
                <a:gd name="T19" fmla="*/ 32 h 70"/>
                <a:gd name="T20" fmla="*/ 8 w 32"/>
                <a:gd name="T21" fmla="*/ 36 h 70"/>
                <a:gd name="T22" fmla="*/ 12 w 32"/>
                <a:gd name="T23" fmla="*/ 42 h 70"/>
                <a:gd name="T24" fmla="*/ 16 w 32"/>
                <a:gd name="T25" fmla="*/ 44 h 70"/>
                <a:gd name="T26" fmla="*/ 16 w 32"/>
                <a:gd name="T27" fmla="*/ 48 h 70"/>
                <a:gd name="T28" fmla="*/ 16 w 32"/>
                <a:gd name="T29" fmla="*/ 54 h 70"/>
                <a:gd name="T30" fmla="*/ 14 w 32"/>
                <a:gd name="T31" fmla="*/ 58 h 70"/>
                <a:gd name="T32" fmla="*/ 14 w 32"/>
                <a:gd name="T33" fmla="*/ 66 h 70"/>
                <a:gd name="T34" fmla="*/ 16 w 32"/>
                <a:gd name="T35" fmla="*/ 70 h 70"/>
                <a:gd name="T36" fmla="*/ 22 w 32"/>
                <a:gd name="T37" fmla="*/ 68 h 70"/>
                <a:gd name="T38" fmla="*/ 28 w 32"/>
                <a:gd name="T39" fmla="*/ 66 h 70"/>
                <a:gd name="T40" fmla="*/ 32 w 32"/>
                <a:gd name="T41" fmla="*/ 62 h 70"/>
                <a:gd name="T42" fmla="*/ 32 w 32"/>
                <a:gd name="T43" fmla="*/ 10 h 70"/>
                <a:gd name="T44" fmla="*/ 28 w 32"/>
                <a:gd name="T45"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70">
                  <a:moveTo>
                    <a:pt x="28" y="6"/>
                  </a:moveTo>
                  <a:lnTo>
                    <a:pt x="20" y="2"/>
                  </a:lnTo>
                  <a:lnTo>
                    <a:pt x="12" y="0"/>
                  </a:lnTo>
                  <a:lnTo>
                    <a:pt x="8" y="2"/>
                  </a:lnTo>
                  <a:lnTo>
                    <a:pt x="6" y="4"/>
                  </a:lnTo>
                  <a:lnTo>
                    <a:pt x="2" y="8"/>
                  </a:lnTo>
                  <a:lnTo>
                    <a:pt x="2" y="12"/>
                  </a:lnTo>
                  <a:lnTo>
                    <a:pt x="0" y="26"/>
                  </a:lnTo>
                  <a:lnTo>
                    <a:pt x="2" y="28"/>
                  </a:lnTo>
                  <a:lnTo>
                    <a:pt x="2" y="32"/>
                  </a:lnTo>
                  <a:lnTo>
                    <a:pt x="8" y="36"/>
                  </a:lnTo>
                  <a:lnTo>
                    <a:pt x="12" y="42"/>
                  </a:lnTo>
                  <a:lnTo>
                    <a:pt x="16" y="44"/>
                  </a:lnTo>
                  <a:lnTo>
                    <a:pt x="16" y="48"/>
                  </a:lnTo>
                  <a:lnTo>
                    <a:pt x="16" y="54"/>
                  </a:lnTo>
                  <a:lnTo>
                    <a:pt x="14" y="58"/>
                  </a:lnTo>
                  <a:lnTo>
                    <a:pt x="14" y="66"/>
                  </a:lnTo>
                  <a:lnTo>
                    <a:pt x="16" y="70"/>
                  </a:lnTo>
                  <a:lnTo>
                    <a:pt x="22" y="68"/>
                  </a:lnTo>
                  <a:lnTo>
                    <a:pt x="28" y="66"/>
                  </a:lnTo>
                  <a:lnTo>
                    <a:pt x="32" y="62"/>
                  </a:lnTo>
                  <a:lnTo>
                    <a:pt x="32" y="10"/>
                  </a:lnTo>
                  <a:lnTo>
                    <a:pt x="2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4" name="Freeform 107"/>
            <p:cNvSpPr>
              <a:spLocks/>
            </p:cNvSpPr>
            <p:nvPr/>
          </p:nvSpPr>
          <p:spPr bwMode="auto">
            <a:xfrm>
              <a:off x="-7071" y="2869546"/>
              <a:ext cx="146342" cy="166829"/>
            </a:xfrm>
            <a:custGeom>
              <a:avLst/>
              <a:gdLst>
                <a:gd name="T0" fmla="*/ 10 w 100"/>
                <a:gd name="T1" fmla="*/ 54 h 114"/>
                <a:gd name="T2" fmla="*/ 14 w 100"/>
                <a:gd name="T3" fmla="*/ 52 h 114"/>
                <a:gd name="T4" fmla="*/ 20 w 100"/>
                <a:gd name="T5" fmla="*/ 52 h 114"/>
                <a:gd name="T6" fmla="*/ 18 w 100"/>
                <a:gd name="T7" fmla="*/ 58 h 114"/>
                <a:gd name="T8" fmla="*/ 16 w 100"/>
                <a:gd name="T9" fmla="*/ 66 h 114"/>
                <a:gd name="T10" fmla="*/ 10 w 100"/>
                <a:gd name="T11" fmla="*/ 72 h 114"/>
                <a:gd name="T12" fmla="*/ 4 w 100"/>
                <a:gd name="T13" fmla="*/ 80 h 114"/>
                <a:gd name="T14" fmla="*/ 2 w 100"/>
                <a:gd name="T15" fmla="*/ 86 h 114"/>
                <a:gd name="T16" fmla="*/ 0 w 100"/>
                <a:gd name="T17" fmla="*/ 94 h 114"/>
                <a:gd name="T18" fmla="*/ 6 w 100"/>
                <a:gd name="T19" fmla="*/ 96 h 114"/>
                <a:gd name="T20" fmla="*/ 12 w 100"/>
                <a:gd name="T21" fmla="*/ 100 h 114"/>
                <a:gd name="T22" fmla="*/ 18 w 100"/>
                <a:gd name="T23" fmla="*/ 102 h 114"/>
                <a:gd name="T24" fmla="*/ 26 w 100"/>
                <a:gd name="T25" fmla="*/ 102 h 114"/>
                <a:gd name="T26" fmla="*/ 26 w 100"/>
                <a:gd name="T27" fmla="*/ 106 h 114"/>
                <a:gd name="T28" fmla="*/ 26 w 100"/>
                <a:gd name="T29" fmla="*/ 110 h 114"/>
                <a:gd name="T30" fmla="*/ 30 w 100"/>
                <a:gd name="T31" fmla="*/ 112 h 114"/>
                <a:gd name="T32" fmla="*/ 34 w 100"/>
                <a:gd name="T33" fmla="*/ 112 h 114"/>
                <a:gd name="T34" fmla="*/ 38 w 100"/>
                <a:gd name="T35" fmla="*/ 114 h 114"/>
                <a:gd name="T36" fmla="*/ 46 w 100"/>
                <a:gd name="T37" fmla="*/ 114 h 114"/>
                <a:gd name="T38" fmla="*/ 54 w 100"/>
                <a:gd name="T39" fmla="*/ 90 h 114"/>
                <a:gd name="T40" fmla="*/ 58 w 100"/>
                <a:gd name="T41" fmla="*/ 66 h 114"/>
                <a:gd name="T42" fmla="*/ 64 w 100"/>
                <a:gd name="T43" fmla="*/ 74 h 114"/>
                <a:gd name="T44" fmla="*/ 74 w 100"/>
                <a:gd name="T45" fmla="*/ 84 h 114"/>
                <a:gd name="T46" fmla="*/ 78 w 100"/>
                <a:gd name="T47" fmla="*/ 86 h 114"/>
                <a:gd name="T48" fmla="*/ 84 w 100"/>
                <a:gd name="T49" fmla="*/ 90 h 114"/>
                <a:gd name="T50" fmla="*/ 92 w 100"/>
                <a:gd name="T51" fmla="*/ 90 h 114"/>
                <a:gd name="T52" fmla="*/ 100 w 100"/>
                <a:gd name="T53" fmla="*/ 88 h 114"/>
                <a:gd name="T54" fmla="*/ 100 w 100"/>
                <a:gd name="T55" fmla="*/ 76 h 114"/>
                <a:gd name="T56" fmla="*/ 100 w 100"/>
                <a:gd name="T57" fmla="*/ 68 h 114"/>
                <a:gd name="T58" fmla="*/ 96 w 100"/>
                <a:gd name="T59" fmla="*/ 62 h 114"/>
                <a:gd name="T60" fmla="*/ 90 w 100"/>
                <a:gd name="T61" fmla="*/ 56 h 114"/>
                <a:gd name="T62" fmla="*/ 80 w 100"/>
                <a:gd name="T63" fmla="*/ 46 h 114"/>
                <a:gd name="T64" fmla="*/ 74 w 100"/>
                <a:gd name="T65" fmla="*/ 40 h 114"/>
                <a:gd name="T66" fmla="*/ 72 w 100"/>
                <a:gd name="T67" fmla="*/ 34 h 114"/>
                <a:gd name="T68" fmla="*/ 68 w 100"/>
                <a:gd name="T69" fmla="*/ 36 h 114"/>
                <a:gd name="T70" fmla="*/ 66 w 100"/>
                <a:gd name="T71" fmla="*/ 36 h 114"/>
                <a:gd name="T72" fmla="*/ 64 w 100"/>
                <a:gd name="T73" fmla="*/ 36 h 114"/>
                <a:gd name="T74" fmla="*/ 58 w 100"/>
                <a:gd name="T75" fmla="*/ 32 h 114"/>
                <a:gd name="T76" fmla="*/ 54 w 100"/>
                <a:gd name="T77" fmla="*/ 30 h 114"/>
                <a:gd name="T78" fmla="*/ 46 w 100"/>
                <a:gd name="T79" fmla="*/ 28 h 114"/>
                <a:gd name="T80" fmla="*/ 42 w 100"/>
                <a:gd name="T81" fmla="*/ 28 h 114"/>
                <a:gd name="T82" fmla="*/ 38 w 100"/>
                <a:gd name="T83" fmla="*/ 26 h 114"/>
                <a:gd name="T84" fmla="*/ 36 w 100"/>
                <a:gd name="T85" fmla="*/ 22 h 114"/>
                <a:gd name="T86" fmla="*/ 38 w 100"/>
                <a:gd name="T87" fmla="*/ 16 h 114"/>
                <a:gd name="T88" fmla="*/ 38 w 100"/>
                <a:gd name="T89" fmla="*/ 10 h 114"/>
                <a:gd name="T90" fmla="*/ 38 w 100"/>
                <a:gd name="T91" fmla="*/ 8 h 114"/>
                <a:gd name="T92" fmla="*/ 36 w 100"/>
                <a:gd name="T93" fmla="*/ 4 h 114"/>
                <a:gd name="T94" fmla="*/ 32 w 100"/>
                <a:gd name="T95" fmla="*/ 0 h 114"/>
                <a:gd name="T96" fmla="*/ 26 w 100"/>
                <a:gd name="T97" fmla="*/ 0 h 114"/>
                <a:gd name="T98" fmla="*/ 22 w 100"/>
                <a:gd name="T99" fmla="*/ 0 h 114"/>
                <a:gd name="T100" fmla="*/ 16 w 100"/>
                <a:gd name="T101" fmla="*/ 0 h 114"/>
                <a:gd name="T102" fmla="*/ 14 w 100"/>
                <a:gd name="T103" fmla="*/ 2 h 114"/>
                <a:gd name="T104" fmla="*/ 12 w 100"/>
                <a:gd name="T105" fmla="*/ 6 h 114"/>
                <a:gd name="T106" fmla="*/ 14 w 100"/>
                <a:gd name="T107" fmla="*/ 12 h 114"/>
                <a:gd name="T108" fmla="*/ 16 w 100"/>
                <a:gd name="T109" fmla="*/ 20 h 114"/>
                <a:gd name="T110" fmla="*/ 16 w 100"/>
                <a:gd name="T111" fmla="*/ 24 h 114"/>
                <a:gd name="T112" fmla="*/ 12 w 100"/>
                <a:gd name="T113" fmla="*/ 26 h 114"/>
                <a:gd name="T114" fmla="*/ 8 w 100"/>
                <a:gd name="T115" fmla="*/ 18 h 114"/>
                <a:gd name="T116" fmla="*/ 2 w 100"/>
                <a:gd name="T117" fmla="*/ 10 h 114"/>
                <a:gd name="T118" fmla="*/ 0 w 100"/>
                <a:gd name="T119" fmla="*/ 10 h 114"/>
                <a:gd name="T120" fmla="*/ 0 w 100"/>
                <a:gd name="T121" fmla="*/ 62 h 114"/>
                <a:gd name="T122" fmla="*/ 2 w 100"/>
                <a:gd name="T123" fmla="*/ 58 h 114"/>
                <a:gd name="T124" fmla="*/ 10 w 100"/>
                <a:gd name="T125"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14">
                  <a:moveTo>
                    <a:pt x="10" y="54"/>
                  </a:moveTo>
                  <a:lnTo>
                    <a:pt x="14" y="52"/>
                  </a:lnTo>
                  <a:lnTo>
                    <a:pt x="20" y="52"/>
                  </a:lnTo>
                  <a:lnTo>
                    <a:pt x="18" y="58"/>
                  </a:lnTo>
                  <a:lnTo>
                    <a:pt x="16" y="66"/>
                  </a:lnTo>
                  <a:lnTo>
                    <a:pt x="10" y="72"/>
                  </a:lnTo>
                  <a:lnTo>
                    <a:pt x="4" y="80"/>
                  </a:lnTo>
                  <a:lnTo>
                    <a:pt x="2" y="86"/>
                  </a:lnTo>
                  <a:lnTo>
                    <a:pt x="0" y="94"/>
                  </a:lnTo>
                  <a:lnTo>
                    <a:pt x="6" y="96"/>
                  </a:lnTo>
                  <a:lnTo>
                    <a:pt x="12" y="100"/>
                  </a:lnTo>
                  <a:lnTo>
                    <a:pt x="18" y="102"/>
                  </a:lnTo>
                  <a:lnTo>
                    <a:pt x="26" y="102"/>
                  </a:lnTo>
                  <a:lnTo>
                    <a:pt x="26" y="106"/>
                  </a:lnTo>
                  <a:lnTo>
                    <a:pt x="26" y="110"/>
                  </a:lnTo>
                  <a:lnTo>
                    <a:pt x="30" y="112"/>
                  </a:lnTo>
                  <a:lnTo>
                    <a:pt x="34" y="112"/>
                  </a:lnTo>
                  <a:lnTo>
                    <a:pt x="38" y="114"/>
                  </a:lnTo>
                  <a:lnTo>
                    <a:pt x="46" y="114"/>
                  </a:lnTo>
                  <a:lnTo>
                    <a:pt x="54" y="90"/>
                  </a:lnTo>
                  <a:lnTo>
                    <a:pt x="58" y="66"/>
                  </a:lnTo>
                  <a:lnTo>
                    <a:pt x="64" y="74"/>
                  </a:lnTo>
                  <a:lnTo>
                    <a:pt x="74" y="84"/>
                  </a:lnTo>
                  <a:lnTo>
                    <a:pt x="78" y="86"/>
                  </a:lnTo>
                  <a:lnTo>
                    <a:pt x="84" y="90"/>
                  </a:lnTo>
                  <a:lnTo>
                    <a:pt x="92" y="90"/>
                  </a:lnTo>
                  <a:lnTo>
                    <a:pt x="100" y="88"/>
                  </a:lnTo>
                  <a:lnTo>
                    <a:pt x="100" y="76"/>
                  </a:lnTo>
                  <a:lnTo>
                    <a:pt x="100" y="68"/>
                  </a:lnTo>
                  <a:lnTo>
                    <a:pt x="96" y="62"/>
                  </a:lnTo>
                  <a:lnTo>
                    <a:pt x="90" y="56"/>
                  </a:lnTo>
                  <a:lnTo>
                    <a:pt x="80" y="46"/>
                  </a:lnTo>
                  <a:lnTo>
                    <a:pt x="74" y="40"/>
                  </a:lnTo>
                  <a:lnTo>
                    <a:pt x="72" y="34"/>
                  </a:lnTo>
                  <a:lnTo>
                    <a:pt x="68" y="36"/>
                  </a:lnTo>
                  <a:lnTo>
                    <a:pt x="66" y="36"/>
                  </a:lnTo>
                  <a:lnTo>
                    <a:pt x="64" y="36"/>
                  </a:lnTo>
                  <a:lnTo>
                    <a:pt x="58" y="32"/>
                  </a:lnTo>
                  <a:lnTo>
                    <a:pt x="54" y="30"/>
                  </a:lnTo>
                  <a:lnTo>
                    <a:pt x="46" y="28"/>
                  </a:lnTo>
                  <a:lnTo>
                    <a:pt x="42" y="28"/>
                  </a:lnTo>
                  <a:lnTo>
                    <a:pt x="38" y="26"/>
                  </a:lnTo>
                  <a:lnTo>
                    <a:pt x="36" y="22"/>
                  </a:lnTo>
                  <a:lnTo>
                    <a:pt x="38" y="16"/>
                  </a:lnTo>
                  <a:lnTo>
                    <a:pt x="38" y="10"/>
                  </a:lnTo>
                  <a:lnTo>
                    <a:pt x="38" y="8"/>
                  </a:lnTo>
                  <a:lnTo>
                    <a:pt x="36" y="4"/>
                  </a:lnTo>
                  <a:lnTo>
                    <a:pt x="32" y="0"/>
                  </a:lnTo>
                  <a:lnTo>
                    <a:pt x="26" y="0"/>
                  </a:lnTo>
                  <a:lnTo>
                    <a:pt x="22" y="0"/>
                  </a:lnTo>
                  <a:lnTo>
                    <a:pt x="16" y="0"/>
                  </a:lnTo>
                  <a:lnTo>
                    <a:pt x="14" y="2"/>
                  </a:lnTo>
                  <a:lnTo>
                    <a:pt x="12" y="6"/>
                  </a:lnTo>
                  <a:lnTo>
                    <a:pt x="14" y="12"/>
                  </a:lnTo>
                  <a:lnTo>
                    <a:pt x="16" y="20"/>
                  </a:lnTo>
                  <a:lnTo>
                    <a:pt x="16" y="24"/>
                  </a:lnTo>
                  <a:lnTo>
                    <a:pt x="12" y="26"/>
                  </a:lnTo>
                  <a:lnTo>
                    <a:pt x="8" y="18"/>
                  </a:lnTo>
                  <a:lnTo>
                    <a:pt x="2" y="10"/>
                  </a:lnTo>
                  <a:lnTo>
                    <a:pt x="0" y="10"/>
                  </a:lnTo>
                  <a:lnTo>
                    <a:pt x="0" y="62"/>
                  </a:lnTo>
                  <a:lnTo>
                    <a:pt x="2" y="58"/>
                  </a:lnTo>
                  <a:lnTo>
                    <a:pt x="1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5" name="Freeform 108"/>
            <p:cNvSpPr>
              <a:spLocks/>
            </p:cNvSpPr>
            <p:nvPr/>
          </p:nvSpPr>
          <p:spPr bwMode="auto">
            <a:xfrm>
              <a:off x="153905" y="3946620"/>
              <a:ext cx="38049" cy="26341"/>
            </a:xfrm>
            <a:custGeom>
              <a:avLst/>
              <a:gdLst>
                <a:gd name="T0" fmla="*/ 6 w 26"/>
                <a:gd name="T1" fmla="*/ 4 h 18"/>
                <a:gd name="T2" fmla="*/ 0 w 26"/>
                <a:gd name="T3" fmla="*/ 6 h 18"/>
                <a:gd name="T4" fmla="*/ 4 w 26"/>
                <a:gd name="T5" fmla="*/ 10 h 18"/>
                <a:gd name="T6" fmla="*/ 6 w 26"/>
                <a:gd name="T7" fmla="*/ 10 h 18"/>
                <a:gd name="T8" fmla="*/ 10 w 26"/>
                <a:gd name="T9" fmla="*/ 12 h 18"/>
                <a:gd name="T10" fmla="*/ 18 w 26"/>
                <a:gd name="T11" fmla="*/ 14 h 18"/>
                <a:gd name="T12" fmla="*/ 20 w 26"/>
                <a:gd name="T13" fmla="*/ 14 h 18"/>
                <a:gd name="T14" fmla="*/ 26 w 26"/>
                <a:gd name="T15" fmla="*/ 18 h 18"/>
                <a:gd name="T16" fmla="*/ 26 w 26"/>
                <a:gd name="T17" fmla="*/ 8 h 18"/>
                <a:gd name="T18" fmla="*/ 22 w 26"/>
                <a:gd name="T19" fmla="*/ 6 h 18"/>
                <a:gd name="T20" fmla="*/ 20 w 26"/>
                <a:gd name="T21" fmla="*/ 2 h 18"/>
                <a:gd name="T22" fmla="*/ 14 w 26"/>
                <a:gd name="T23" fmla="*/ 0 h 18"/>
                <a:gd name="T24" fmla="*/ 6 w 26"/>
                <a:gd name="T25" fmla="*/ 0 h 18"/>
                <a:gd name="T26" fmla="*/ 6 w 26"/>
                <a:gd name="T27" fmla="*/ 2 h 18"/>
                <a:gd name="T28" fmla="*/ 6 w 26"/>
                <a:gd name="T2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8">
                  <a:moveTo>
                    <a:pt x="6" y="4"/>
                  </a:moveTo>
                  <a:lnTo>
                    <a:pt x="0" y="6"/>
                  </a:lnTo>
                  <a:lnTo>
                    <a:pt x="4" y="10"/>
                  </a:lnTo>
                  <a:lnTo>
                    <a:pt x="6" y="10"/>
                  </a:lnTo>
                  <a:lnTo>
                    <a:pt x="10" y="12"/>
                  </a:lnTo>
                  <a:lnTo>
                    <a:pt x="18" y="14"/>
                  </a:lnTo>
                  <a:lnTo>
                    <a:pt x="20" y="14"/>
                  </a:lnTo>
                  <a:lnTo>
                    <a:pt x="26" y="18"/>
                  </a:lnTo>
                  <a:lnTo>
                    <a:pt x="26" y="8"/>
                  </a:lnTo>
                  <a:lnTo>
                    <a:pt x="22" y="6"/>
                  </a:lnTo>
                  <a:lnTo>
                    <a:pt x="20" y="2"/>
                  </a:lnTo>
                  <a:lnTo>
                    <a:pt x="14" y="0"/>
                  </a:lnTo>
                  <a:lnTo>
                    <a:pt x="6" y="0"/>
                  </a:lnTo>
                  <a:lnTo>
                    <a:pt x="6" y="2"/>
                  </a:ln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6" name="Freeform 109"/>
            <p:cNvSpPr>
              <a:spLocks/>
            </p:cNvSpPr>
            <p:nvPr/>
          </p:nvSpPr>
          <p:spPr bwMode="auto">
            <a:xfrm>
              <a:off x="909027" y="4426620"/>
              <a:ext cx="38049" cy="64390"/>
            </a:xfrm>
            <a:custGeom>
              <a:avLst/>
              <a:gdLst>
                <a:gd name="T0" fmla="*/ 18 w 26"/>
                <a:gd name="T1" fmla="*/ 10 h 44"/>
                <a:gd name="T2" fmla="*/ 6 w 26"/>
                <a:gd name="T3" fmla="*/ 0 h 44"/>
                <a:gd name="T4" fmla="*/ 6 w 26"/>
                <a:gd name="T5" fmla="*/ 8 h 44"/>
                <a:gd name="T6" fmla="*/ 6 w 26"/>
                <a:gd name="T7" fmla="*/ 16 h 44"/>
                <a:gd name="T8" fmla="*/ 2 w 26"/>
                <a:gd name="T9" fmla="*/ 26 h 44"/>
                <a:gd name="T10" fmla="*/ 0 w 26"/>
                <a:gd name="T11" fmla="*/ 30 h 44"/>
                <a:gd name="T12" fmla="*/ 0 w 26"/>
                <a:gd name="T13" fmla="*/ 34 h 44"/>
                <a:gd name="T14" fmla="*/ 2 w 26"/>
                <a:gd name="T15" fmla="*/ 38 h 44"/>
                <a:gd name="T16" fmla="*/ 6 w 26"/>
                <a:gd name="T17" fmla="*/ 44 h 44"/>
                <a:gd name="T18" fmla="*/ 8 w 26"/>
                <a:gd name="T19" fmla="*/ 44 h 44"/>
                <a:gd name="T20" fmla="*/ 12 w 26"/>
                <a:gd name="T21" fmla="*/ 42 h 44"/>
                <a:gd name="T22" fmla="*/ 16 w 26"/>
                <a:gd name="T23" fmla="*/ 38 h 44"/>
                <a:gd name="T24" fmla="*/ 20 w 26"/>
                <a:gd name="T25" fmla="*/ 32 h 44"/>
                <a:gd name="T26" fmla="*/ 22 w 26"/>
                <a:gd name="T27" fmla="*/ 30 h 44"/>
                <a:gd name="T28" fmla="*/ 26 w 26"/>
                <a:gd name="T29" fmla="*/ 28 h 44"/>
                <a:gd name="T30" fmla="*/ 22 w 26"/>
                <a:gd name="T31" fmla="*/ 20 h 44"/>
                <a:gd name="T32" fmla="*/ 18 w 26"/>
                <a:gd name="T33"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44">
                  <a:moveTo>
                    <a:pt x="18" y="10"/>
                  </a:moveTo>
                  <a:lnTo>
                    <a:pt x="6" y="0"/>
                  </a:lnTo>
                  <a:lnTo>
                    <a:pt x="6" y="8"/>
                  </a:lnTo>
                  <a:lnTo>
                    <a:pt x="6" y="16"/>
                  </a:lnTo>
                  <a:lnTo>
                    <a:pt x="2" y="26"/>
                  </a:lnTo>
                  <a:lnTo>
                    <a:pt x="0" y="30"/>
                  </a:lnTo>
                  <a:lnTo>
                    <a:pt x="0" y="34"/>
                  </a:lnTo>
                  <a:lnTo>
                    <a:pt x="2" y="38"/>
                  </a:lnTo>
                  <a:lnTo>
                    <a:pt x="6" y="44"/>
                  </a:lnTo>
                  <a:lnTo>
                    <a:pt x="8" y="44"/>
                  </a:lnTo>
                  <a:lnTo>
                    <a:pt x="12" y="42"/>
                  </a:lnTo>
                  <a:lnTo>
                    <a:pt x="16" y="38"/>
                  </a:lnTo>
                  <a:lnTo>
                    <a:pt x="20" y="32"/>
                  </a:lnTo>
                  <a:lnTo>
                    <a:pt x="22" y="30"/>
                  </a:lnTo>
                  <a:lnTo>
                    <a:pt x="26" y="28"/>
                  </a:lnTo>
                  <a:lnTo>
                    <a:pt x="22" y="20"/>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7" name="Freeform 110"/>
            <p:cNvSpPr>
              <a:spLocks/>
            </p:cNvSpPr>
            <p:nvPr/>
          </p:nvSpPr>
          <p:spPr bwMode="auto">
            <a:xfrm>
              <a:off x="408539" y="4804181"/>
              <a:ext cx="105366" cy="275122"/>
            </a:xfrm>
            <a:custGeom>
              <a:avLst/>
              <a:gdLst>
                <a:gd name="T0" fmla="*/ 68 w 72"/>
                <a:gd name="T1" fmla="*/ 26 h 188"/>
                <a:gd name="T2" fmla="*/ 66 w 72"/>
                <a:gd name="T3" fmla="*/ 14 h 188"/>
                <a:gd name="T4" fmla="*/ 66 w 72"/>
                <a:gd name="T5" fmla="*/ 8 h 188"/>
                <a:gd name="T6" fmla="*/ 66 w 72"/>
                <a:gd name="T7" fmla="*/ 4 h 188"/>
                <a:gd name="T8" fmla="*/ 60 w 72"/>
                <a:gd name="T9" fmla="*/ 0 h 188"/>
                <a:gd name="T10" fmla="*/ 58 w 72"/>
                <a:gd name="T11" fmla="*/ 0 h 188"/>
                <a:gd name="T12" fmla="*/ 48 w 72"/>
                <a:gd name="T13" fmla="*/ 20 h 188"/>
                <a:gd name="T14" fmla="*/ 44 w 72"/>
                <a:gd name="T15" fmla="*/ 32 h 188"/>
                <a:gd name="T16" fmla="*/ 42 w 72"/>
                <a:gd name="T17" fmla="*/ 44 h 188"/>
                <a:gd name="T18" fmla="*/ 32 w 72"/>
                <a:gd name="T19" fmla="*/ 50 h 188"/>
                <a:gd name="T20" fmla="*/ 22 w 72"/>
                <a:gd name="T21" fmla="*/ 58 h 188"/>
                <a:gd name="T22" fmla="*/ 14 w 72"/>
                <a:gd name="T23" fmla="*/ 66 h 188"/>
                <a:gd name="T24" fmla="*/ 8 w 72"/>
                <a:gd name="T25" fmla="*/ 78 h 188"/>
                <a:gd name="T26" fmla="*/ 8 w 72"/>
                <a:gd name="T27" fmla="*/ 86 h 188"/>
                <a:gd name="T28" fmla="*/ 10 w 72"/>
                <a:gd name="T29" fmla="*/ 92 h 188"/>
                <a:gd name="T30" fmla="*/ 12 w 72"/>
                <a:gd name="T31" fmla="*/ 98 h 188"/>
                <a:gd name="T32" fmla="*/ 12 w 72"/>
                <a:gd name="T33" fmla="*/ 106 h 188"/>
                <a:gd name="T34" fmla="*/ 6 w 72"/>
                <a:gd name="T35" fmla="*/ 122 h 188"/>
                <a:gd name="T36" fmla="*/ 4 w 72"/>
                <a:gd name="T37" fmla="*/ 128 h 188"/>
                <a:gd name="T38" fmla="*/ 0 w 72"/>
                <a:gd name="T39" fmla="*/ 134 h 188"/>
                <a:gd name="T40" fmla="*/ 4 w 72"/>
                <a:gd name="T41" fmla="*/ 142 h 188"/>
                <a:gd name="T42" fmla="*/ 4 w 72"/>
                <a:gd name="T43" fmla="*/ 148 h 188"/>
                <a:gd name="T44" fmla="*/ 4 w 72"/>
                <a:gd name="T45" fmla="*/ 162 h 188"/>
                <a:gd name="T46" fmla="*/ 4 w 72"/>
                <a:gd name="T47" fmla="*/ 174 h 188"/>
                <a:gd name="T48" fmla="*/ 8 w 72"/>
                <a:gd name="T49" fmla="*/ 182 h 188"/>
                <a:gd name="T50" fmla="*/ 12 w 72"/>
                <a:gd name="T51" fmla="*/ 188 h 188"/>
                <a:gd name="T52" fmla="*/ 18 w 72"/>
                <a:gd name="T53" fmla="*/ 188 h 188"/>
                <a:gd name="T54" fmla="*/ 26 w 72"/>
                <a:gd name="T55" fmla="*/ 184 h 188"/>
                <a:gd name="T56" fmla="*/ 32 w 72"/>
                <a:gd name="T57" fmla="*/ 182 h 188"/>
                <a:gd name="T58" fmla="*/ 42 w 72"/>
                <a:gd name="T59" fmla="*/ 184 h 188"/>
                <a:gd name="T60" fmla="*/ 46 w 72"/>
                <a:gd name="T61" fmla="*/ 170 h 188"/>
                <a:gd name="T62" fmla="*/ 50 w 72"/>
                <a:gd name="T63" fmla="*/ 160 h 188"/>
                <a:gd name="T64" fmla="*/ 50 w 72"/>
                <a:gd name="T65" fmla="*/ 148 h 188"/>
                <a:gd name="T66" fmla="*/ 58 w 72"/>
                <a:gd name="T67" fmla="*/ 134 h 188"/>
                <a:gd name="T68" fmla="*/ 58 w 72"/>
                <a:gd name="T69" fmla="*/ 112 h 188"/>
                <a:gd name="T70" fmla="*/ 58 w 72"/>
                <a:gd name="T71" fmla="*/ 108 h 188"/>
                <a:gd name="T72" fmla="*/ 60 w 72"/>
                <a:gd name="T73" fmla="*/ 106 h 188"/>
                <a:gd name="T74" fmla="*/ 66 w 72"/>
                <a:gd name="T75" fmla="*/ 104 h 188"/>
                <a:gd name="T76" fmla="*/ 64 w 72"/>
                <a:gd name="T77" fmla="*/ 94 h 188"/>
                <a:gd name="T78" fmla="*/ 64 w 72"/>
                <a:gd name="T79" fmla="*/ 88 h 188"/>
                <a:gd name="T80" fmla="*/ 66 w 72"/>
                <a:gd name="T81" fmla="*/ 70 h 188"/>
                <a:gd name="T82" fmla="*/ 70 w 72"/>
                <a:gd name="T83" fmla="*/ 54 h 188"/>
                <a:gd name="T84" fmla="*/ 72 w 72"/>
                <a:gd name="T85" fmla="*/ 42 h 188"/>
                <a:gd name="T86" fmla="*/ 72 w 72"/>
                <a:gd name="T87" fmla="*/ 30 h 188"/>
                <a:gd name="T88" fmla="*/ 68 w 72"/>
                <a:gd name="T89" fmla="*/ 30 h 188"/>
                <a:gd name="T90" fmla="*/ 68 w 72"/>
                <a:gd name="T91" fmla="*/ 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188">
                  <a:moveTo>
                    <a:pt x="68" y="26"/>
                  </a:moveTo>
                  <a:lnTo>
                    <a:pt x="66" y="14"/>
                  </a:lnTo>
                  <a:lnTo>
                    <a:pt x="66" y="8"/>
                  </a:lnTo>
                  <a:lnTo>
                    <a:pt x="66" y="4"/>
                  </a:lnTo>
                  <a:lnTo>
                    <a:pt x="60" y="0"/>
                  </a:lnTo>
                  <a:lnTo>
                    <a:pt x="58" y="0"/>
                  </a:lnTo>
                  <a:lnTo>
                    <a:pt x="48" y="20"/>
                  </a:lnTo>
                  <a:lnTo>
                    <a:pt x="44" y="32"/>
                  </a:lnTo>
                  <a:lnTo>
                    <a:pt x="42" y="44"/>
                  </a:lnTo>
                  <a:lnTo>
                    <a:pt x="32" y="50"/>
                  </a:lnTo>
                  <a:lnTo>
                    <a:pt x="22" y="58"/>
                  </a:lnTo>
                  <a:lnTo>
                    <a:pt x="14" y="66"/>
                  </a:lnTo>
                  <a:lnTo>
                    <a:pt x="8" y="78"/>
                  </a:lnTo>
                  <a:lnTo>
                    <a:pt x="8" y="86"/>
                  </a:lnTo>
                  <a:lnTo>
                    <a:pt x="10" y="92"/>
                  </a:lnTo>
                  <a:lnTo>
                    <a:pt x="12" y="98"/>
                  </a:lnTo>
                  <a:lnTo>
                    <a:pt x="12" y="106"/>
                  </a:lnTo>
                  <a:lnTo>
                    <a:pt x="6" y="122"/>
                  </a:lnTo>
                  <a:lnTo>
                    <a:pt x="4" y="128"/>
                  </a:lnTo>
                  <a:lnTo>
                    <a:pt x="0" y="134"/>
                  </a:lnTo>
                  <a:lnTo>
                    <a:pt x="4" y="142"/>
                  </a:lnTo>
                  <a:lnTo>
                    <a:pt x="4" y="148"/>
                  </a:lnTo>
                  <a:lnTo>
                    <a:pt x="4" y="162"/>
                  </a:lnTo>
                  <a:lnTo>
                    <a:pt x="4" y="174"/>
                  </a:lnTo>
                  <a:lnTo>
                    <a:pt x="8" y="182"/>
                  </a:lnTo>
                  <a:lnTo>
                    <a:pt x="12" y="188"/>
                  </a:lnTo>
                  <a:lnTo>
                    <a:pt x="18" y="188"/>
                  </a:lnTo>
                  <a:lnTo>
                    <a:pt x="26" y="184"/>
                  </a:lnTo>
                  <a:lnTo>
                    <a:pt x="32" y="182"/>
                  </a:lnTo>
                  <a:lnTo>
                    <a:pt x="42" y="184"/>
                  </a:lnTo>
                  <a:lnTo>
                    <a:pt x="46" y="170"/>
                  </a:lnTo>
                  <a:lnTo>
                    <a:pt x="50" y="160"/>
                  </a:lnTo>
                  <a:lnTo>
                    <a:pt x="50" y="148"/>
                  </a:lnTo>
                  <a:lnTo>
                    <a:pt x="58" y="134"/>
                  </a:lnTo>
                  <a:lnTo>
                    <a:pt x="58" y="112"/>
                  </a:lnTo>
                  <a:lnTo>
                    <a:pt x="58" y="108"/>
                  </a:lnTo>
                  <a:lnTo>
                    <a:pt x="60" y="106"/>
                  </a:lnTo>
                  <a:lnTo>
                    <a:pt x="66" y="104"/>
                  </a:lnTo>
                  <a:lnTo>
                    <a:pt x="64" y="94"/>
                  </a:lnTo>
                  <a:lnTo>
                    <a:pt x="64" y="88"/>
                  </a:lnTo>
                  <a:lnTo>
                    <a:pt x="66" y="70"/>
                  </a:lnTo>
                  <a:lnTo>
                    <a:pt x="70" y="54"/>
                  </a:lnTo>
                  <a:lnTo>
                    <a:pt x="72" y="42"/>
                  </a:lnTo>
                  <a:lnTo>
                    <a:pt x="72" y="30"/>
                  </a:lnTo>
                  <a:lnTo>
                    <a:pt x="68" y="30"/>
                  </a:lnTo>
                  <a:lnTo>
                    <a:pt x="6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8" name="Freeform 111"/>
            <p:cNvSpPr>
              <a:spLocks/>
            </p:cNvSpPr>
            <p:nvPr/>
          </p:nvSpPr>
          <p:spPr bwMode="auto">
            <a:xfrm>
              <a:off x="-7071" y="2966132"/>
              <a:ext cx="1609757" cy="2280001"/>
            </a:xfrm>
            <a:custGeom>
              <a:avLst/>
              <a:gdLst>
                <a:gd name="T0" fmla="*/ 0 w 1100"/>
                <a:gd name="T1" fmla="*/ 1360 h 1558"/>
                <a:gd name="T2" fmla="*/ 72 w 1100"/>
                <a:gd name="T3" fmla="*/ 1558 h 1558"/>
                <a:gd name="T4" fmla="*/ 192 w 1100"/>
                <a:gd name="T5" fmla="*/ 1460 h 1558"/>
                <a:gd name="T6" fmla="*/ 236 w 1100"/>
                <a:gd name="T7" fmla="*/ 1344 h 1558"/>
                <a:gd name="T8" fmla="*/ 310 w 1100"/>
                <a:gd name="T9" fmla="*/ 1112 h 1558"/>
                <a:gd name="T10" fmla="*/ 338 w 1100"/>
                <a:gd name="T11" fmla="*/ 980 h 1558"/>
                <a:gd name="T12" fmla="*/ 260 w 1100"/>
                <a:gd name="T13" fmla="*/ 908 h 1558"/>
                <a:gd name="T14" fmla="*/ 224 w 1100"/>
                <a:gd name="T15" fmla="*/ 830 h 1558"/>
                <a:gd name="T16" fmla="*/ 260 w 1100"/>
                <a:gd name="T17" fmla="*/ 876 h 1558"/>
                <a:gd name="T18" fmla="*/ 372 w 1100"/>
                <a:gd name="T19" fmla="*/ 936 h 1558"/>
                <a:gd name="T20" fmla="*/ 428 w 1100"/>
                <a:gd name="T21" fmla="*/ 894 h 1558"/>
                <a:gd name="T22" fmla="*/ 418 w 1100"/>
                <a:gd name="T23" fmla="*/ 830 h 1558"/>
                <a:gd name="T24" fmla="*/ 372 w 1100"/>
                <a:gd name="T25" fmla="*/ 786 h 1558"/>
                <a:gd name="T26" fmla="*/ 380 w 1100"/>
                <a:gd name="T27" fmla="*/ 766 h 1558"/>
                <a:gd name="T28" fmla="*/ 428 w 1100"/>
                <a:gd name="T29" fmla="*/ 830 h 1558"/>
                <a:gd name="T30" fmla="*/ 496 w 1100"/>
                <a:gd name="T31" fmla="*/ 828 h 1558"/>
                <a:gd name="T32" fmla="*/ 530 w 1100"/>
                <a:gd name="T33" fmla="*/ 866 h 1558"/>
                <a:gd name="T34" fmla="*/ 586 w 1100"/>
                <a:gd name="T35" fmla="*/ 982 h 1558"/>
                <a:gd name="T36" fmla="*/ 648 w 1100"/>
                <a:gd name="T37" fmla="*/ 938 h 1558"/>
                <a:gd name="T38" fmla="*/ 674 w 1100"/>
                <a:gd name="T39" fmla="*/ 892 h 1558"/>
                <a:gd name="T40" fmla="*/ 742 w 1100"/>
                <a:gd name="T41" fmla="*/ 898 h 1558"/>
                <a:gd name="T42" fmla="*/ 774 w 1100"/>
                <a:gd name="T43" fmla="*/ 940 h 1558"/>
                <a:gd name="T44" fmla="*/ 784 w 1100"/>
                <a:gd name="T45" fmla="*/ 1008 h 1558"/>
                <a:gd name="T46" fmla="*/ 840 w 1100"/>
                <a:gd name="T47" fmla="*/ 1066 h 1558"/>
                <a:gd name="T48" fmla="*/ 808 w 1100"/>
                <a:gd name="T49" fmla="*/ 966 h 1558"/>
                <a:gd name="T50" fmla="*/ 876 w 1100"/>
                <a:gd name="T51" fmla="*/ 996 h 1558"/>
                <a:gd name="T52" fmla="*/ 888 w 1100"/>
                <a:gd name="T53" fmla="*/ 884 h 1558"/>
                <a:gd name="T54" fmla="*/ 970 w 1100"/>
                <a:gd name="T55" fmla="*/ 802 h 1558"/>
                <a:gd name="T56" fmla="*/ 978 w 1100"/>
                <a:gd name="T57" fmla="*/ 724 h 1558"/>
                <a:gd name="T58" fmla="*/ 972 w 1100"/>
                <a:gd name="T59" fmla="*/ 660 h 1558"/>
                <a:gd name="T60" fmla="*/ 994 w 1100"/>
                <a:gd name="T61" fmla="*/ 642 h 1558"/>
                <a:gd name="T62" fmla="*/ 1034 w 1100"/>
                <a:gd name="T63" fmla="*/ 674 h 1558"/>
                <a:gd name="T64" fmla="*/ 1098 w 1100"/>
                <a:gd name="T65" fmla="*/ 512 h 1558"/>
                <a:gd name="T66" fmla="*/ 1052 w 1100"/>
                <a:gd name="T67" fmla="*/ 392 h 1558"/>
                <a:gd name="T68" fmla="*/ 844 w 1100"/>
                <a:gd name="T69" fmla="*/ 88 h 1558"/>
                <a:gd name="T70" fmla="*/ 774 w 1100"/>
                <a:gd name="T71" fmla="*/ 64 h 1558"/>
                <a:gd name="T72" fmla="*/ 708 w 1100"/>
                <a:gd name="T73" fmla="*/ 14 h 1558"/>
                <a:gd name="T74" fmla="*/ 668 w 1100"/>
                <a:gd name="T75" fmla="*/ 30 h 1558"/>
                <a:gd name="T76" fmla="*/ 634 w 1100"/>
                <a:gd name="T77" fmla="*/ 30 h 1558"/>
                <a:gd name="T78" fmla="*/ 558 w 1100"/>
                <a:gd name="T79" fmla="*/ 84 h 1558"/>
                <a:gd name="T80" fmla="*/ 548 w 1100"/>
                <a:gd name="T81" fmla="*/ 108 h 1558"/>
                <a:gd name="T82" fmla="*/ 512 w 1100"/>
                <a:gd name="T83" fmla="*/ 120 h 1558"/>
                <a:gd name="T84" fmla="*/ 486 w 1100"/>
                <a:gd name="T85" fmla="*/ 116 h 1558"/>
                <a:gd name="T86" fmla="*/ 418 w 1100"/>
                <a:gd name="T87" fmla="*/ 148 h 1558"/>
                <a:gd name="T88" fmla="*/ 382 w 1100"/>
                <a:gd name="T89" fmla="*/ 158 h 1558"/>
                <a:gd name="T90" fmla="*/ 278 w 1100"/>
                <a:gd name="T91" fmla="*/ 170 h 1558"/>
                <a:gd name="T92" fmla="*/ 236 w 1100"/>
                <a:gd name="T93" fmla="*/ 200 h 1558"/>
                <a:gd name="T94" fmla="*/ 158 w 1100"/>
                <a:gd name="T95" fmla="*/ 148 h 1558"/>
                <a:gd name="T96" fmla="*/ 40 w 1100"/>
                <a:gd name="T97" fmla="*/ 170 h 1558"/>
                <a:gd name="T98" fmla="*/ 20 w 1100"/>
                <a:gd name="T99" fmla="*/ 606 h 1558"/>
                <a:gd name="T100" fmla="*/ 38 w 1100"/>
                <a:gd name="T101" fmla="*/ 656 h 1558"/>
                <a:gd name="T102" fmla="*/ 54 w 1100"/>
                <a:gd name="T103" fmla="*/ 616 h 1558"/>
                <a:gd name="T104" fmla="*/ 26 w 1100"/>
                <a:gd name="T105" fmla="*/ 576 h 1558"/>
                <a:gd name="T106" fmla="*/ 82 w 1100"/>
                <a:gd name="T107" fmla="*/ 620 h 1558"/>
                <a:gd name="T108" fmla="*/ 116 w 1100"/>
                <a:gd name="T109" fmla="*/ 628 h 1558"/>
                <a:gd name="T110" fmla="*/ 136 w 1100"/>
                <a:gd name="T111" fmla="*/ 664 h 1558"/>
                <a:gd name="T112" fmla="*/ 188 w 1100"/>
                <a:gd name="T113" fmla="*/ 688 h 1558"/>
                <a:gd name="T114" fmla="*/ 214 w 1100"/>
                <a:gd name="T115" fmla="*/ 698 h 1558"/>
                <a:gd name="T116" fmla="*/ 98 w 1100"/>
                <a:gd name="T117" fmla="*/ 720 h 1558"/>
                <a:gd name="T118" fmla="*/ 16 w 1100"/>
                <a:gd name="T119" fmla="*/ 708 h 1558"/>
                <a:gd name="T120" fmla="*/ 0 w 1100"/>
                <a:gd name="T121" fmla="*/ 119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0" h="1558">
                  <a:moveTo>
                    <a:pt x="2" y="1210"/>
                  </a:moveTo>
                  <a:lnTo>
                    <a:pt x="0" y="1220"/>
                  </a:lnTo>
                  <a:lnTo>
                    <a:pt x="4" y="1226"/>
                  </a:lnTo>
                  <a:lnTo>
                    <a:pt x="6" y="1232"/>
                  </a:lnTo>
                  <a:lnTo>
                    <a:pt x="12" y="1250"/>
                  </a:lnTo>
                  <a:lnTo>
                    <a:pt x="16" y="1282"/>
                  </a:lnTo>
                  <a:lnTo>
                    <a:pt x="14" y="1292"/>
                  </a:lnTo>
                  <a:lnTo>
                    <a:pt x="12" y="1300"/>
                  </a:lnTo>
                  <a:lnTo>
                    <a:pt x="8" y="1320"/>
                  </a:lnTo>
                  <a:lnTo>
                    <a:pt x="6" y="1340"/>
                  </a:lnTo>
                  <a:lnTo>
                    <a:pt x="0" y="1360"/>
                  </a:lnTo>
                  <a:lnTo>
                    <a:pt x="12" y="1374"/>
                  </a:lnTo>
                  <a:lnTo>
                    <a:pt x="22" y="1390"/>
                  </a:lnTo>
                  <a:lnTo>
                    <a:pt x="30" y="1408"/>
                  </a:lnTo>
                  <a:lnTo>
                    <a:pt x="36" y="1430"/>
                  </a:lnTo>
                  <a:lnTo>
                    <a:pt x="36" y="1470"/>
                  </a:lnTo>
                  <a:lnTo>
                    <a:pt x="40" y="1480"/>
                  </a:lnTo>
                  <a:lnTo>
                    <a:pt x="44" y="1492"/>
                  </a:lnTo>
                  <a:lnTo>
                    <a:pt x="54" y="1514"/>
                  </a:lnTo>
                  <a:lnTo>
                    <a:pt x="60" y="1540"/>
                  </a:lnTo>
                  <a:lnTo>
                    <a:pt x="64" y="1550"/>
                  </a:lnTo>
                  <a:lnTo>
                    <a:pt x="72" y="1558"/>
                  </a:lnTo>
                  <a:lnTo>
                    <a:pt x="82" y="1558"/>
                  </a:lnTo>
                  <a:lnTo>
                    <a:pt x="94" y="1554"/>
                  </a:lnTo>
                  <a:lnTo>
                    <a:pt x="116" y="1544"/>
                  </a:lnTo>
                  <a:lnTo>
                    <a:pt x="136" y="1532"/>
                  </a:lnTo>
                  <a:lnTo>
                    <a:pt x="146" y="1528"/>
                  </a:lnTo>
                  <a:lnTo>
                    <a:pt x="158" y="1524"/>
                  </a:lnTo>
                  <a:lnTo>
                    <a:pt x="164" y="1508"/>
                  </a:lnTo>
                  <a:lnTo>
                    <a:pt x="170" y="1492"/>
                  </a:lnTo>
                  <a:lnTo>
                    <a:pt x="182" y="1482"/>
                  </a:lnTo>
                  <a:lnTo>
                    <a:pt x="192" y="1470"/>
                  </a:lnTo>
                  <a:lnTo>
                    <a:pt x="192" y="1460"/>
                  </a:lnTo>
                  <a:lnTo>
                    <a:pt x="194" y="1450"/>
                  </a:lnTo>
                  <a:lnTo>
                    <a:pt x="194" y="1442"/>
                  </a:lnTo>
                  <a:lnTo>
                    <a:pt x="194" y="1430"/>
                  </a:lnTo>
                  <a:lnTo>
                    <a:pt x="204" y="1422"/>
                  </a:lnTo>
                  <a:lnTo>
                    <a:pt x="210" y="1420"/>
                  </a:lnTo>
                  <a:lnTo>
                    <a:pt x="220" y="1420"/>
                  </a:lnTo>
                  <a:lnTo>
                    <a:pt x="222" y="1402"/>
                  </a:lnTo>
                  <a:lnTo>
                    <a:pt x="222" y="1386"/>
                  </a:lnTo>
                  <a:lnTo>
                    <a:pt x="226" y="1370"/>
                  </a:lnTo>
                  <a:lnTo>
                    <a:pt x="232" y="1358"/>
                  </a:lnTo>
                  <a:lnTo>
                    <a:pt x="236" y="1344"/>
                  </a:lnTo>
                  <a:lnTo>
                    <a:pt x="246" y="1334"/>
                  </a:lnTo>
                  <a:lnTo>
                    <a:pt x="254" y="1324"/>
                  </a:lnTo>
                  <a:lnTo>
                    <a:pt x="266" y="1318"/>
                  </a:lnTo>
                  <a:lnTo>
                    <a:pt x="268" y="1288"/>
                  </a:lnTo>
                  <a:lnTo>
                    <a:pt x="268" y="1256"/>
                  </a:lnTo>
                  <a:lnTo>
                    <a:pt x="268" y="1222"/>
                  </a:lnTo>
                  <a:lnTo>
                    <a:pt x="266" y="1194"/>
                  </a:lnTo>
                  <a:lnTo>
                    <a:pt x="276" y="1166"/>
                  </a:lnTo>
                  <a:lnTo>
                    <a:pt x="284" y="1134"/>
                  </a:lnTo>
                  <a:lnTo>
                    <a:pt x="296" y="1124"/>
                  </a:lnTo>
                  <a:lnTo>
                    <a:pt x="310" y="1112"/>
                  </a:lnTo>
                  <a:lnTo>
                    <a:pt x="336" y="1064"/>
                  </a:lnTo>
                  <a:lnTo>
                    <a:pt x="362" y="1018"/>
                  </a:lnTo>
                  <a:lnTo>
                    <a:pt x="366" y="1006"/>
                  </a:lnTo>
                  <a:lnTo>
                    <a:pt x="366" y="992"/>
                  </a:lnTo>
                  <a:lnTo>
                    <a:pt x="366" y="980"/>
                  </a:lnTo>
                  <a:lnTo>
                    <a:pt x="362" y="974"/>
                  </a:lnTo>
                  <a:lnTo>
                    <a:pt x="360" y="970"/>
                  </a:lnTo>
                  <a:lnTo>
                    <a:pt x="354" y="970"/>
                  </a:lnTo>
                  <a:lnTo>
                    <a:pt x="352" y="970"/>
                  </a:lnTo>
                  <a:lnTo>
                    <a:pt x="344" y="976"/>
                  </a:lnTo>
                  <a:lnTo>
                    <a:pt x="338" y="980"/>
                  </a:lnTo>
                  <a:lnTo>
                    <a:pt x="334" y="982"/>
                  </a:lnTo>
                  <a:lnTo>
                    <a:pt x="330" y="982"/>
                  </a:lnTo>
                  <a:lnTo>
                    <a:pt x="296" y="982"/>
                  </a:lnTo>
                  <a:lnTo>
                    <a:pt x="294" y="972"/>
                  </a:lnTo>
                  <a:lnTo>
                    <a:pt x="292" y="962"/>
                  </a:lnTo>
                  <a:lnTo>
                    <a:pt x="288" y="956"/>
                  </a:lnTo>
                  <a:lnTo>
                    <a:pt x="284" y="950"/>
                  </a:lnTo>
                  <a:lnTo>
                    <a:pt x="272" y="936"/>
                  </a:lnTo>
                  <a:lnTo>
                    <a:pt x="262" y="924"/>
                  </a:lnTo>
                  <a:lnTo>
                    <a:pt x="262" y="914"/>
                  </a:lnTo>
                  <a:lnTo>
                    <a:pt x="260" y="908"/>
                  </a:lnTo>
                  <a:lnTo>
                    <a:pt x="256" y="902"/>
                  </a:lnTo>
                  <a:lnTo>
                    <a:pt x="250" y="896"/>
                  </a:lnTo>
                  <a:lnTo>
                    <a:pt x="248" y="894"/>
                  </a:lnTo>
                  <a:lnTo>
                    <a:pt x="246" y="886"/>
                  </a:lnTo>
                  <a:lnTo>
                    <a:pt x="244" y="876"/>
                  </a:lnTo>
                  <a:lnTo>
                    <a:pt x="246" y="868"/>
                  </a:lnTo>
                  <a:lnTo>
                    <a:pt x="240" y="858"/>
                  </a:lnTo>
                  <a:lnTo>
                    <a:pt x="232" y="854"/>
                  </a:lnTo>
                  <a:lnTo>
                    <a:pt x="228" y="848"/>
                  </a:lnTo>
                  <a:lnTo>
                    <a:pt x="222" y="840"/>
                  </a:lnTo>
                  <a:lnTo>
                    <a:pt x="224" y="830"/>
                  </a:lnTo>
                  <a:lnTo>
                    <a:pt x="222" y="816"/>
                  </a:lnTo>
                  <a:lnTo>
                    <a:pt x="222" y="808"/>
                  </a:lnTo>
                  <a:lnTo>
                    <a:pt x="222" y="806"/>
                  </a:lnTo>
                  <a:lnTo>
                    <a:pt x="222" y="804"/>
                  </a:lnTo>
                  <a:lnTo>
                    <a:pt x="230" y="812"/>
                  </a:lnTo>
                  <a:lnTo>
                    <a:pt x="234" y="824"/>
                  </a:lnTo>
                  <a:lnTo>
                    <a:pt x="238" y="836"/>
                  </a:lnTo>
                  <a:lnTo>
                    <a:pt x="238" y="840"/>
                  </a:lnTo>
                  <a:lnTo>
                    <a:pt x="238" y="846"/>
                  </a:lnTo>
                  <a:lnTo>
                    <a:pt x="250" y="858"/>
                  </a:lnTo>
                  <a:lnTo>
                    <a:pt x="260" y="876"/>
                  </a:lnTo>
                  <a:lnTo>
                    <a:pt x="268" y="892"/>
                  </a:lnTo>
                  <a:lnTo>
                    <a:pt x="278" y="908"/>
                  </a:lnTo>
                  <a:lnTo>
                    <a:pt x="286" y="922"/>
                  </a:lnTo>
                  <a:lnTo>
                    <a:pt x="290" y="940"/>
                  </a:lnTo>
                  <a:lnTo>
                    <a:pt x="296" y="956"/>
                  </a:lnTo>
                  <a:lnTo>
                    <a:pt x="300" y="962"/>
                  </a:lnTo>
                  <a:lnTo>
                    <a:pt x="306" y="970"/>
                  </a:lnTo>
                  <a:lnTo>
                    <a:pt x="326" y="960"/>
                  </a:lnTo>
                  <a:lnTo>
                    <a:pt x="344" y="952"/>
                  </a:lnTo>
                  <a:lnTo>
                    <a:pt x="362" y="940"/>
                  </a:lnTo>
                  <a:lnTo>
                    <a:pt x="372" y="936"/>
                  </a:lnTo>
                  <a:lnTo>
                    <a:pt x="382" y="934"/>
                  </a:lnTo>
                  <a:lnTo>
                    <a:pt x="384" y="932"/>
                  </a:lnTo>
                  <a:lnTo>
                    <a:pt x="386" y="932"/>
                  </a:lnTo>
                  <a:lnTo>
                    <a:pt x="386" y="924"/>
                  </a:lnTo>
                  <a:lnTo>
                    <a:pt x="386" y="918"/>
                  </a:lnTo>
                  <a:lnTo>
                    <a:pt x="390" y="916"/>
                  </a:lnTo>
                  <a:lnTo>
                    <a:pt x="390" y="916"/>
                  </a:lnTo>
                  <a:lnTo>
                    <a:pt x="400" y="912"/>
                  </a:lnTo>
                  <a:lnTo>
                    <a:pt x="410" y="906"/>
                  </a:lnTo>
                  <a:lnTo>
                    <a:pt x="418" y="898"/>
                  </a:lnTo>
                  <a:lnTo>
                    <a:pt x="428" y="894"/>
                  </a:lnTo>
                  <a:lnTo>
                    <a:pt x="428" y="888"/>
                  </a:lnTo>
                  <a:lnTo>
                    <a:pt x="428" y="882"/>
                  </a:lnTo>
                  <a:lnTo>
                    <a:pt x="434" y="874"/>
                  </a:lnTo>
                  <a:lnTo>
                    <a:pt x="438" y="868"/>
                  </a:lnTo>
                  <a:lnTo>
                    <a:pt x="440" y="862"/>
                  </a:lnTo>
                  <a:lnTo>
                    <a:pt x="440" y="858"/>
                  </a:lnTo>
                  <a:lnTo>
                    <a:pt x="438" y="852"/>
                  </a:lnTo>
                  <a:lnTo>
                    <a:pt x="434" y="848"/>
                  </a:lnTo>
                  <a:lnTo>
                    <a:pt x="426" y="840"/>
                  </a:lnTo>
                  <a:lnTo>
                    <a:pt x="422" y="834"/>
                  </a:lnTo>
                  <a:lnTo>
                    <a:pt x="418" y="830"/>
                  </a:lnTo>
                  <a:lnTo>
                    <a:pt x="418" y="822"/>
                  </a:lnTo>
                  <a:lnTo>
                    <a:pt x="418" y="812"/>
                  </a:lnTo>
                  <a:lnTo>
                    <a:pt x="408" y="812"/>
                  </a:lnTo>
                  <a:lnTo>
                    <a:pt x="400" y="814"/>
                  </a:lnTo>
                  <a:lnTo>
                    <a:pt x="392" y="816"/>
                  </a:lnTo>
                  <a:lnTo>
                    <a:pt x="386" y="822"/>
                  </a:lnTo>
                  <a:lnTo>
                    <a:pt x="384" y="816"/>
                  </a:lnTo>
                  <a:lnTo>
                    <a:pt x="382" y="812"/>
                  </a:lnTo>
                  <a:lnTo>
                    <a:pt x="378" y="802"/>
                  </a:lnTo>
                  <a:lnTo>
                    <a:pt x="372" y="792"/>
                  </a:lnTo>
                  <a:lnTo>
                    <a:pt x="372" y="786"/>
                  </a:lnTo>
                  <a:lnTo>
                    <a:pt x="372" y="776"/>
                  </a:lnTo>
                  <a:lnTo>
                    <a:pt x="366" y="776"/>
                  </a:lnTo>
                  <a:lnTo>
                    <a:pt x="364" y="774"/>
                  </a:lnTo>
                  <a:lnTo>
                    <a:pt x="360" y="770"/>
                  </a:lnTo>
                  <a:lnTo>
                    <a:pt x="358" y="764"/>
                  </a:lnTo>
                  <a:lnTo>
                    <a:pt x="356" y="762"/>
                  </a:lnTo>
                  <a:lnTo>
                    <a:pt x="352" y="760"/>
                  </a:lnTo>
                  <a:lnTo>
                    <a:pt x="360" y="756"/>
                  </a:lnTo>
                  <a:lnTo>
                    <a:pt x="370" y="750"/>
                  </a:lnTo>
                  <a:lnTo>
                    <a:pt x="374" y="758"/>
                  </a:lnTo>
                  <a:lnTo>
                    <a:pt x="380" y="766"/>
                  </a:lnTo>
                  <a:lnTo>
                    <a:pt x="390" y="788"/>
                  </a:lnTo>
                  <a:lnTo>
                    <a:pt x="394" y="796"/>
                  </a:lnTo>
                  <a:lnTo>
                    <a:pt x="400" y="804"/>
                  </a:lnTo>
                  <a:lnTo>
                    <a:pt x="404" y="806"/>
                  </a:lnTo>
                  <a:lnTo>
                    <a:pt x="408" y="808"/>
                  </a:lnTo>
                  <a:lnTo>
                    <a:pt x="416" y="810"/>
                  </a:lnTo>
                  <a:lnTo>
                    <a:pt x="422" y="810"/>
                  </a:lnTo>
                  <a:lnTo>
                    <a:pt x="424" y="812"/>
                  </a:lnTo>
                  <a:lnTo>
                    <a:pt x="428" y="818"/>
                  </a:lnTo>
                  <a:lnTo>
                    <a:pt x="428" y="822"/>
                  </a:lnTo>
                  <a:lnTo>
                    <a:pt x="428" y="830"/>
                  </a:lnTo>
                  <a:lnTo>
                    <a:pt x="436" y="830"/>
                  </a:lnTo>
                  <a:lnTo>
                    <a:pt x="440" y="830"/>
                  </a:lnTo>
                  <a:lnTo>
                    <a:pt x="448" y="826"/>
                  </a:lnTo>
                  <a:lnTo>
                    <a:pt x="456" y="820"/>
                  </a:lnTo>
                  <a:lnTo>
                    <a:pt x="462" y="818"/>
                  </a:lnTo>
                  <a:lnTo>
                    <a:pt x="466" y="818"/>
                  </a:lnTo>
                  <a:lnTo>
                    <a:pt x="472" y="824"/>
                  </a:lnTo>
                  <a:lnTo>
                    <a:pt x="474" y="826"/>
                  </a:lnTo>
                  <a:lnTo>
                    <a:pt x="480" y="828"/>
                  </a:lnTo>
                  <a:lnTo>
                    <a:pt x="488" y="826"/>
                  </a:lnTo>
                  <a:lnTo>
                    <a:pt x="496" y="828"/>
                  </a:lnTo>
                  <a:lnTo>
                    <a:pt x="502" y="830"/>
                  </a:lnTo>
                  <a:lnTo>
                    <a:pt x="508" y="832"/>
                  </a:lnTo>
                  <a:lnTo>
                    <a:pt x="518" y="840"/>
                  </a:lnTo>
                  <a:lnTo>
                    <a:pt x="522" y="846"/>
                  </a:lnTo>
                  <a:lnTo>
                    <a:pt x="528" y="848"/>
                  </a:lnTo>
                  <a:lnTo>
                    <a:pt x="524" y="848"/>
                  </a:lnTo>
                  <a:lnTo>
                    <a:pt x="522" y="850"/>
                  </a:lnTo>
                  <a:lnTo>
                    <a:pt x="520" y="858"/>
                  </a:lnTo>
                  <a:lnTo>
                    <a:pt x="522" y="860"/>
                  </a:lnTo>
                  <a:lnTo>
                    <a:pt x="526" y="862"/>
                  </a:lnTo>
                  <a:lnTo>
                    <a:pt x="530" y="866"/>
                  </a:lnTo>
                  <a:lnTo>
                    <a:pt x="540" y="868"/>
                  </a:lnTo>
                  <a:lnTo>
                    <a:pt x="544" y="872"/>
                  </a:lnTo>
                  <a:lnTo>
                    <a:pt x="544" y="878"/>
                  </a:lnTo>
                  <a:lnTo>
                    <a:pt x="546" y="886"/>
                  </a:lnTo>
                  <a:lnTo>
                    <a:pt x="548" y="894"/>
                  </a:lnTo>
                  <a:lnTo>
                    <a:pt x="548" y="902"/>
                  </a:lnTo>
                  <a:lnTo>
                    <a:pt x="554" y="914"/>
                  </a:lnTo>
                  <a:lnTo>
                    <a:pt x="562" y="930"/>
                  </a:lnTo>
                  <a:lnTo>
                    <a:pt x="570" y="960"/>
                  </a:lnTo>
                  <a:lnTo>
                    <a:pt x="582" y="974"/>
                  </a:lnTo>
                  <a:lnTo>
                    <a:pt x="586" y="982"/>
                  </a:lnTo>
                  <a:lnTo>
                    <a:pt x="590" y="992"/>
                  </a:lnTo>
                  <a:lnTo>
                    <a:pt x="590" y="1018"/>
                  </a:lnTo>
                  <a:lnTo>
                    <a:pt x="594" y="1022"/>
                  </a:lnTo>
                  <a:lnTo>
                    <a:pt x="602" y="1024"/>
                  </a:lnTo>
                  <a:lnTo>
                    <a:pt x="616" y="1024"/>
                  </a:lnTo>
                  <a:lnTo>
                    <a:pt x="620" y="1004"/>
                  </a:lnTo>
                  <a:lnTo>
                    <a:pt x="628" y="984"/>
                  </a:lnTo>
                  <a:lnTo>
                    <a:pt x="632" y="962"/>
                  </a:lnTo>
                  <a:lnTo>
                    <a:pt x="632" y="952"/>
                  </a:lnTo>
                  <a:lnTo>
                    <a:pt x="632" y="938"/>
                  </a:lnTo>
                  <a:lnTo>
                    <a:pt x="648" y="938"/>
                  </a:lnTo>
                  <a:lnTo>
                    <a:pt x="648" y="920"/>
                  </a:lnTo>
                  <a:lnTo>
                    <a:pt x="652" y="922"/>
                  </a:lnTo>
                  <a:lnTo>
                    <a:pt x="654" y="922"/>
                  </a:lnTo>
                  <a:lnTo>
                    <a:pt x="656" y="920"/>
                  </a:lnTo>
                  <a:lnTo>
                    <a:pt x="658" y="916"/>
                  </a:lnTo>
                  <a:lnTo>
                    <a:pt x="660" y="914"/>
                  </a:lnTo>
                  <a:lnTo>
                    <a:pt x="662" y="912"/>
                  </a:lnTo>
                  <a:lnTo>
                    <a:pt x="668" y="912"/>
                  </a:lnTo>
                  <a:lnTo>
                    <a:pt x="668" y="904"/>
                  </a:lnTo>
                  <a:lnTo>
                    <a:pt x="670" y="898"/>
                  </a:lnTo>
                  <a:lnTo>
                    <a:pt x="674" y="892"/>
                  </a:lnTo>
                  <a:lnTo>
                    <a:pt x="680" y="884"/>
                  </a:lnTo>
                  <a:lnTo>
                    <a:pt x="684" y="876"/>
                  </a:lnTo>
                  <a:lnTo>
                    <a:pt x="692" y="870"/>
                  </a:lnTo>
                  <a:lnTo>
                    <a:pt x="700" y="866"/>
                  </a:lnTo>
                  <a:lnTo>
                    <a:pt x="710" y="860"/>
                  </a:lnTo>
                  <a:lnTo>
                    <a:pt x="718" y="858"/>
                  </a:lnTo>
                  <a:lnTo>
                    <a:pt x="724" y="868"/>
                  </a:lnTo>
                  <a:lnTo>
                    <a:pt x="730" y="880"/>
                  </a:lnTo>
                  <a:lnTo>
                    <a:pt x="736" y="892"/>
                  </a:lnTo>
                  <a:lnTo>
                    <a:pt x="738" y="896"/>
                  </a:lnTo>
                  <a:lnTo>
                    <a:pt x="742" y="898"/>
                  </a:lnTo>
                  <a:lnTo>
                    <a:pt x="742" y="904"/>
                  </a:lnTo>
                  <a:lnTo>
                    <a:pt x="740" y="910"/>
                  </a:lnTo>
                  <a:lnTo>
                    <a:pt x="738" y="914"/>
                  </a:lnTo>
                  <a:lnTo>
                    <a:pt x="738" y="920"/>
                  </a:lnTo>
                  <a:lnTo>
                    <a:pt x="742" y="924"/>
                  </a:lnTo>
                  <a:lnTo>
                    <a:pt x="746" y="928"/>
                  </a:lnTo>
                  <a:lnTo>
                    <a:pt x="756" y="930"/>
                  </a:lnTo>
                  <a:lnTo>
                    <a:pt x="768" y="930"/>
                  </a:lnTo>
                  <a:lnTo>
                    <a:pt x="774" y="932"/>
                  </a:lnTo>
                  <a:lnTo>
                    <a:pt x="778" y="934"/>
                  </a:lnTo>
                  <a:lnTo>
                    <a:pt x="774" y="940"/>
                  </a:lnTo>
                  <a:lnTo>
                    <a:pt x="776" y="944"/>
                  </a:lnTo>
                  <a:lnTo>
                    <a:pt x="776" y="952"/>
                  </a:lnTo>
                  <a:lnTo>
                    <a:pt x="774" y="960"/>
                  </a:lnTo>
                  <a:lnTo>
                    <a:pt x="780" y="964"/>
                  </a:lnTo>
                  <a:lnTo>
                    <a:pt x="784" y="970"/>
                  </a:lnTo>
                  <a:lnTo>
                    <a:pt x="790" y="978"/>
                  </a:lnTo>
                  <a:lnTo>
                    <a:pt x="792" y="988"/>
                  </a:lnTo>
                  <a:lnTo>
                    <a:pt x="790" y="994"/>
                  </a:lnTo>
                  <a:lnTo>
                    <a:pt x="786" y="998"/>
                  </a:lnTo>
                  <a:lnTo>
                    <a:pt x="784" y="1002"/>
                  </a:lnTo>
                  <a:lnTo>
                    <a:pt x="784" y="1008"/>
                  </a:lnTo>
                  <a:lnTo>
                    <a:pt x="786" y="1018"/>
                  </a:lnTo>
                  <a:lnTo>
                    <a:pt x="790" y="1026"/>
                  </a:lnTo>
                  <a:lnTo>
                    <a:pt x="794" y="1036"/>
                  </a:lnTo>
                  <a:lnTo>
                    <a:pt x="794" y="1040"/>
                  </a:lnTo>
                  <a:lnTo>
                    <a:pt x="792" y="1044"/>
                  </a:lnTo>
                  <a:lnTo>
                    <a:pt x="820" y="1072"/>
                  </a:lnTo>
                  <a:lnTo>
                    <a:pt x="836" y="1088"/>
                  </a:lnTo>
                  <a:lnTo>
                    <a:pt x="848" y="1100"/>
                  </a:lnTo>
                  <a:lnTo>
                    <a:pt x="848" y="1090"/>
                  </a:lnTo>
                  <a:lnTo>
                    <a:pt x="848" y="1082"/>
                  </a:lnTo>
                  <a:lnTo>
                    <a:pt x="840" y="1066"/>
                  </a:lnTo>
                  <a:lnTo>
                    <a:pt x="836" y="1054"/>
                  </a:lnTo>
                  <a:lnTo>
                    <a:pt x="830" y="1044"/>
                  </a:lnTo>
                  <a:lnTo>
                    <a:pt x="830" y="1036"/>
                  </a:lnTo>
                  <a:lnTo>
                    <a:pt x="816" y="1024"/>
                  </a:lnTo>
                  <a:lnTo>
                    <a:pt x="808" y="1016"/>
                  </a:lnTo>
                  <a:lnTo>
                    <a:pt x="804" y="1006"/>
                  </a:lnTo>
                  <a:lnTo>
                    <a:pt x="804" y="994"/>
                  </a:lnTo>
                  <a:lnTo>
                    <a:pt x="802" y="980"/>
                  </a:lnTo>
                  <a:lnTo>
                    <a:pt x="804" y="976"/>
                  </a:lnTo>
                  <a:lnTo>
                    <a:pt x="804" y="970"/>
                  </a:lnTo>
                  <a:lnTo>
                    <a:pt x="808" y="966"/>
                  </a:lnTo>
                  <a:lnTo>
                    <a:pt x="810" y="964"/>
                  </a:lnTo>
                  <a:lnTo>
                    <a:pt x="818" y="976"/>
                  </a:lnTo>
                  <a:lnTo>
                    <a:pt x="824" y="984"/>
                  </a:lnTo>
                  <a:lnTo>
                    <a:pt x="830" y="992"/>
                  </a:lnTo>
                  <a:lnTo>
                    <a:pt x="838" y="996"/>
                  </a:lnTo>
                  <a:lnTo>
                    <a:pt x="842" y="998"/>
                  </a:lnTo>
                  <a:lnTo>
                    <a:pt x="846" y="1004"/>
                  </a:lnTo>
                  <a:lnTo>
                    <a:pt x="846" y="1016"/>
                  </a:lnTo>
                  <a:lnTo>
                    <a:pt x="858" y="1010"/>
                  </a:lnTo>
                  <a:lnTo>
                    <a:pt x="868" y="1004"/>
                  </a:lnTo>
                  <a:lnTo>
                    <a:pt x="876" y="996"/>
                  </a:lnTo>
                  <a:lnTo>
                    <a:pt x="882" y="982"/>
                  </a:lnTo>
                  <a:lnTo>
                    <a:pt x="886" y="970"/>
                  </a:lnTo>
                  <a:lnTo>
                    <a:pt x="888" y="954"/>
                  </a:lnTo>
                  <a:lnTo>
                    <a:pt x="888" y="936"/>
                  </a:lnTo>
                  <a:lnTo>
                    <a:pt x="888" y="916"/>
                  </a:lnTo>
                  <a:lnTo>
                    <a:pt x="892" y="914"/>
                  </a:lnTo>
                  <a:lnTo>
                    <a:pt x="894" y="912"/>
                  </a:lnTo>
                  <a:lnTo>
                    <a:pt x="898" y="906"/>
                  </a:lnTo>
                  <a:lnTo>
                    <a:pt x="904" y="890"/>
                  </a:lnTo>
                  <a:lnTo>
                    <a:pt x="898" y="886"/>
                  </a:lnTo>
                  <a:lnTo>
                    <a:pt x="888" y="884"/>
                  </a:lnTo>
                  <a:lnTo>
                    <a:pt x="890" y="878"/>
                  </a:lnTo>
                  <a:lnTo>
                    <a:pt x="892" y="874"/>
                  </a:lnTo>
                  <a:lnTo>
                    <a:pt x="898" y="870"/>
                  </a:lnTo>
                  <a:lnTo>
                    <a:pt x="904" y="868"/>
                  </a:lnTo>
                  <a:lnTo>
                    <a:pt x="914" y="868"/>
                  </a:lnTo>
                  <a:lnTo>
                    <a:pt x="930" y="868"/>
                  </a:lnTo>
                  <a:lnTo>
                    <a:pt x="950" y="836"/>
                  </a:lnTo>
                  <a:lnTo>
                    <a:pt x="958" y="820"/>
                  </a:lnTo>
                  <a:lnTo>
                    <a:pt x="962" y="810"/>
                  </a:lnTo>
                  <a:lnTo>
                    <a:pt x="964" y="802"/>
                  </a:lnTo>
                  <a:lnTo>
                    <a:pt x="970" y="802"/>
                  </a:lnTo>
                  <a:lnTo>
                    <a:pt x="970" y="798"/>
                  </a:lnTo>
                  <a:lnTo>
                    <a:pt x="972" y="796"/>
                  </a:lnTo>
                  <a:lnTo>
                    <a:pt x="976" y="794"/>
                  </a:lnTo>
                  <a:lnTo>
                    <a:pt x="978" y="788"/>
                  </a:lnTo>
                  <a:lnTo>
                    <a:pt x="978" y="780"/>
                  </a:lnTo>
                  <a:lnTo>
                    <a:pt x="978" y="762"/>
                  </a:lnTo>
                  <a:lnTo>
                    <a:pt x="980" y="746"/>
                  </a:lnTo>
                  <a:lnTo>
                    <a:pt x="984" y="738"/>
                  </a:lnTo>
                  <a:lnTo>
                    <a:pt x="988" y="732"/>
                  </a:lnTo>
                  <a:lnTo>
                    <a:pt x="980" y="728"/>
                  </a:lnTo>
                  <a:lnTo>
                    <a:pt x="978" y="724"/>
                  </a:lnTo>
                  <a:lnTo>
                    <a:pt x="976" y="714"/>
                  </a:lnTo>
                  <a:lnTo>
                    <a:pt x="976" y="706"/>
                  </a:lnTo>
                  <a:lnTo>
                    <a:pt x="966" y="698"/>
                  </a:lnTo>
                  <a:lnTo>
                    <a:pt x="962" y="690"/>
                  </a:lnTo>
                  <a:lnTo>
                    <a:pt x="960" y="682"/>
                  </a:lnTo>
                  <a:lnTo>
                    <a:pt x="962" y="678"/>
                  </a:lnTo>
                  <a:lnTo>
                    <a:pt x="964" y="674"/>
                  </a:lnTo>
                  <a:lnTo>
                    <a:pt x="966" y="668"/>
                  </a:lnTo>
                  <a:lnTo>
                    <a:pt x="964" y="662"/>
                  </a:lnTo>
                  <a:lnTo>
                    <a:pt x="970" y="662"/>
                  </a:lnTo>
                  <a:lnTo>
                    <a:pt x="972" y="660"/>
                  </a:lnTo>
                  <a:lnTo>
                    <a:pt x="976" y="658"/>
                  </a:lnTo>
                  <a:lnTo>
                    <a:pt x="976" y="652"/>
                  </a:lnTo>
                  <a:lnTo>
                    <a:pt x="978" y="648"/>
                  </a:lnTo>
                  <a:lnTo>
                    <a:pt x="978" y="644"/>
                  </a:lnTo>
                  <a:lnTo>
                    <a:pt x="974" y="636"/>
                  </a:lnTo>
                  <a:lnTo>
                    <a:pt x="972" y="634"/>
                  </a:lnTo>
                  <a:lnTo>
                    <a:pt x="972" y="628"/>
                  </a:lnTo>
                  <a:lnTo>
                    <a:pt x="976" y="626"/>
                  </a:lnTo>
                  <a:lnTo>
                    <a:pt x="984" y="624"/>
                  </a:lnTo>
                  <a:lnTo>
                    <a:pt x="988" y="634"/>
                  </a:lnTo>
                  <a:lnTo>
                    <a:pt x="994" y="642"/>
                  </a:lnTo>
                  <a:lnTo>
                    <a:pt x="1000" y="648"/>
                  </a:lnTo>
                  <a:lnTo>
                    <a:pt x="1006" y="658"/>
                  </a:lnTo>
                  <a:lnTo>
                    <a:pt x="1006" y="664"/>
                  </a:lnTo>
                  <a:lnTo>
                    <a:pt x="1006" y="672"/>
                  </a:lnTo>
                  <a:lnTo>
                    <a:pt x="1008" y="678"/>
                  </a:lnTo>
                  <a:lnTo>
                    <a:pt x="1010" y="680"/>
                  </a:lnTo>
                  <a:lnTo>
                    <a:pt x="1016" y="688"/>
                  </a:lnTo>
                  <a:lnTo>
                    <a:pt x="1026" y="692"/>
                  </a:lnTo>
                  <a:lnTo>
                    <a:pt x="1030" y="688"/>
                  </a:lnTo>
                  <a:lnTo>
                    <a:pt x="1032" y="684"/>
                  </a:lnTo>
                  <a:lnTo>
                    <a:pt x="1034" y="674"/>
                  </a:lnTo>
                  <a:lnTo>
                    <a:pt x="1036" y="662"/>
                  </a:lnTo>
                  <a:lnTo>
                    <a:pt x="1034" y="646"/>
                  </a:lnTo>
                  <a:lnTo>
                    <a:pt x="1034" y="618"/>
                  </a:lnTo>
                  <a:lnTo>
                    <a:pt x="1034" y="604"/>
                  </a:lnTo>
                  <a:lnTo>
                    <a:pt x="1036" y="590"/>
                  </a:lnTo>
                  <a:lnTo>
                    <a:pt x="1044" y="584"/>
                  </a:lnTo>
                  <a:lnTo>
                    <a:pt x="1052" y="578"/>
                  </a:lnTo>
                  <a:lnTo>
                    <a:pt x="1068" y="572"/>
                  </a:lnTo>
                  <a:lnTo>
                    <a:pt x="1082" y="540"/>
                  </a:lnTo>
                  <a:lnTo>
                    <a:pt x="1090" y="526"/>
                  </a:lnTo>
                  <a:lnTo>
                    <a:pt x="1098" y="512"/>
                  </a:lnTo>
                  <a:lnTo>
                    <a:pt x="1100" y="494"/>
                  </a:lnTo>
                  <a:lnTo>
                    <a:pt x="1100" y="476"/>
                  </a:lnTo>
                  <a:lnTo>
                    <a:pt x="1096" y="442"/>
                  </a:lnTo>
                  <a:lnTo>
                    <a:pt x="1076" y="402"/>
                  </a:lnTo>
                  <a:lnTo>
                    <a:pt x="1070" y="406"/>
                  </a:lnTo>
                  <a:lnTo>
                    <a:pt x="1062" y="410"/>
                  </a:lnTo>
                  <a:lnTo>
                    <a:pt x="1056" y="410"/>
                  </a:lnTo>
                  <a:lnTo>
                    <a:pt x="1054" y="408"/>
                  </a:lnTo>
                  <a:lnTo>
                    <a:pt x="1052" y="404"/>
                  </a:lnTo>
                  <a:lnTo>
                    <a:pt x="1048" y="396"/>
                  </a:lnTo>
                  <a:lnTo>
                    <a:pt x="1052" y="392"/>
                  </a:lnTo>
                  <a:lnTo>
                    <a:pt x="1054" y="384"/>
                  </a:lnTo>
                  <a:lnTo>
                    <a:pt x="1062" y="374"/>
                  </a:lnTo>
                  <a:lnTo>
                    <a:pt x="1042" y="336"/>
                  </a:lnTo>
                  <a:lnTo>
                    <a:pt x="1018" y="298"/>
                  </a:lnTo>
                  <a:lnTo>
                    <a:pt x="994" y="260"/>
                  </a:lnTo>
                  <a:lnTo>
                    <a:pt x="968" y="224"/>
                  </a:lnTo>
                  <a:lnTo>
                    <a:pt x="940" y="190"/>
                  </a:lnTo>
                  <a:lnTo>
                    <a:pt x="912" y="154"/>
                  </a:lnTo>
                  <a:lnTo>
                    <a:pt x="882" y="122"/>
                  </a:lnTo>
                  <a:lnTo>
                    <a:pt x="850" y="90"/>
                  </a:lnTo>
                  <a:lnTo>
                    <a:pt x="844" y="88"/>
                  </a:lnTo>
                  <a:lnTo>
                    <a:pt x="838" y="86"/>
                  </a:lnTo>
                  <a:lnTo>
                    <a:pt x="822" y="82"/>
                  </a:lnTo>
                  <a:lnTo>
                    <a:pt x="820" y="80"/>
                  </a:lnTo>
                  <a:lnTo>
                    <a:pt x="816" y="80"/>
                  </a:lnTo>
                  <a:lnTo>
                    <a:pt x="808" y="82"/>
                  </a:lnTo>
                  <a:lnTo>
                    <a:pt x="800" y="76"/>
                  </a:lnTo>
                  <a:lnTo>
                    <a:pt x="792" y="74"/>
                  </a:lnTo>
                  <a:lnTo>
                    <a:pt x="782" y="70"/>
                  </a:lnTo>
                  <a:lnTo>
                    <a:pt x="776" y="70"/>
                  </a:lnTo>
                  <a:lnTo>
                    <a:pt x="768" y="72"/>
                  </a:lnTo>
                  <a:lnTo>
                    <a:pt x="774" y="64"/>
                  </a:lnTo>
                  <a:lnTo>
                    <a:pt x="776" y="56"/>
                  </a:lnTo>
                  <a:lnTo>
                    <a:pt x="780" y="52"/>
                  </a:lnTo>
                  <a:lnTo>
                    <a:pt x="782" y="46"/>
                  </a:lnTo>
                  <a:lnTo>
                    <a:pt x="776" y="36"/>
                  </a:lnTo>
                  <a:lnTo>
                    <a:pt x="768" y="28"/>
                  </a:lnTo>
                  <a:lnTo>
                    <a:pt x="764" y="22"/>
                  </a:lnTo>
                  <a:lnTo>
                    <a:pt x="758" y="12"/>
                  </a:lnTo>
                  <a:lnTo>
                    <a:pt x="746" y="18"/>
                  </a:lnTo>
                  <a:lnTo>
                    <a:pt x="736" y="18"/>
                  </a:lnTo>
                  <a:lnTo>
                    <a:pt x="712" y="18"/>
                  </a:lnTo>
                  <a:lnTo>
                    <a:pt x="708" y="14"/>
                  </a:lnTo>
                  <a:lnTo>
                    <a:pt x="706" y="12"/>
                  </a:lnTo>
                  <a:lnTo>
                    <a:pt x="702" y="6"/>
                  </a:lnTo>
                  <a:lnTo>
                    <a:pt x="698" y="0"/>
                  </a:lnTo>
                  <a:lnTo>
                    <a:pt x="694" y="0"/>
                  </a:lnTo>
                  <a:lnTo>
                    <a:pt x="688" y="0"/>
                  </a:lnTo>
                  <a:lnTo>
                    <a:pt x="682" y="4"/>
                  </a:lnTo>
                  <a:lnTo>
                    <a:pt x="680" y="10"/>
                  </a:lnTo>
                  <a:lnTo>
                    <a:pt x="678" y="20"/>
                  </a:lnTo>
                  <a:lnTo>
                    <a:pt x="678" y="30"/>
                  </a:lnTo>
                  <a:lnTo>
                    <a:pt x="672" y="28"/>
                  </a:lnTo>
                  <a:lnTo>
                    <a:pt x="668" y="30"/>
                  </a:lnTo>
                  <a:lnTo>
                    <a:pt x="666" y="32"/>
                  </a:lnTo>
                  <a:lnTo>
                    <a:pt x="662" y="36"/>
                  </a:lnTo>
                  <a:lnTo>
                    <a:pt x="658" y="42"/>
                  </a:lnTo>
                  <a:lnTo>
                    <a:pt x="654" y="44"/>
                  </a:lnTo>
                  <a:lnTo>
                    <a:pt x="652" y="46"/>
                  </a:lnTo>
                  <a:lnTo>
                    <a:pt x="650" y="44"/>
                  </a:lnTo>
                  <a:lnTo>
                    <a:pt x="648" y="42"/>
                  </a:lnTo>
                  <a:lnTo>
                    <a:pt x="646" y="36"/>
                  </a:lnTo>
                  <a:lnTo>
                    <a:pt x="642" y="30"/>
                  </a:lnTo>
                  <a:lnTo>
                    <a:pt x="640" y="30"/>
                  </a:lnTo>
                  <a:lnTo>
                    <a:pt x="634" y="30"/>
                  </a:lnTo>
                  <a:lnTo>
                    <a:pt x="628" y="40"/>
                  </a:lnTo>
                  <a:lnTo>
                    <a:pt x="616" y="46"/>
                  </a:lnTo>
                  <a:lnTo>
                    <a:pt x="604" y="48"/>
                  </a:lnTo>
                  <a:lnTo>
                    <a:pt x="590" y="48"/>
                  </a:lnTo>
                  <a:lnTo>
                    <a:pt x="582" y="56"/>
                  </a:lnTo>
                  <a:lnTo>
                    <a:pt x="574" y="62"/>
                  </a:lnTo>
                  <a:lnTo>
                    <a:pt x="568" y="64"/>
                  </a:lnTo>
                  <a:lnTo>
                    <a:pt x="564" y="68"/>
                  </a:lnTo>
                  <a:lnTo>
                    <a:pt x="564" y="74"/>
                  </a:lnTo>
                  <a:lnTo>
                    <a:pt x="560" y="82"/>
                  </a:lnTo>
                  <a:lnTo>
                    <a:pt x="558" y="84"/>
                  </a:lnTo>
                  <a:lnTo>
                    <a:pt x="554" y="84"/>
                  </a:lnTo>
                  <a:lnTo>
                    <a:pt x="548" y="84"/>
                  </a:lnTo>
                  <a:lnTo>
                    <a:pt x="540" y="84"/>
                  </a:lnTo>
                  <a:lnTo>
                    <a:pt x="536" y="84"/>
                  </a:lnTo>
                  <a:lnTo>
                    <a:pt x="532" y="86"/>
                  </a:lnTo>
                  <a:lnTo>
                    <a:pt x="530" y="88"/>
                  </a:lnTo>
                  <a:lnTo>
                    <a:pt x="532" y="92"/>
                  </a:lnTo>
                  <a:lnTo>
                    <a:pt x="532" y="98"/>
                  </a:lnTo>
                  <a:lnTo>
                    <a:pt x="536" y="102"/>
                  </a:lnTo>
                  <a:lnTo>
                    <a:pt x="544" y="106"/>
                  </a:lnTo>
                  <a:lnTo>
                    <a:pt x="548" y="108"/>
                  </a:lnTo>
                  <a:lnTo>
                    <a:pt x="550" y="110"/>
                  </a:lnTo>
                  <a:lnTo>
                    <a:pt x="550" y="114"/>
                  </a:lnTo>
                  <a:lnTo>
                    <a:pt x="550" y="120"/>
                  </a:lnTo>
                  <a:lnTo>
                    <a:pt x="548" y="118"/>
                  </a:lnTo>
                  <a:lnTo>
                    <a:pt x="542" y="114"/>
                  </a:lnTo>
                  <a:lnTo>
                    <a:pt x="534" y="108"/>
                  </a:lnTo>
                  <a:lnTo>
                    <a:pt x="530" y="106"/>
                  </a:lnTo>
                  <a:lnTo>
                    <a:pt x="526" y="104"/>
                  </a:lnTo>
                  <a:lnTo>
                    <a:pt x="520" y="102"/>
                  </a:lnTo>
                  <a:lnTo>
                    <a:pt x="512" y="102"/>
                  </a:lnTo>
                  <a:lnTo>
                    <a:pt x="512" y="120"/>
                  </a:lnTo>
                  <a:lnTo>
                    <a:pt x="512" y="128"/>
                  </a:lnTo>
                  <a:lnTo>
                    <a:pt x="508" y="130"/>
                  </a:lnTo>
                  <a:lnTo>
                    <a:pt x="506" y="130"/>
                  </a:lnTo>
                  <a:lnTo>
                    <a:pt x="502" y="124"/>
                  </a:lnTo>
                  <a:lnTo>
                    <a:pt x="502" y="118"/>
                  </a:lnTo>
                  <a:lnTo>
                    <a:pt x="502" y="102"/>
                  </a:lnTo>
                  <a:lnTo>
                    <a:pt x="498" y="102"/>
                  </a:lnTo>
                  <a:lnTo>
                    <a:pt x="492" y="104"/>
                  </a:lnTo>
                  <a:lnTo>
                    <a:pt x="490" y="110"/>
                  </a:lnTo>
                  <a:lnTo>
                    <a:pt x="490" y="112"/>
                  </a:lnTo>
                  <a:lnTo>
                    <a:pt x="486" y="116"/>
                  </a:lnTo>
                  <a:lnTo>
                    <a:pt x="484" y="116"/>
                  </a:lnTo>
                  <a:lnTo>
                    <a:pt x="480" y="116"/>
                  </a:lnTo>
                  <a:lnTo>
                    <a:pt x="476" y="110"/>
                  </a:lnTo>
                  <a:lnTo>
                    <a:pt x="472" y="102"/>
                  </a:lnTo>
                  <a:lnTo>
                    <a:pt x="468" y="98"/>
                  </a:lnTo>
                  <a:lnTo>
                    <a:pt x="466" y="96"/>
                  </a:lnTo>
                  <a:lnTo>
                    <a:pt x="462" y="96"/>
                  </a:lnTo>
                  <a:lnTo>
                    <a:pt x="456" y="98"/>
                  </a:lnTo>
                  <a:lnTo>
                    <a:pt x="446" y="112"/>
                  </a:lnTo>
                  <a:lnTo>
                    <a:pt x="438" y="124"/>
                  </a:lnTo>
                  <a:lnTo>
                    <a:pt x="418" y="148"/>
                  </a:lnTo>
                  <a:lnTo>
                    <a:pt x="402" y="148"/>
                  </a:lnTo>
                  <a:lnTo>
                    <a:pt x="394" y="144"/>
                  </a:lnTo>
                  <a:lnTo>
                    <a:pt x="382" y="140"/>
                  </a:lnTo>
                  <a:lnTo>
                    <a:pt x="370" y="138"/>
                  </a:lnTo>
                  <a:lnTo>
                    <a:pt x="366" y="146"/>
                  </a:lnTo>
                  <a:lnTo>
                    <a:pt x="370" y="148"/>
                  </a:lnTo>
                  <a:lnTo>
                    <a:pt x="372" y="150"/>
                  </a:lnTo>
                  <a:lnTo>
                    <a:pt x="376" y="152"/>
                  </a:lnTo>
                  <a:lnTo>
                    <a:pt x="380" y="154"/>
                  </a:lnTo>
                  <a:lnTo>
                    <a:pt x="380" y="156"/>
                  </a:lnTo>
                  <a:lnTo>
                    <a:pt x="382" y="158"/>
                  </a:lnTo>
                  <a:lnTo>
                    <a:pt x="382" y="166"/>
                  </a:lnTo>
                  <a:lnTo>
                    <a:pt x="372" y="162"/>
                  </a:lnTo>
                  <a:lnTo>
                    <a:pt x="358" y="166"/>
                  </a:lnTo>
                  <a:lnTo>
                    <a:pt x="342" y="166"/>
                  </a:lnTo>
                  <a:lnTo>
                    <a:pt x="326" y="166"/>
                  </a:lnTo>
                  <a:lnTo>
                    <a:pt x="314" y="172"/>
                  </a:lnTo>
                  <a:lnTo>
                    <a:pt x="306" y="180"/>
                  </a:lnTo>
                  <a:lnTo>
                    <a:pt x="292" y="190"/>
                  </a:lnTo>
                  <a:lnTo>
                    <a:pt x="288" y="194"/>
                  </a:lnTo>
                  <a:lnTo>
                    <a:pt x="278" y="196"/>
                  </a:lnTo>
                  <a:lnTo>
                    <a:pt x="278" y="170"/>
                  </a:lnTo>
                  <a:lnTo>
                    <a:pt x="268" y="170"/>
                  </a:lnTo>
                  <a:lnTo>
                    <a:pt x="262" y="168"/>
                  </a:lnTo>
                  <a:lnTo>
                    <a:pt x="258" y="166"/>
                  </a:lnTo>
                  <a:lnTo>
                    <a:pt x="256" y="182"/>
                  </a:lnTo>
                  <a:lnTo>
                    <a:pt x="256" y="192"/>
                  </a:lnTo>
                  <a:lnTo>
                    <a:pt x="254" y="198"/>
                  </a:lnTo>
                  <a:lnTo>
                    <a:pt x="250" y="204"/>
                  </a:lnTo>
                  <a:lnTo>
                    <a:pt x="248" y="208"/>
                  </a:lnTo>
                  <a:lnTo>
                    <a:pt x="242" y="210"/>
                  </a:lnTo>
                  <a:lnTo>
                    <a:pt x="234" y="210"/>
                  </a:lnTo>
                  <a:lnTo>
                    <a:pt x="236" y="200"/>
                  </a:lnTo>
                  <a:lnTo>
                    <a:pt x="234" y="192"/>
                  </a:lnTo>
                  <a:lnTo>
                    <a:pt x="232" y="184"/>
                  </a:lnTo>
                  <a:lnTo>
                    <a:pt x="224" y="176"/>
                  </a:lnTo>
                  <a:lnTo>
                    <a:pt x="216" y="172"/>
                  </a:lnTo>
                  <a:lnTo>
                    <a:pt x="206" y="168"/>
                  </a:lnTo>
                  <a:lnTo>
                    <a:pt x="196" y="168"/>
                  </a:lnTo>
                  <a:lnTo>
                    <a:pt x="188" y="166"/>
                  </a:lnTo>
                  <a:lnTo>
                    <a:pt x="184" y="158"/>
                  </a:lnTo>
                  <a:lnTo>
                    <a:pt x="176" y="152"/>
                  </a:lnTo>
                  <a:lnTo>
                    <a:pt x="166" y="148"/>
                  </a:lnTo>
                  <a:lnTo>
                    <a:pt x="158" y="148"/>
                  </a:lnTo>
                  <a:lnTo>
                    <a:pt x="148" y="132"/>
                  </a:lnTo>
                  <a:lnTo>
                    <a:pt x="144" y="126"/>
                  </a:lnTo>
                  <a:lnTo>
                    <a:pt x="138" y="120"/>
                  </a:lnTo>
                  <a:lnTo>
                    <a:pt x="104" y="120"/>
                  </a:lnTo>
                  <a:lnTo>
                    <a:pt x="74" y="148"/>
                  </a:lnTo>
                  <a:lnTo>
                    <a:pt x="72" y="146"/>
                  </a:lnTo>
                  <a:lnTo>
                    <a:pt x="72" y="146"/>
                  </a:lnTo>
                  <a:lnTo>
                    <a:pt x="66" y="148"/>
                  </a:lnTo>
                  <a:lnTo>
                    <a:pt x="62" y="148"/>
                  </a:lnTo>
                  <a:lnTo>
                    <a:pt x="52" y="158"/>
                  </a:lnTo>
                  <a:lnTo>
                    <a:pt x="40" y="170"/>
                  </a:lnTo>
                  <a:lnTo>
                    <a:pt x="16" y="192"/>
                  </a:lnTo>
                  <a:lnTo>
                    <a:pt x="12" y="204"/>
                  </a:lnTo>
                  <a:lnTo>
                    <a:pt x="8" y="220"/>
                  </a:lnTo>
                  <a:lnTo>
                    <a:pt x="0" y="232"/>
                  </a:lnTo>
                  <a:lnTo>
                    <a:pt x="0" y="232"/>
                  </a:lnTo>
                  <a:lnTo>
                    <a:pt x="0" y="586"/>
                  </a:lnTo>
                  <a:lnTo>
                    <a:pt x="2" y="588"/>
                  </a:lnTo>
                  <a:lnTo>
                    <a:pt x="4" y="594"/>
                  </a:lnTo>
                  <a:lnTo>
                    <a:pt x="6" y="598"/>
                  </a:lnTo>
                  <a:lnTo>
                    <a:pt x="8" y="604"/>
                  </a:lnTo>
                  <a:lnTo>
                    <a:pt x="20" y="606"/>
                  </a:lnTo>
                  <a:lnTo>
                    <a:pt x="32" y="610"/>
                  </a:lnTo>
                  <a:lnTo>
                    <a:pt x="38" y="618"/>
                  </a:lnTo>
                  <a:lnTo>
                    <a:pt x="44" y="632"/>
                  </a:lnTo>
                  <a:lnTo>
                    <a:pt x="42" y="636"/>
                  </a:lnTo>
                  <a:lnTo>
                    <a:pt x="36" y="638"/>
                  </a:lnTo>
                  <a:lnTo>
                    <a:pt x="32" y="640"/>
                  </a:lnTo>
                  <a:lnTo>
                    <a:pt x="24" y="638"/>
                  </a:lnTo>
                  <a:lnTo>
                    <a:pt x="24" y="644"/>
                  </a:lnTo>
                  <a:lnTo>
                    <a:pt x="26" y="646"/>
                  </a:lnTo>
                  <a:lnTo>
                    <a:pt x="32" y="652"/>
                  </a:lnTo>
                  <a:lnTo>
                    <a:pt x="38" y="656"/>
                  </a:lnTo>
                  <a:lnTo>
                    <a:pt x="44" y="662"/>
                  </a:lnTo>
                  <a:lnTo>
                    <a:pt x="44" y="654"/>
                  </a:lnTo>
                  <a:lnTo>
                    <a:pt x="44" y="648"/>
                  </a:lnTo>
                  <a:lnTo>
                    <a:pt x="44" y="644"/>
                  </a:lnTo>
                  <a:lnTo>
                    <a:pt x="50" y="642"/>
                  </a:lnTo>
                  <a:lnTo>
                    <a:pt x="54" y="634"/>
                  </a:lnTo>
                  <a:lnTo>
                    <a:pt x="62" y="632"/>
                  </a:lnTo>
                  <a:lnTo>
                    <a:pt x="62" y="624"/>
                  </a:lnTo>
                  <a:lnTo>
                    <a:pt x="60" y="622"/>
                  </a:lnTo>
                  <a:lnTo>
                    <a:pt x="56" y="620"/>
                  </a:lnTo>
                  <a:lnTo>
                    <a:pt x="54" y="616"/>
                  </a:lnTo>
                  <a:lnTo>
                    <a:pt x="56" y="614"/>
                  </a:lnTo>
                  <a:lnTo>
                    <a:pt x="60" y="614"/>
                  </a:lnTo>
                  <a:lnTo>
                    <a:pt x="64" y="616"/>
                  </a:lnTo>
                  <a:lnTo>
                    <a:pt x="68" y="620"/>
                  </a:lnTo>
                  <a:lnTo>
                    <a:pt x="72" y="620"/>
                  </a:lnTo>
                  <a:lnTo>
                    <a:pt x="74" y="616"/>
                  </a:lnTo>
                  <a:lnTo>
                    <a:pt x="68" y="610"/>
                  </a:lnTo>
                  <a:lnTo>
                    <a:pt x="60" y="602"/>
                  </a:lnTo>
                  <a:lnTo>
                    <a:pt x="42" y="590"/>
                  </a:lnTo>
                  <a:lnTo>
                    <a:pt x="36" y="582"/>
                  </a:lnTo>
                  <a:lnTo>
                    <a:pt x="26" y="576"/>
                  </a:lnTo>
                  <a:lnTo>
                    <a:pt x="26" y="570"/>
                  </a:lnTo>
                  <a:lnTo>
                    <a:pt x="26" y="566"/>
                  </a:lnTo>
                  <a:lnTo>
                    <a:pt x="26" y="560"/>
                  </a:lnTo>
                  <a:lnTo>
                    <a:pt x="26" y="554"/>
                  </a:lnTo>
                  <a:lnTo>
                    <a:pt x="34" y="560"/>
                  </a:lnTo>
                  <a:lnTo>
                    <a:pt x="38" y="568"/>
                  </a:lnTo>
                  <a:lnTo>
                    <a:pt x="52" y="578"/>
                  </a:lnTo>
                  <a:lnTo>
                    <a:pt x="64" y="590"/>
                  </a:lnTo>
                  <a:lnTo>
                    <a:pt x="74" y="604"/>
                  </a:lnTo>
                  <a:lnTo>
                    <a:pt x="78" y="612"/>
                  </a:lnTo>
                  <a:lnTo>
                    <a:pt x="82" y="620"/>
                  </a:lnTo>
                  <a:lnTo>
                    <a:pt x="86" y="628"/>
                  </a:lnTo>
                  <a:lnTo>
                    <a:pt x="88" y="634"/>
                  </a:lnTo>
                  <a:lnTo>
                    <a:pt x="88" y="638"/>
                  </a:lnTo>
                  <a:lnTo>
                    <a:pt x="88" y="666"/>
                  </a:lnTo>
                  <a:lnTo>
                    <a:pt x="94" y="668"/>
                  </a:lnTo>
                  <a:lnTo>
                    <a:pt x="100" y="670"/>
                  </a:lnTo>
                  <a:lnTo>
                    <a:pt x="116" y="670"/>
                  </a:lnTo>
                  <a:lnTo>
                    <a:pt x="118" y="664"/>
                  </a:lnTo>
                  <a:lnTo>
                    <a:pt x="118" y="658"/>
                  </a:lnTo>
                  <a:lnTo>
                    <a:pt x="116" y="644"/>
                  </a:lnTo>
                  <a:lnTo>
                    <a:pt x="116" y="628"/>
                  </a:lnTo>
                  <a:lnTo>
                    <a:pt x="118" y="624"/>
                  </a:lnTo>
                  <a:lnTo>
                    <a:pt x="120" y="616"/>
                  </a:lnTo>
                  <a:lnTo>
                    <a:pt x="130" y="616"/>
                  </a:lnTo>
                  <a:lnTo>
                    <a:pt x="128" y="626"/>
                  </a:lnTo>
                  <a:lnTo>
                    <a:pt x="128" y="634"/>
                  </a:lnTo>
                  <a:lnTo>
                    <a:pt x="128" y="642"/>
                  </a:lnTo>
                  <a:lnTo>
                    <a:pt x="128" y="652"/>
                  </a:lnTo>
                  <a:lnTo>
                    <a:pt x="128" y="652"/>
                  </a:lnTo>
                  <a:lnTo>
                    <a:pt x="130" y="654"/>
                  </a:lnTo>
                  <a:lnTo>
                    <a:pt x="132" y="660"/>
                  </a:lnTo>
                  <a:lnTo>
                    <a:pt x="136" y="664"/>
                  </a:lnTo>
                  <a:lnTo>
                    <a:pt x="138" y="670"/>
                  </a:lnTo>
                  <a:lnTo>
                    <a:pt x="144" y="674"/>
                  </a:lnTo>
                  <a:lnTo>
                    <a:pt x="150" y="676"/>
                  </a:lnTo>
                  <a:lnTo>
                    <a:pt x="158" y="678"/>
                  </a:lnTo>
                  <a:lnTo>
                    <a:pt x="166" y="678"/>
                  </a:lnTo>
                  <a:lnTo>
                    <a:pt x="178" y="676"/>
                  </a:lnTo>
                  <a:lnTo>
                    <a:pt x="188" y="670"/>
                  </a:lnTo>
                  <a:lnTo>
                    <a:pt x="192" y="674"/>
                  </a:lnTo>
                  <a:lnTo>
                    <a:pt x="192" y="678"/>
                  </a:lnTo>
                  <a:lnTo>
                    <a:pt x="190" y="684"/>
                  </a:lnTo>
                  <a:lnTo>
                    <a:pt x="188" y="688"/>
                  </a:lnTo>
                  <a:lnTo>
                    <a:pt x="188" y="690"/>
                  </a:lnTo>
                  <a:lnTo>
                    <a:pt x="190" y="690"/>
                  </a:lnTo>
                  <a:lnTo>
                    <a:pt x="194" y="692"/>
                  </a:lnTo>
                  <a:lnTo>
                    <a:pt x="202" y="690"/>
                  </a:lnTo>
                  <a:lnTo>
                    <a:pt x="204" y="690"/>
                  </a:lnTo>
                  <a:lnTo>
                    <a:pt x="204" y="680"/>
                  </a:lnTo>
                  <a:lnTo>
                    <a:pt x="204" y="676"/>
                  </a:lnTo>
                  <a:lnTo>
                    <a:pt x="206" y="672"/>
                  </a:lnTo>
                  <a:lnTo>
                    <a:pt x="210" y="670"/>
                  </a:lnTo>
                  <a:lnTo>
                    <a:pt x="214" y="670"/>
                  </a:lnTo>
                  <a:lnTo>
                    <a:pt x="214" y="698"/>
                  </a:lnTo>
                  <a:lnTo>
                    <a:pt x="212" y="700"/>
                  </a:lnTo>
                  <a:lnTo>
                    <a:pt x="210" y="706"/>
                  </a:lnTo>
                  <a:lnTo>
                    <a:pt x="208" y="718"/>
                  </a:lnTo>
                  <a:lnTo>
                    <a:pt x="206" y="726"/>
                  </a:lnTo>
                  <a:lnTo>
                    <a:pt x="204" y="730"/>
                  </a:lnTo>
                  <a:lnTo>
                    <a:pt x="202" y="734"/>
                  </a:lnTo>
                  <a:lnTo>
                    <a:pt x="194" y="738"/>
                  </a:lnTo>
                  <a:lnTo>
                    <a:pt x="174" y="728"/>
                  </a:lnTo>
                  <a:lnTo>
                    <a:pt x="148" y="724"/>
                  </a:lnTo>
                  <a:lnTo>
                    <a:pt x="124" y="722"/>
                  </a:lnTo>
                  <a:lnTo>
                    <a:pt x="98" y="720"/>
                  </a:lnTo>
                  <a:lnTo>
                    <a:pt x="94" y="722"/>
                  </a:lnTo>
                  <a:lnTo>
                    <a:pt x="90" y="724"/>
                  </a:lnTo>
                  <a:lnTo>
                    <a:pt x="86" y="732"/>
                  </a:lnTo>
                  <a:lnTo>
                    <a:pt x="82" y="740"/>
                  </a:lnTo>
                  <a:lnTo>
                    <a:pt x="82" y="744"/>
                  </a:lnTo>
                  <a:lnTo>
                    <a:pt x="78" y="746"/>
                  </a:lnTo>
                  <a:lnTo>
                    <a:pt x="72" y="740"/>
                  </a:lnTo>
                  <a:lnTo>
                    <a:pt x="62" y="732"/>
                  </a:lnTo>
                  <a:lnTo>
                    <a:pt x="42" y="724"/>
                  </a:lnTo>
                  <a:lnTo>
                    <a:pt x="24" y="714"/>
                  </a:lnTo>
                  <a:lnTo>
                    <a:pt x="16" y="708"/>
                  </a:lnTo>
                  <a:lnTo>
                    <a:pt x="8" y="702"/>
                  </a:lnTo>
                  <a:lnTo>
                    <a:pt x="10" y="690"/>
                  </a:lnTo>
                  <a:lnTo>
                    <a:pt x="8" y="684"/>
                  </a:lnTo>
                  <a:lnTo>
                    <a:pt x="0" y="676"/>
                  </a:lnTo>
                  <a:lnTo>
                    <a:pt x="6" y="672"/>
                  </a:lnTo>
                  <a:lnTo>
                    <a:pt x="8" y="668"/>
                  </a:lnTo>
                  <a:lnTo>
                    <a:pt x="8" y="662"/>
                  </a:lnTo>
                  <a:lnTo>
                    <a:pt x="4" y="658"/>
                  </a:lnTo>
                  <a:lnTo>
                    <a:pt x="0" y="658"/>
                  </a:lnTo>
                  <a:lnTo>
                    <a:pt x="0" y="1196"/>
                  </a:lnTo>
                  <a:lnTo>
                    <a:pt x="0" y="1198"/>
                  </a:lnTo>
                  <a:lnTo>
                    <a:pt x="2" y="1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29" name="Freeform 112"/>
            <p:cNvSpPr>
              <a:spLocks/>
            </p:cNvSpPr>
            <p:nvPr/>
          </p:nvSpPr>
          <p:spPr bwMode="auto">
            <a:xfrm>
              <a:off x="1470979" y="4338815"/>
              <a:ext cx="90732" cy="99512"/>
            </a:xfrm>
            <a:custGeom>
              <a:avLst/>
              <a:gdLst>
                <a:gd name="T0" fmla="*/ 0 w 62"/>
                <a:gd name="T1" fmla="*/ 44 h 68"/>
                <a:gd name="T2" fmla="*/ 4 w 62"/>
                <a:gd name="T3" fmla="*/ 48 h 68"/>
                <a:gd name="T4" fmla="*/ 6 w 62"/>
                <a:gd name="T5" fmla="*/ 48 h 68"/>
                <a:gd name="T6" fmla="*/ 10 w 62"/>
                <a:gd name="T7" fmla="*/ 48 h 68"/>
                <a:gd name="T8" fmla="*/ 16 w 62"/>
                <a:gd name="T9" fmla="*/ 44 h 68"/>
                <a:gd name="T10" fmla="*/ 20 w 62"/>
                <a:gd name="T11" fmla="*/ 44 h 68"/>
                <a:gd name="T12" fmla="*/ 24 w 62"/>
                <a:gd name="T13" fmla="*/ 44 h 68"/>
                <a:gd name="T14" fmla="*/ 20 w 62"/>
                <a:gd name="T15" fmla="*/ 60 h 68"/>
                <a:gd name="T16" fmla="*/ 22 w 62"/>
                <a:gd name="T17" fmla="*/ 64 h 68"/>
                <a:gd name="T18" fmla="*/ 24 w 62"/>
                <a:gd name="T19" fmla="*/ 66 h 68"/>
                <a:gd name="T20" fmla="*/ 26 w 62"/>
                <a:gd name="T21" fmla="*/ 68 h 68"/>
                <a:gd name="T22" fmla="*/ 32 w 62"/>
                <a:gd name="T23" fmla="*/ 60 h 68"/>
                <a:gd name="T24" fmla="*/ 40 w 62"/>
                <a:gd name="T25" fmla="*/ 54 h 68"/>
                <a:gd name="T26" fmla="*/ 48 w 62"/>
                <a:gd name="T27" fmla="*/ 50 h 68"/>
                <a:gd name="T28" fmla="*/ 62 w 62"/>
                <a:gd name="T29" fmla="*/ 50 h 68"/>
                <a:gd name="T30" fmla="*/ 62 w 62"/>
                <a:gd name="T31" fmla="*/ 42 h 68"/>
                <a:gd name="T32" fmla="*/ 62 w 62"/>
                <a:gd name="T33" fmla="*/ 38 h 68"/>
                <a:gd name="T34" fmla="*/ 60 w 62"/>
                <a:gd name="T35" fmla="*/ 34 h 68"/>
                <a:gd name="T36" fmla="*/ 54 w 62"/>
                <a:gd name="T37" fmla="*/ 32 h 68"/>
                <a:gd name="T38" fmla="*/ 48 w 62"/>
                <a:gd name="T39" fmla="*/ 26 h 68"/>
                <a:gd name="T40" fmla="*/ 44 w 62"/>
                <a:gd name="T41" fmla="*/ 22 h 68"/>
                <a:gd name="T42" fmla="*/ 42 w 62"/>
                <a:gd name="T43" fmla="*/ 14 h 68"/>
                <a:gd name="T44" fmla="*/ 40 w 62"/>
                <a:gd name="T45" fmla="*/ 6 h 68"/>
                <a:gd name="T46" fmla="*/ 34 w 62"/>
                <a:gd name="T47" fmla="*/ 2 h 68"/>
                <a:gd name="T48" fmla="*/ 26 w 62"/>
                <a:gd name="T49" fmla="*/ 0 h 68"/>
                <a:gd name="T50" fmla="*/ 24 w 62"/>
                <a:gd name="T51" fmla="*/ 4 h 68"/>
                <a:gd name="T52" fmla="*/ 24 w 62"/>
                <a:gd name="T53" fmla="*/ 14 h 68"/>
                <a:gd name="T54" fmla="*/ 24 w 62"/>
                <a:gd name="T55" fmla="*/ 32 h 68"/>
                <a:gd name="T56" fmla="*/ 20 w 62"/>
                <a:gd name="T57" fmla="*/ 30 h 68"/>
                <a:gd name="T58" fmla="*/ 14 w 62"/>
                <a:gd name="T59" fmla="*/ 28 h 68"/>
                <a:gd name="T60" fmla="*/ 12 w 62"/>
                <a:gd name="T61" fmla="*/ 30 h 68"/>
                <a:gd name="T62" fmla="*/ 8 w 62"/>
                <a:gd name="T63" fmla="*/ 32 h 68"/>
                <a:gd name="T64" fmla="*/ 6 w 62"/>
                <a:gd name="T65" fmla="*/ 38 h 68"/>
                <a:gd name="T66" fmla="*/ 0 w 62"/>
                <a:gd name="T6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8">
                  <a:moveTo>
                    <a:pt x="0" y="44"/>
                  </a:moveTo>
                  <a:lnTo>
                    <a:pt x="4" y="48"/>
                  </a:lnTo>
                  <a:lnTo>
                    <a:pt x="6" y="48"/>
                  </a:lnTo>
                  <a:lnTo>
                    <a:pt x="10" y="48"/>
                  </a:lnTo>
                  <a:lnTo>
                    <a:pt x="16" y="44"/>
                  </a:lnTo>
                  <a:lnTo>
                    <a:pt x="20" y="44"/>
                  </a:lnTo>
                  <a:lnTo>
                    <a:pt x="24" y="44"/>
                  </a:lnTo>
                  <a:lnTo>
                    <a:pt x="20" y="60"/>
                  </a:lnTo>
                  <a:lnTo>
                    <a:pt x="22" y="64"/>
                  </a:lnTo>
                  <a:lnTo>
                    <a:pt x="24" y="66"/>
                  </a:lnTo>
                  <a:lnTo>
                    <a:pt x="26" y="68"/>
                  </a:lnTo>
                  <a:lnTo>
                    <a:pt x="32" y="60"/>
                  </a:lnTo>
                  <a:lnTo>
                    <a:pt x="40" y="54"/>
                  </a:lnTo>
                  <a:lnTo>
                    <a:pt x="48" y="50"/>
                  </a:lnTo>
                  <a:lnTo>
                    <a:pt x="62" y="50"/>
                  </a:lnTo>
                  <a:lnTo>
                    <a:pt x="62" y="42"/>
                  </a:lnTo>
                  <a:lnTo>
                    <a:pt x="62" y="38"/>
                  </a:lnTo>
                  <a:lnTo>
                    <a:pt x="60" y="34"/>
                  </a:lnTo>
                  <a:lnTo>
                    <a:pt x="54" y="32"/>
                  </a:lnTo>
                  <a:lnTo>
                    <a:pt x="48" y="26"/>
                  </a:lnTo>
                  <a:lnTo>
                    <a:pt x="44" y="22"/>
                  </a:lnTo>
                  <a:lnTo>
                    <a:pt x="42" y="14"/>
                  </a:lnTo>
                  <a:lnTo>
                    <a:pt x="40" y="6"/>
                  </a:lnTo>
                  <a:lnTo>
                    <a:pt x="34" y="2"/>
                  </a:lnTo>
                  <a:lnTo>
                    <a:pt x="26" y="0"/>
                  </a:lnTo>
                  <a:lnTo>
                    <a:pt x="24" y="4"/>
                  </a:lnTo>
                  <a:lnTo>
                    <a:pt x="24" y="14"/>
                  </a:lnTo>
                  <a:lnTo>
                    <a:pt x="24" y="32"/>
                  </a:lnTo>
                  <a:lnTo>
                    <a:pt x="20" y="30"/>
                  </a:lnTo>
                  <a:lnTo>
                    <a:pt x="14" y="28"/>
                  </a:lnTo>
                  <a:lnTo>
                    <a:pt x="12" y="30"/>
                  </a:lnTo>
                  <a:lnTo>
                    <a:pt x="8" y="32"/>
                  </a:lnTo>
                  <a:lnTo>
                    <a:pt x="6" y="38"/>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30" name="Freeform 114"/>
            <p:cNvSpPr>
              <a:spLocks/>
            </p:cNvSpPr>
            <p:nvPr/>
          </p:nvSpPr>
          <p:spPr bwMode="auto">
            <a:xfrm>
              <a:off x="850491" y="2884180"/>
              <a:ext cx="99512" cy="52683"/>
            </a:xfrm>
            <a:custGeom>
              <a:avLst/>
              <a:gdLst>
                <a:gd name="T0" fmla="*/ 0 w 68"/>
                <a:gd name="T1" fmla="*/ 34 h 36"/>
                <a:gd name="T2" fmla="*/ 10 w 68"/>
                <a:gd name="T3" fmla="*/ 32 h 36"/>
                <a:gd name="T4" fmla="*/ 22 w 68"/>
                <a:gd name="T5" fmla="*/ 34 h 36"/>
                <a:gd name="T6" fmla="*/ 44 w 68"/>
                <a:gd name="T7" fmla="*/ 36 h 36"/>
                <a:gd name="T8" fmla="*/ 52 w 68"/>
                <a:gd name="T9" fmla="*/ 36 h 36"/>
                <a:gd name="T10" fmla="*/ 60 w 68"/>
                <a:gd name="T11" fmla="*/ 34 h 36"/>
                <a:gd name="T12" fmla="*/ 66 w 68"/>
                <a:gd name="T13" fmla="*/ 26 h 36"/>
                <a:gd name="T14" fmla="*/ 68 w 68"/>
                <a:gd name="T15" fmla="*/ 20 h 36"/>
                <a:gd name="T16" fmla="*/ 66 w 68"/>
                <a:gd name="T17" fmla="*/ 14 h 36"/>
                <a:gd name="T18" fmla="*/ 58 w 68"/>
                <a:gd name="T19" fmla="*/ 8 h 36"/>
                <a:gd name="T20" fmla="*/ 48 w 68"/>
                <a:gd name="T21" fmla="*/ 4 h 36"/>
                <a:gd name="T22" fmla="*/ 40 w 68"/>
                <a:gd name="T23" fmla="*/ 2 h 36"/>
                <a:gd name="T24" fmla="*/ 30 w 68"/>
                <a:gd name="T25" fmla="*/ 0 h 36"/>
                <a:gd name="T26" fmla="*/ 22 w 68"/>
                <a:gd name="T27" fmla="*/ 0 h 36"/>
                <a:gd name="T28" fmla="*/ 10 w 68"/>
                <a:gd name="T29" fmla="*/ 2 h 36"/>
                <a:gd name="T30" fmla="*/ 4 w 68"/>
                <a:gd name="T31" fmla="*/ 6 h 36"/>
                <a:gd name="T32" fmla="*/ 0 w 68"/>
                <a:gd name="T33" fmla="*/ 8 h 36"/>
                <a:gd name="T34" fmla="*/ 0 w 68"/>
                <a:gd name="T35" fmla="*/ 10 h 36"/>
                <a:gd name="T36" fmla="*/ 0 w 68"/>
                <a:gd name="T37" fmla="*/ 18 h 36"/>
                <a:gd name="T38" fmla="*/ 0 w 68"/>
                <a:gd name="T39" fmla="*/ 26 h 36"/>
                <a:gd name="T40" fmla="*/ 0 w 68"/>
                <a:gd name="T41"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6">
                  <a:moveTo>
                    <a:pt x="0" y="34"/>
                  </a:moveTo>
                  <a:lnTo>
                    <a:pt x="10" y="32"/>
                  </a:lnTo>
                  <a:lnTo>
                    <a:pt x="22" y="34"/>
                  </a:lnTo>
                  <a:lnTo>
                    <a:pt x="44" y="36"/>
                  </a:lnTo>
                  <a:lnTo>
                    <a:pt x="52" y="36"/>
                  </a:lnTo>
                  <a:lnTo>
                    <a:pt x="60" y="34"/>
                  </a:lnTo>
                  <a:lnTo>
                    <a:pt x="66" y="26"/>
                  </a:lnTo>
                  <a:lnTo>
                    <a:pt x="68" y="20"/>
                  </a:lnTo>
                  <a:lnTo>
                    <a:pt x="66" y="14"/>
                  </a:lnTo>
                  <a:lnTo>
                    <a:pt x="58" y="8"/>
                  </a:lnTo>
                  <a:lnTo>
                    <a:pt x="48" y="4"/>
                  </a:lnTo>
                  <a:lnTo>
                    <a:pt x="40" y="2"/>
                  </a:lnTo>
                  <a:lnTo>
                    <a:pt x="30" y="0"/>
                  </a:lnTo>
                  <a:lnTo>
                    <a:pt x="22" y="0"/>
                  </a:lnTo>
                  <a:lnTo>
                    <a:pt x="10" y="2"/>
                  </a:lnTo>
                  <a:lnTo>
                    <a:pt x="4" y="6"/>
                  </a:lnTo>
                  <a:lnTo>
                    <a:pt x="0" y="8"/>
                  </a:lnTo>
                  <a:lnTo>
                    <a:pt x="0" y="10"/>
                  </a:lnTo>
                  <a:lnTo>
                    <a:pt x="0" y="18"/>
                  </a:lnTo>
                  <a:lnTo>
                    <a:pt x="0" y="26"/>
                  </a:ln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31" name="Freeform 115"/>
            <p:cNvSpPr>
              <a:spLocks/>
            </p:cNvSpPr>
            <p:nvPr/>
          </p:nvSpPr>
          <p:spPr bwMode="auto">
            <a:xfrm>
              <a:off x="69027" y="2854912"/>
              <a:ext cx="143415" cy="55610"/>
            </a:xfrm>
            <a:custGeom>
              <a:avLst/>
              <a:gdLst>
                <a:gd name="T0" fmla="*/ 20 w 98"/>
                <a:gd name="T1" fmla="*/ 24 h 38"/>
                <a:gd name="T2" fmla="*/ 38 w 98"/>
                <a:gd name="T3" fmla="*/ 32 h 38"/>
                <a:gd name="T4" fmla="*/ 48 w 98"/>
                <a:gd name="T5" fmla="*/ 36 h 38"/>
                <a:gd name="T6" fmla="*/ 58 w 98"/>
                <a:gd name="T7" fmla="*/ 36 h 38"/>
                <a:gd name="T8" fmla="*/ 70 w 98"/>
                <a:gd name="T9" fmla="*/ 38 h 38"/>
                <a:gd name="T10" fmla="*/ 84 w 98"/>
                <a:gd name="T11" fmla="*/ 36 h 38"/>
                <a:gd name="T12" fmla="*/ 86 w 98"/>
                <a:gd name="T13" fmla="*/ 32 h 38"/>
                <a:gd name="T14" fmla="*/ 86 w 98"/>
                <a:gd name="T15" fmla="*/ 28 h 38"/>
                <a:gd name="T16" fmla="*/ 94 w 98"/>
                <a:gd name="T17" fmla="*/ 24 h 38"/>
                <a:gd name="T18" fmla="*/ 96 w 98"/>
                <a:gd name="T19" fmla="*/ 22 h 38"/>
                <a:gd name="T20" fmla="*/ 96 w 98"/>
                <a:gd name="T21" fmla="*/ 20 h 38"/>
                <a:gd name="T22" fmla="*/ 98 w 98"/>
                <a:gd name="T23" fmla="*/ 16 h 38"/>
                <a:gd name="T24" fmla="*/ 98 w 98"/>
                <a:gd name="T25" fmla="*/ 10 h 38"/>
                <a:gd name="T26" fmla="*/ 72 w 98"/>
                <a:gd name="T27" fmla="*/ 4 h 38"/>
                <a:gd name="T28" fmla="*/ 48 w 98"/>
                <a:gd name="T29" fmla="*/ 0 h 38"/>
                <a:gd name="T30" fmla="*/ 0 w 98"/>
                <a:gd name="T31" fmla="*/ 0 h 38"/>
                <a:gd name="T32" fmla="*/ 0 w 98"/>
                <a:gd name="T33" fmla="*/ 10 h 38"/>
                <a:gd name="T34" fmla="*/ 2 w 98"/>
                <a:gd name="T35" fmla="*/ 18 h 38"/>
                <a:gd name="T36" fmla="*/ 20 w 98"/>
                <a:gd name="T3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38">
                  <a:moveTo>
                    <a:pt x="20" y="24"/>
                  </a:moveTo>
                  <a:lnTo>
                    <a:pt x="38" y="32"/>
                  </a:lnTo>
                  <a:lnTo>
                    <a:pt x="48" y="36"/>
                  </a:lnTo>
                  <a:lnTo>
                    <a:pt x="58" y="36"/>
                  </a:lnTo>
                  <a:lnTo>
                    <a:pt x="70" y="38"/>
                  </a:lnTo>
                  <a:lnTo>
                    <a:pt x="84" y="36"/>
                  </a:lnTo>
                  <a:lnTo>
                    <a:pt x="86" y="32"/>
                  </a:lnTo>
                  <a:lnTo>
                    <a:pt x="86" y="28"/>
                  </a:lnTo>
                  <a:lnTo>
                    <a:pt x="94" y="24"/>
                  </a:lnTo>
                  <a:lnTo>
                    <a:pt x="96" y="22"/>
                  </a:lnTo>
                  <a:lnTo>
                    <a:pt x="96" y="20"/>
                  </a:lnTo>
                  <a:lnTo>
                    <a:pt x="98" y="16"/>
                  </a:lnTo>
                  <a:lnTo>
                    <a:pt x="98" y="10"/>
                  </a:lnTo>
                  <a:lnTo>
                    <a:pt x="72" y="4"/>
                  </a:lnTo>
                  <a:lnTo>
                    <a:pt x="48" y="0"/>
                  </a:lnTo>
                  <a:lnTo>
                    <a:pt x="0" y="0"/>
                  </a:lnTo>
                  <a:lnTo>
                    <a:pt x="0" y="10"/>
                  </a:lnTo>
                  <a:lnTo>
                    <a:pt x="2" y="18"/>
                  </a:lnTo>
                  <a:lnTo>
                    <a:pt x="2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32" name="Freeform 116"/>
            <p:cNvSpPr>
              <a:spLocks/>
            </p:cNvSpPr>
            <p:nvPr/>
          </p:nvSpPr>
          <p:spPr bwMode="auto">
            <a:xfrm>
              <a:off x="440734" y="2992473"/>
              <a:ext cx="187317" cy="196098"/>
            </a:xfrm>
            <a:custGeom>
              <a:avLst/>
              <a:gdLst>
                <a:gd name="T0" fmla="*/ 38 w 128"/>
                <a:gd name="T1" fmla="*/ 134 h 134"/>
                <a:gd name="T2" fmla="*/ 42 w 128"/>
                <a:gd name="T3" fmla="*/ 130 h 134"/>
                <a:gd name="T4" fmla="*/ 44 w 128"/>
                <a:gd name="T5" fmla="*/ 128 h 134"/>
                <a:gd name="T6" fmla="*/ 46 w 128"/>
                <a:gd name="T7" fmla="*/ 126 h 134"/>
                <a:gd name="T8" fmla="*/ 50 w 128"/>
                <a:gd name="T9" fmla="*/ 126 h 134"/>
                <a:gd name="T10" fmla="*/ 48 w 128"/>
                <a:gd name="T11" fmla="*/ 118 h 134"/>
                <a:gd name="T12" fmla="*/ 46 w 128"/>
                <a:gd name="T13" fmla="*/ 112 h 134"/>
                <a:gd name="T14" fmla="*/ 38 w 128"/>
                <a:gd name="T15" fmla="*/ 100 h 134"/>
                <a:gd name="T16" fmla="*/ 34 w 128"/>
                <a:gd name="T17" fmla="*/ 94 h 134"/>
                <a:gd name="T18" fmla="*/ 32 w 128"/>
                <a:gd name="T19" fmla="*/ 86 h 134"/>
                <a:gd name="T20" fmla="*/ 30 w 128"/>
                <a:gd name="T21" fmla="*/ 76 h 134"/>
                <a:gd name="T22" fmla="*/ 30 w 128"/>
                <a:gd name="T23" fmla="*/ 66 h 134"/>
                <a:gd name="T24" fmla="*/ 42 w 128"/>
                <a:gd name="T25" fmla="*/ 66 h 134"/>
                <a:gd name="T26" fmla="*/ 48 w 128"/>
                <a:gd name="T27" fmla="*/ 62 h 134"/>
                <a:gd name="T28" fmla="*/ 56 w 128"/>
                <a:gd name="T29" fmla="*/ 56 h 134"/>
                <a:gd name="T30" fmla="*/ 64 w 128"/>
                <a:gd name="T31" fmla="*/ 52 h 134"/>
                <a:gd name="T32" fmla="*/ 74 w 128"/>
                <a:gd name="T33" fmla="*/ 38 h 134"/>
                <a:gd name="T34" fmla="*/ 84 w 128"/>
                <a:gd name="T35" fmla="*/ 36 h 134"/>
                <a:gd name="T36" fmla="*/ 90 w 128"/>
                <a:gd name="T37" fmla="*/ 30 h 134"/>
                <a:gd name="T38" fmla="*/ 96 w 128"/>
                <a:gd name="T39" fmla="*/ 30 h 134"/>
                <a:gd name="T40" fmla="*/ 104 w 128"/>
                <a:gd name="T41" fmla="*/ 30 h 134"/>
                <a:gd name="T42" fmla="*/ 112 w 128"/>
                <a:gd name="T43" fmla="*/ 28 h 134"/>
                <a:gd name="T44" fmla="*/ 116 w 128"/>
                <a:gd name="T45" fmla="*/ 26 h 134"/>
                <a:gd name="T46" fmla="*/ 120 w 128"/>
                <a:gd name="T47" fmla="*/ 20 h 134"/>
                <a:gd name="T48" fmla="*/ 122 w 128"/>
                <a:gd name="T49" fmla="*/ 14 h 134"/>
                <a:gd name="T50" fmla="*/ 126 w 128"/>
                <a:gd name="T51" fmla="*/ 8 h 134"/>
                <a:gd name="T52" fmla="*/ 128 w 128"/>
                <a:gd name="T53" fmla="*/ 0 h 134"/>
                <a:gd name="T54" fmla="*/ 108 w 128"/>
                <a:gd name="T55" fmla="*/ 0 h 134"/>
                <a:gd name="T56" fmla="*/ 108 w 128"/>
                <a:gd name="T57" fmla="*/ 6 h 134"/>
                <a:gd name="T58" fmla="*/ 106 w 128"/>
                <a:gd name="T59" fmla="*/ 8 h 134"/>
                <a:gd name="T60" fmla="*/ 104 w 128"/>
                <a:gd name="T61" fmla="*/ 10 h 134"/>
                <a:gd name="T62" fmla="*/ 84 w 128"/>
                <a:gd name="T63" fmla="*/ 12 h 134"/>
                <a:gd name="T64" fmla="*/ 66 w 128"/>
                <a:gd name="T65" fmla="*/ 20 h 134"/>
                <a:gd name="T66" fmla="*/ 30 w 128"/>
                <a:gd name="T67" fmla="*/ 36 h 134"/>
                <a:gd name="T68" fmla="*/ 30 w 128"/>
                <a:gd name="T69" fmla="*/ 44 h 134"/>
                <a:gd name="T70" fmla="*/ 28 w 128"/>
                <a:gd name="T71" fmla="*/ 48 h 134"/>
                <a:gd name="T72" fmla="*/ 24 w 128"/>
                <a:gd name="T73" fmla="*/ 56 h 134"/>
                <a:gd name="T74" fmla="*/ 20 w 128"/>
                <a:gd name="T75" fmla="*/ 62 h 134"/>
                <a:gd name="T76" fmla="*/ 18 w 128"/>
                <a:gd name="T77" fmla="*/ 66 h 134"/>
                <a:gd name="T78" fmla="*/ 16 w 128"/>
                <a:gd name="T79" fmla="*/ 72 h 134"/>
                <a:gd name="T80" fmla="*/ 16 w 128"/>
                <a:gd name="T81" fmla="*/ 80 h 134"/>
                <a:gd name="T82" fmla="*/ 10 w 128"/>
                <a:gd name="T83" fmla="*/ 86 h 134"/>
                <a:gd name="T84" fmla="*/ 8 w 128"/>
                <a:gd name="T85" fmla="*/ 92 h 134"/>
                <a:gd name="T86" fmla="*/ 2 w 128"/>
                <a:gd name="T87" fmla="*/ 98 h 134"/>
                <a:gd name="T88" fmla="*/ 0 w 128"/>
                <a:gd name="T89" fmla="*/ 108 h 134"/>
                <a:gd name="T90" fmla="*/ 20 w 128"/>
                <a:gd name="T91" fmla="*/ 122 h 134"/>
                <a:gd name="T92" fmla="*/ 38 w 128"/>
                <a:gd name="T9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34">
                  <a:moveTo>
                    <a:pt x="38" y="134"/>
                  </a:moveTo>
                  <a:lnTo>
                    <a:pt x="42" y="130"/>
                  </a:lnTo>
                  <a:lnTo>
                    <a:pt x="44" y="128"/>
                  </a:lnTo>
                  <a:lnTo>
                    <a:pt x="46" y="126"/>
                  </a:lnTo>
                  <a:lnTo>
                    <a:pt x="50" y="126"/>
                  </a:lnTo>
                  <a:lnTo>
                    <a:pt x="48" y="118"/>
                  </a:lnTo>
                  <a:lnTo>
                    <a:pt x="46" y="112"/>
                  </a:lnTo>
                  <a:lnTo>
                    <a:pt x="38" y="100"/>
                  </a:lnTo>
                  <a:lnTo>
                    <a:pt x="34" y="94"/>
                  </a:lnTo>
                  <a:lnTo>
                    <a:pt x="32" y="86"/>
                  </a:lnTo>
                  <a:lnTo>
                    <a:pt x="30" y="76"/>
                  </a:lnTo>
                  <a:lnTo>
                    <a:pt x="30" y="66"/>
                  </a:lnTo>
                  <a:lnTo>
                    <a:pt x="42" y="66"/>
                  </a:lnTo>
                  <a:lnTo>
                    <a:pt x="48" y="62"/>
                  </a:lnTo>
                  <a:lnTo>
                    <a:pt x="56" y="56"/>
                  </a:lnTo>
                  <a:lnTo>
                    <a:pt x="64" y="52"/>
                  </a:lnTo>
                  <a:lnTo>
                    <a:pt x="74" y="38"/>
                  </a:lnTo>
                  <a:lnTo>
                    <a:pt x="84" y="36"/>
                  </a:lnTo>
                  <a:lnTo>
                    <a:pt x="90" y="30"/>
                  </a:lnTo>
                  <a:lnTo>
                    <a:pt x="96" y="30"/>
                  </a:lnTo>
                  <a:lnTo>
                    <a:pt x="104" y="30"/>
                  </a:lnTo>
                  <a:lnTo>
                    <a:pt x="112" y="28"/>
                  </a:lnTo>
                  <a:lnTo>
                    <a:pt x="116" y="26"/>
                  </a:lnTo>
                  <a:lnTo>
                    <a:pt x="120" y="20"/>
                  </a:lnTo>
                  <a:lnTo>
                    <a:pt x="122" y="14"/>
                  </a:lnTo>
                  <a:lnTo>
                    <a:pt x="126" y="8"/>
                  </a:lnTo>
                  <a:lnTo>
                    <a:pt x="128" y="0"/>
                  </a:lnTo>
                  <a:lnTo>
                    <a:pt x="108" y="0"/>
                  </a:lnTo>
                  <a:lnTo>
                    <a:pt x="108" y="6"/>
                  </a:lnTo>
                  <a:lnTo>
                    <a:pt x="106" y="8"/>
                  </a:lnTo>
                  <a:lnTo>
                    <a:pt x="104" y="10"/>
                  </a:lnTo>
                  <a:lnTo>
                    <a:pt x="84" y="12"/>
                  </a:lnTo>
                  <a:lnTo>
                    <a:pt x="66" y="20"/>
                  </a:lnTo>
                  <a:lnTo>
                    <a:pt x="30" y="36"/>
                  </a:lnTo>
                  <a:lnTo>
                    <a:pt x="30" y="44"/>
                  </a:lnTo>
                  <a:lnTo>
                    <a:pt x="28" y="48"/>
                  </a:lnTo>
                  <a:lnTo>
                    <a:pt x="24" y="56"/>
                  </a:lnTo>
                  <a:lnTo>
                    <a:pt x="20" y="62"/>
                  </a:lnTo>
                  <a:lnTo>
                    <a:pt x="18" y="66"/>
                  </a:lnTo>
                  <a:lnTo>
                    <a:pt x="16" y="72"/>
                  </a:lnTo>
                  <a:lnTo>
                    <a:pt x="16" y="80"/>
                  </a:lnTo>
                  <a:lnTo>
                    <a:pt x="10" y="86"/>
                  </a:lnTo>
                  <a:lnTo>
                    <a:pt x="8" y="92"/>
                  </a:lnTo>
                  <a:lnTo>
                    <a:pt x="2" y="98"/>
                  </a:lnTo>
                  <a:lnTo>
                    <a:pt x="0" y="108"/>
                  </a:lnTo>
                  <a:lnTo>
                    <a:pt x="20" y="122"/>
                  </a:lnTo>
                  <a:lnTo>
                    <a:pt x="3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33" name="Freeform 117"/>
            <p:cNvSpPr>
              <a:spLocks/>
            </p:cNvSpPr>
            <p:nvPr/>
          </p:nvSpPr>
          <p:spPr bwMode="auto">
            <a:xfrm>
              <a:off x="484637" y="2869546"/>
              <a:ext cx="52683" cy="38049"/>
            </a:xfrm>
            <a:custGeom>
              <a:avLst/>
              <a:gdLst>
                <a:gd name="T0" fmla="*/ 8 w 36"/>
                <a:gd name="T1" fmla="*/ 26 h 26"/>
                <a:gd name="T2" fmla="*/ 16 w 36"/>
                <a:gd name="T3" fmla="*/ 26 h 26"/>
                <a:gd name="T4" fmla="*/ 18 w 36"/>
                <a:gd name="T5" fmla="*/ 24 h 26"/>
                <a:gd name="T6" fmla="*/ 26 w 36"/>
                <a:gd name="T7" fmla="*/ 18 h 26"/>
                <a:gd name="T8" fmla="*/ 30 w 36"/>
                <a:gd name="T9" fmla="*/ 16 h 26"/>
                <a:gd name="T10" fmla="*/ 36 w 36"/>
                <a:gd name="T11" fmla="*/ 16 h 26"/>
                <a:gd name="T12" fmla="*/ 36 w 36"/>
                <a:gd name="T13" fmla="*/ 8 h 26"/>
                <a:gd name="T14" fmla="*/ 28 w 36"/>
                <a:gd name="T15" fmla="*/ 2 h 26"/>
                <a:gd name="T16" fmla="*/ 24 w 36"/>
                <a:gd name="T17" fmla="*/ 0 h 26"/>
                <a:gd name="T18" fmla="*/ 18 w 36"/>
                <a:gd name="T19" fmla="*/ 0 h 26"/>
                <a:gd name="T20" fmla="*/ 12 w 36"/>
                <a:gd name="T21" fmla="*/ 2 h 26"/>
                <a:gd name="T22" fmla="*/ 6 w 36"/>
                <a:gd name="T23" fmla="*/ 6 h 26"/>
                <a:gd name="T24" fmla="*/ 2 w 36"/>
                <a:gd name="T25" fmla="*/ 12 h 26"/>
                <a:gd name="T26" fmla="*/ 0 w 36"/>
                <a:gd name="T27" fmla="*/ 22 h 26"/>
                <a:gd name="T28" fmla="*/ 6 w 36"/>
                <a:gd name="T29" fmla="*/ 26 h 26"/>
                <a:gd name="T30" fmla="*/ 8 w 36"/>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6">
                  <a:moveTo>
                    <a:pt x="8" y="26"/>
                  </a:moveTo>
                  <a:lnTo>
                    <a:pt x="16" y="26"/>
                  </a:lnTo>
                  <a:lnTo>
                    <a:pt x="18" y="24"/>
                  </a:lnTo>
                  <a:lnTo>
                    <a:pt x="26" y="18"/>
                  </a:lnTo>
                  <a:lnTo>
                    <a:pt x="30" y="16"/>
                  </a:lnTo>
                  <a:lnTo>
                    <a:pt x="36" y="16"/>
                  </a:lnTo>
                  <a:lnTo>
                    <a:pt x="36" y="8"/>
                  </a:lnTo>
                  <a:lnTo>
                    <a:pt x="28" y="2"/>
                  </a:lnTo>
                  <a:lnTo>
                    <a:pt x="24" y="0"/>
                  </a:lnTo>
                  <a:lnTo>
                    <a:pt x="18" y="0"/>
                  </a:lnTo>
                  <a:lnTo>
                    <a:pt x="12" y="2"/>
                  </a:lnTo>
                  <a:lnTo>
                    <a:pt x="6" y="6"/>
                  </a:lnTo>
                  <a:lnTo>
                    <a:pt x="2" y="12"/>
                  </a:lnTo>
                  <a:lnTo>
                    <a:pt x="0" y="22"/>
                  </a:lnTo>
                  <a:lnTo>
                    <a:pt x="6" y="26"/>
                  </a:lnTo>
                  <a:lnTo>
                    <a:pt x="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grpSp>
      <p:sp>
        <p:nvSpPr>
          <p:cNvPr id="334" name="Freeform 120"/>
          <p:cNvSpPr>
            <a:spLocks/>
          </p:cNvSpPr>
          <p:nvPr/>
        </p:nvSpPr>
        <p:spPr bwMode="auto">
          <a:xfrm>
            <a:off x="902058" y="1584618"/>
            <a:ext cx="811917" cy="336681"/>
          </a:xfrm>
          <a:custGeom>
            <a:avLst/>
            <a:gdLst>
              <a:gd name="T0" fmla="*/ 214 w 928"/>
              <a:gd name="T1" fmla="*/ 114 h 638"/>
              <a:gd name="T2" fmla="*/ 214 w 928"/>
              <a:gd name="T3" fmla="*/ 106 h 638"/>
              <a:gd name="T4" fmla="*/ 206 w 928"/>
              <a:gd name="T5" fmla="*/ 66 h 638"/>
              <a:gd name="T6" fmla="*/ 182 w 928"/>
              <a:gd name="T7" fmla="*/ 32 h 638"/>
              <a:gd name="T8" fmla="*/ 148 w 928"/>
              <a:gd name="T9" fmla="*/ 8 h 638"/>
              <a:gd name="T10" fmla="*/ 108 w 928"/>
              <a:gd name="T11" fmla="*/ 0 h 638"/>
              <a:gd name="T12" fmla="*/ 86 w 928"/>
              <a:gd name="T13" fmla="*/ 2 h 638"/>
              <a:gd name="T14" fmla="*/ 48 w 928"/>
              <a:gd name="T15" fmla="*/ 18 h 638"/>
              <a:gd name="T16" fmla="*/ 18 w 928"/>
              <a:gd name="T17" fmla="*/ 46 h 638"/>
              <a:gd name="T18" fmla="*/ 2 w 928"/>
              <a:gd name="T19" fmla="*/ 86 h 638"/>
              <a:gd name="T20" fmla="*/ 0 w 928"/>
              <a:gd name="T21" fmla="*/ 106 h 638"/>
              <a:gd name="T22" fmla="*/ 8 w 928"/>
              <a:gd name="T23" fmla="*/ 148 h 638"/>
              <a:gd name="T24" fmla="*/ 32 w 928"/>
              <a:gd name="T25" fmla="*/ 182 h 638"/>
              <a:gd name="T26" fmla="*/ 66 w 928"/>
              <a:gd name="T27" fmla="*/ 204 h 638"/>
              <a:gd name="T28" fmla="*/ 108 w 928"/>
              <a:gd name="T29" fmla="*/ 214 h 638"/>
              <a:gd name="T30" fmla="*/ 130 w 928"/>
              <a:gd name="T31" fmla="*/ 210 h 638"/>
              <a:gd name="T32" fmla="*/ 168 w 928"/>
              <a:gd name="T33" fmla="*/ 194 h 638"/>
              <a:gd name="T34" fmla="*/ 184 w 928"/>
              <a:gd name="T35" fmla="*/ 180 h 638"/>
              <a:gd name="T36" fmla="*/ 284 w 928"/>
              <a:gd name="T37" fmla="*/ 216 h 638"/>
              <a:gd name="T38" fmla="*/ 380 w 928"/>
              <a:gd name="T39" fmla="*/ 260 h 638"/>
              <a:gd name="T40" fmla="*/ 472 w 928"/>
              <a:gd name="T41" fmla="*/ 310 h 638"/>
              <a:gd name="T42" fmla="*/ 562 w 928"/>
              <a:gd name="T43" fmla="*/ 364 h 638"/>
              <a:gd name="T44" fmla="*/ 646 w 928"/>
              <a:gd name="T45" fmla="*/ 424 h 638"/>
              <a:gd name="T46" fmla="*/ 726 w 928"/>
              <a:gd name="T47" fmla="*/ 490 h 638"/>
              <a:gd name="T48" fmla="*/ 804 w 928"/>
              <a:gd name="T49" fmla="*/ 562 h 638"/>
              <a:gd name="T50" fmla="*/ 874 w 928"/>
              <a:gd name="T51" fmla="*/ 638 h 638"/>
              <a:gd name="T52" fmla="*/ 884 w 928"/>
              <a:gd name="T53" fmla="*/ 622 h 638"/>
              <a:gd name="T54" fmla="*/ 912 w 928"/>
              <a:gd name="T55" fmla="*/ 598 h 638"/>
              <a:gd name="T56" fmla="*/ 928 w 928"/>
              <a:gd name="T57" fmla="*/ 590 h 638"/>
              <a:gd name="T58" fmla="*/ 854 w 928"/>
              <a:gd name="T59" fmla="*/ 512 h 638"/>
              <a:gd name="T60" fmla="*/ 776 w 928"/>
              <a:gd name="T61" fmla="*/ 438 h 638"/>
              <a:gd name="T62" fmla="*/ 692 w 928"/>
              <a:gd name="T63" fmla="*/ 368 h 638"/>
              <a:gd name="T64" fmla="*/ 604 w 928"/>
              <a:gd name="T65" fmla="*/ 306 h 638"/>
              <a:gd name="T66" fmla="*/ 512 w 928"/>
              <a:gd name="T67" fmla="*/ 248 h 638"/>
              <a:gd name="T68" fmla="*/ 416 w 928"/>
              <a:gd name="T69" fmla="*/ 198 h 638"/>
              <a:gd name="T70" fmla="*/ 316 w 928"/>
              <a:gd name="T71" fmla="*/ 152 h 638"/>
              <a:gd name="T72" fmla="*/ 214 w 928"/>
              <a:gd name="T73" fmla="*/ 11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8" h="638">
                <a:moveTo>
                  <a:pt x="214" y="114"/>
                </a:moveTo>
                <a:lnTo>
                  <a:pt x="214" y="114"/>
                </a:lnTo>
                <a:lnTo>
                  <a:pt x="214" y="106"/>
                </a:lnTo>
                <a:lnTo>
                  <a:pt x="214" y="106"/>
                </a:lnTo>
                <a:lnTo>
                  <a:pt x="212" y="86"/>
                </a:lnTo>
                <a:lnTo>
                  <a:pt x="206" y="66"/>
                </a:lnTo>
                <a:lnTo>
                  <a:pt x="196" y="46"/>
                </a:lnTo>
                <a:lnTo>
                  <a:pt x="182" y="32"/>
                </a:lnTo>
                <a:lnTo>
                  <a:pt x="166" y="18"/>
                </a:lnTo>
                <a:lnTo>
                  <a:pt x="148" y="8"/>
                </a:lnTo>
                <a:lnTo>
                  <a:pt x="128" y="2"/>
                </a:lnTo>
                <a:lnTo>
                  <a:pt x="108" y="0"/>
                </a:lnTo>
                <a:lnTo>
                  <a:pt x="108" y="0"/>
                </a:lnTo>
                <a:lnTo>
                  <a:pt x="86" y="2"/>
                </a:lnTo>
                <a:lnTo>
                  <a:pt x="66" y="8"/>
                </a:lnTo>
                <a:lnTo>
                  <a:pt x="48" y="18"/>
                </a:lnTo>
                <a:lnTo>
                  <a:pt x="32" y="32"/>
                </a:lnTo>
                <a:lnTo>
                  <a:pt x="18" y="46"/>
                </a:lnTo>
                <a:lnTo>
                  <a:pt x="8" y="66"/>
                </a:lnTo>
                <a:lnTo>
                  <a:pt x="2" y="86"/>
                </a:lnTo>
                <a:lnTo>
                  <a:pt x="0" y="106"/>
                </a:lnTo>
                <a:lnTo>
                  <a:pt x="0" y="106"/>
                </a:lnTo>
                <a:lnTo>
                  <a:pt x="2" y="128"/>
                </a:lnTo>
                <a:lnTo>
                  <a:pt x="8" y="148"/>
                </a:lnTo>
                <a:lnTo>
                  <a:pt x="18" y="166"/>
                </a:lnTo>
                <a:lnTo>
                  <a:pt x="32" y="182"/>
                </a:lnTo>
                <a:lnTo>
                  <a:pt x="48" y="194"/>
                </a:lnTo>
                <a:lnTo>
                  <a:pt x="66" y="204"/>
                </a:lnTo>
                <a:lnTo>
                  <a:pt x="86" y="210"/>
                </a:lnTo>
                <a:lnTo>
                  <a:pt x="108" y="214"/>
                </a:lnTo>
                <a:lnTo>
                  <a:pt x="108" y="214"/>
                </a:lnTo>
                <a:lnTo>
                  <a:pt x="130" y="210"/>
                </a:lnTo>
                <a:lnTo>
                  <a:pt x="150" y="204"/>
                </a:lnTo>
                <a:lnTo>
                  <a:pt x="168" y="194"/>
                </a:lnTo>
                <a:lnTo>
                  <a:pt x="184" y="180"/>
                </a:lnTo>
                <a:lnTo>
                  <a:pt x="184" y="180"/>
                </a:lnTo>
                <a:lnTo>
                  <a:pt x="234" y="198"/>
                </a:lnTo>
                <a:lnTo>
                  <a:pt x="284" y="216"/>
                </a:lnTo>
                <a:lnTo>
                  <a:pt x="332" y="238"/>
                </a:lnTo>
                <a:lnTo>
                  <a:pt x="380" y="260"/>
                </a:lnTo>
                <a:lnTo>
                  <a:pt x="426" y="284"/>
                </a:lnTo>
                <a:lnTo>
                  <a:pt x="472" y="310"/>
                </a:lnTo>
                <a:lnTo>
                  <a:pt x="518" y="336"/>
                </a:lnTo>
                <a:lnTo>
                  <a:pt x="562" y="364"/>
                </a:lnTo>
                <a:lnTo>
                  <a:pt x="604" y="394"/>
                </a:lnTo>
                <a:lnTo>
                  <a:pt x="646" y="424"/>
                </a:lnTo>
                <a:lnTo>
                  <a:pt x="688" y="456"/>
                </a:lnTo>
                <a:lnTo>
                  <a:pt x="726" y="490"/>
                </a:lnTo>
                <a:lnTo>
                  <a:pt x="766" y="526"/>
                </a:lnTo>
                <a:lnTo>
                  <a:pt x="804" y="562"/>
                </a:lnTo>
                <a:lnTo>
                  <a:pt x="840" y="598"/>
                </a:lnTo>
                <a:lnTo>
                  <a:pt x="874" y="638"/>
                </a:lnTo>
                <a:lnTo>
                  <a:pt x="874" y="638"/>
                </a:lnTo>
                <a:lnTo>
                  <a:pt x="884" y="622"/>
                </a:lnTo>
                <a:lnTo>
                  <a:pt x="898" y="608"/>
                </a:lnTo>
                <a:lnTo>
                  <a:pt x="912" y="598"/>
                </a:lnTo>
                <a:lnTo>
                  <a:pt x="928" y="590"/>
                </a:lnTo>
                <a:lnTo>
                  <a:pt x="928" y="590"/>
                </a:lnTo>
                <a:lnTo>
                  <a:pt x="892" y="550"/>
                </a:lnTo>
                <a:lnTo>
                  <a:pt x="854" y="512"/>
                </a:lnTo>
                <a:lnTo>
                  <a:pt x="816" y="474"/>
                </a:lnTo>
                <a:lnTo>
                  <a:pt x="776" y="438"/>
                </a:lnTo>
                <a:lnTo>
                  <a:pt x="734" y="402"/>
                </a:lnTo>
                <a:lnTo>
                  <a:pt x="692" y="368"/>
                </a:lnTo>
                <a:lnTo>
                  <a:pt x="648" y="336"/>
                </a:lnTo>
                <a:lnTo>
                  <a:pt x="604" y="306"/>
                </a:lnTo>
                <a:lnTo>
                  <a:pt x="558" y="276"/>
                </a:lnTo>
                <a:lnTo>
                  <a:pt x="512" y="248"/>
                </a:lnTo>
                <a:lnTo>
                  <a:pt x="464" y="222"/>
                </a:lnTo>
                <a:lnTo>
                  <a:pt x="416" y="198"/>
                </a:lnTo>
                <a:lnTo>
                  <a:pt x="366" y="174"/>
                </a:lnTo>
                <a:lnTo>
                  <a:pt x="316" y="152"/>
                </a:lnTo>
                <a:lnTo>
                  <a:pt x="266" y="132"/>
                </a:lnTo>
                <a:lnTo>
                  <a:pt x="214" y="114"/>
                </a:lnTo>
                <a:lnTo>
                  <a:pt x="214" y="114"/>
                </a:lnTo>
                <a:close/>
              </a:path>
            </a:pathLst>
          </a:custGeom>
          <a:solidFill>
            <a:srgbClr val="602320"/>
          </a:solidFill>
          <a:ln>
            <a:noFill/>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37" name="Freeform 123"/>
          <p:cNvSpPr>
            <a:spLocks/>
          </p:cNvSpPr>
          <p:nvPr/>
        </p:nvSpPr>
        <p:spPr bwMode="auto">
          <a:xfrm>
            <a:off x="2554240" y="2578788"/>
            <a:ext cx="380915" cy="438971"/>
          </a:xfrm>
          <a:custGeom>
            <a:avLst/>
            <a:gdLst>
              <a:gd name="T0" fmla="*/ 192 w 478"/>
              <a:gd name="T1" fmla="*/ 168 h 998"/>
              <a:gd name="T2" fmla="*/ 206 w 478"/>
              <a:gd name="T3" fmla="*/ 140 h 998"/>
              <a:gd name="T4" fmla="*/ 212 w 478"/>
              <a:gd name="T5" fmla="*/ 106 h 998"/>
              <a:gd name="T6" fmla="*/ 210 w 478"/>
              <a:gd name="T7" fmla="*/ 86 h 998"/>
              <a:gd name="T8" fmla="*/ 194 w 478"/>
              <a:gd name="T9" fmla="*/ 48 h 998"/>
              <a:gd name="T10" fmla="*/ 166 w 478"/>
              <a:gd name="T11" fmla="*/ 18 h 998"/>
              <a:gd name="T12" fmla="*/ 126 w 478"/>
              <a:gd name="T13" fmla="*/ 2 h 998"/>
              <a:gd name="T14" fmla="*/ 106 w 478"/>
              <a:gd name="T15" fmla="*/ 0 h 998"/>
              <a:gd name="T16" fmla="*/ 66 w 478"/>
              <a:gd name="T17" fmla="*/ 8 h 998"/>
              <a:gd name="T18" fmla="*/ 50 w 478"/>
              <a:gd name="T19" fmla="*/ 16 h 998"/>
              <a:gd name="T20" fmla="*/ 22 w 478"/>
              <a:gd name="T21" fmla="*/ 40 h 998"/>
              <a:gd name="T22" fmla="*/ 12 w 478"/>
              <a:gd name="T23" fmla="*/ 56 h 998"/>
              <a:gd name="T24" fmla="*/ 2 w 478"/>
              <a:gd name="T25" fmla="*/ 80 h 998"/>
              <a:gd name="T26" fmla="*/ 0 w 478"/>
              <a:gd name="T27" fmla="*/ 106 h 998"/>
              <a:gd name="T28" fmla="*/ 2 w 478"/>
              <a:gd name="T29" fmla="*/ 128 h 998"/>
              <a:gd name="T30" fmla="*/ 18 w 478"/>
              <a:gd name="T31" fmla="*/ 166 h 998"/>
              <a:gd name="T32" fmla="*/ 46 w 478"/>
              <a:gd name="T33" fmla="*/ 196 h 998"/>
              <a:gd name="T34" fmla="*/ 84 w 478"/>
              <a:gd name="T35" fmla="*/ 212 h 998"/>
              <a:gd name="T36" fmla="*/ 106 w 478"/>
              <a:gd name="T37" fmla="*/ 214 h 998"/>
              <a:gd name="T38" fmla="*/ 132 w 478"/>
              <a:gd name="T39" fmla="*/ 210 h 998"/>
              <a:gd name="T40" fmla="*/ 162 w 478"/>
              <a:gd name="T41" fmla="*/ 252 h 998"/>
              <a:gd name="T42" fmla="*/ 214 w 478"/>
              <a:gd name="T43" fmla="*/ 342 h 998"/>
              <a:gd name="T44" fmla="*/ 262 w 478"/>
              <a:gd name="T45" fmla="*/ 434 h 998"/>
              <a:gd name="T46" fmla="*/ 302 w 478"/>
              <a:gd name="T47" fmla="*/ 530 h 998"/>
              <a:gd name="T48" fmla="*/ 338 w 478"/>
              <a:gd name="T49" fmla="*/ 630 h 998"/>
              <a:gd name="T50" fmla="*/ 366 w 478"/>
              <a:gd name="T51" fmla="*/ 732 h 998"/>
              <a:gd name="T52" fmla="*/ 388 w 478"/>
              <a:gd name="T53" fmla="*/ 838 h 998"/>
              <a:gd name="T54" fmla="*/ 402 w 478"/>
              <a:gd name="T55" fmla="*/ 944 h 998"/>
              <a:gd name="T56" fmla="*/ 406 w 478"/>
              <a:gd name="T57" fmla="*/ 998 h 998"/>
              <a:gd name="T58" fmla="*/ 438 w 478"/>
              <a:gd name="T59" fmla="*/ 990 h 998"/>
              <a:gd name="T60" fmla="*/ 450 w 478"/>
              <a:gd name="T61" fmla="*/ 990 h 998"/>
              <a:gd name="T62" fmla="*/ 478 w 478"/>
              <a:gd name="T63" fmla="*/ 994 h 998"/>
              <a:gd name="T64" fmla="*/ 474 w 478"/>
              <a:gd name="T65" fmla="*/ 936 h 998"/>
              <a:gd name="T66" fmla="*/ 458 w 478"/>
              <a:gd name="T67" fmla="*/ 824 h 998"/>
              <a:gd name="T68" fmla="*/ 436 w 478"/>
              <a:gd name="T69" fmla="*/ 714 h 998"/>
              <a:gd name="T70" fmla="*/ 406 w 478"/>
              <a:gd name="T71" fmla="*/ 608 h 998"/>
              <a:gd name="T72" fmla="*/ 370 w 478"/>
              <a:gd name="T73" fmla="*/ 504 h 998"/>
              <a:gd name="T74" fmla="*/ 326 w 478"/>
              <a:gd name="T75" fmla="*/ 404 h 998"/>
              <a:gd name="T76" fmla="*/ 278 w 478"/>
              <a:gd name="T77" fmla="*/ 306 h 998"/>
              <a:gd name="T78" fmla="*/ 222 w 478"/>
              <a:gd name="T79" fmla="*/ 214 h 998"/>
              <a:gd name="T80" fmla="*/ 192 w 478"/>
              <a:gd name="T81" fmla="*/ 16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8" h="998">
                <a:moveTo>
                  <a:pt x="192" y="168"/>
                </a:moveTo>
                <a:lnTo>
                  <a:pt x="192" y="168"/>
                </a:lnTo>
                <a:lnTo>
                  <a:pt x="200" y="154"/>
                </a:lnTo>
                <a:lnTo>
                  <a:pt x="206" y="140"/>
                </a:lnTo>
                <a:lnTo>
                  <a:pt x="210" y="124"/>
                </a:lnTo>
                <a:lnTo>
                  <a:pt x="212" y="106"/>
                </a:lnTo>
                <a:lnTo>
                  <a:pt x="212" y="106"/>
                </a:lnTo>
                <a:lnTo>
                  <a:pt x="210" y="86"/>
                </a:lnTo>
                <a:lnTo>
                  <a:pt x="204" y="66"/>
                </a:lnTo>
                <a:lnTo>
                  <a:pt x="194" y="48"/>
                </a:lnTo>
                <a:lnTo>
                  <a:pt x="180" y="32"/>
                </a:lnTo>
                <a:lnTo>
                  <a:pt x="166" y="18"/>
                </a:lnTo>
                <a:lnTo>
                  <a:pt x="146" y="8"/>
                </a:lnTo>
                <a:lnTo>
                  <a:pt x="126" y="2"/>
                </a:lnTo>
                <a:lnTo>
                  <a:pt x="106" y="0"/>
                </a:lnTo>
                <a:lnTo>
                  <a:pt x="106" y="0"/>
                </a:lnTo>
                <a:lnTo>
                  <a:pt x="86" y="2"/>
                </a:lnTo>
                <a:lnTo>
                  <a:pt x="66" y="8"/>
                </a:lnTo>
                <a:lnTo>
                  <a:pt x="66" y="8"/>
                </a:lnTo>
                <a:lnTo>
                  <a:pt x="50" y="16"/>
                </a:lnTo>
                <a:lnTo>
                  <a:pt x="36" y="26"/>
                </a:lnTo>
                <a:lnTo>
                  <a:pt x="22" y="40"/>
                </a:lnTo>
                <a:lnTo>
                  <a:pt x="12" y="56"/>
                </a:lnTo>
                <a:lnTo>
                  <a:pt x="12" y="56"/>
                </a:lnTo>
                <a:lnTo>
                  <a:pt x="6" y="66"/>
                </a:lnTo>
                <a:lnTo>
                  <a:pt x="2" y="80"/>
                </a:lnTo>
                <a:lnTo>
                  <a:pt x="0" y="92"/>
                </a:lnTo>
                <a:lnTo>
                  <a:pt x="0" y="106"/>
                </a:lnTo>
                <a:lnTo>
                  <a:pt x="0" y="106"/>
                </a:lnTo>
                <a:lnTo>
                  <a:pt x="2" y="128"/>
                </a:lnTo>
                <a:lnTo>
                  <a:pt x="8" y="148"/>
                </a:lnTo>
                <a:lnTo>
                  <a:pt x="18" y="166"/>
                </a:lnTo>
                <a:lnTo>
                  <a:pt x="30" y="182"/>
                </a:lnTo>
                <a:lnTo>
                  <a:pt x="46" y="196"/>
                </a:lnTo>
                <a:lnTo>
                  <a:pt x="64" y="204"/>
                </a:lnTo>
                <a:lnTo>
                  <a:pt x="84" y="212"/>
                </a:lnTo>
                <a:lnTo>
                  <a:pt x="106" y="214"/>
                </a:lnTo>
                <a:lnTo>
                  <a:pt x="106" y="214"/>
                </a:lnTo>
                <a:lnTo>
                  <a:pt x="120" y="212"/>
                </a:lnTo>
                <a:lnTo>
                  <a:pt x="132" y="210"/>
                </a:lnTo>
                <a:lnTo>
                  <a:pt x="132" y="210"/>
                </a:lnTo>
                <a:lnTo>
                  <a:pt x="162" y="252"/>
                </a:lnTo>
                <a:lnTo>
                  <a:pt x="188" y="296"/>
                </a:lnTo>
                <a:lnTo>
                  <a:pt x="214" y="342"/>
                </a:lnTo>
                <a:lnTo>
                  <a:pt x="238" y="388"/>
                </a:lnTo>
                <a:lnTo>
                  <a:pt x="262" y="434"/>
                </a:lnTo>
                <a:lnTo>
                  <a:pt x="282" y="482"/>
                </a:lnTo>
                <a:lnTo>
                  <a:pt x="302" y="530"/>
                </a:lnTo>
                <a:lnTo>
                  <a:pt x="320" y="580"/>
                </a:lnTo>
                <a:lnTo>
                  <a:pt x="338" y="630"/>
                </a:lnTo>
                <a:lnTo>
                  <a:pt x="352" y="680"/>
                </a:lnTo>
                <a:lnTo>
                  <a:pt x="366" y="732"/>
                </a:lnTo>
                <a:lnTo>
                  <a:pt x="378" y="784"/>
                </a:lnTo>
                <a:lnTo>
                  <a:pt x="388" y="838"/>
                </a:lnTo>
                <a:lnTo>
                  <a:pt x="396" y="890"/>
                </a:lnTo>
                <a:lnTo>
                  <a:pt x="402" y="944"/>
                </a:lnTo>
                <a:lnTo>
                  <a:pt x="406" y="998"/>
                </a:lnTo>
                <a:lnTo>
                  <a:pt x="406" y="998"/>
                </a:lnTo>
                <a:lnTo>
                  <a:pt x="428" y="992"/>
                </a:lnTo>
                <a:lnTo>
                  <a:pt x="438" y="990"/>
                </a:lnTo>
                <a:lnTo>
                  <a:pt x="450" y="990"/>
                </a:lnTo>
                <a:lnTo>
                  <a:pt x="450" y="990"/>
                </a:lnTo>
                <a:lnTo>
                  <a:pt x="464" y="990"/>
                </a:lnTo>
                <a:lnTo>
                  <a:pt x="478" y="994"/>
                </a:lnTo>
                <a:lnTo>
                  <a:pt x="478" y="994"/>
                </a:lnTo>
                <a:lnTo>
                  <a:pt x="474" y="936"/>
                </a:lnTo>
                <a:lnTo>
                  <a:pt x="466" y="880"/>
                </a:lnTo>
                <a:lnTo>
                  <a:pt x="458" y="824"/>
                </a:lnTo>
                <a:lnTo>
                  <a:pt x="448" y="770"/>
                </a:lnTo>
                <a:lnTo>
                  <a:pt x="436" y="714"/>
                </a:lnTo>
                <a:lnTo>
                  <a:pt x="422" y="662"/>
                </a:lnTo>
                <a:lnTo>
                  <a:pt x="406" y="608"/>
                </a:lnTo>
                <a:lnTo>
                  <a:pt x="388" y="556"/>
                </a:lnTo>
                <a:lnTo>
                  <a:pt x="370" y="504"/>
                </a:lnTo>
                <a:lnTo>
                  <a:pt x="348" y="454"/>
                </a:lnTo>
                <a:lnTo>
                  <a:pt x="326" y="404"/>
                </a:lnTo>
                <a:lnTo>
                  <a:pt x="302" y="354"/>
                </a:lnTo>
                <a:lnTo>
                  <a:pt x="278" y="306"/>
                </a:lnTo>
                <a:lnTo>
                  <a:pt x="250" y="260"/>
                </a:lnTo>
                <a:lnTo>
                  <a:pt x="222" y="214"/>
                </a:lnTo>
                <a:lnTo>
                  <a:pt x="192" y="168"/>
                </a:lnTo>
                <a:lnTo>
                  <a:pt x="192" y="168"/>
                </a:lnTo>
                <a:close/>
              </a:path>
            </a:pathLst>
          </a:custGeom>
          <a:solidFill>
            <a:srgbClr val="A32020"/>
          </a:solidFill>
          <a:ln>
            <a:noFill/>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38" name="Freeform 124"/>
          <p:cNvSpPr>
            <a:spLocks/>
          </p:cNvSpPr>
          <p:nvPr/>
        </p:nvSpPr>
        <p:spPr bwMode="auto">
          <a:xfrm>
            <a:off x="2623751" y="4824408"/>
            <a:ext cx="452735" cy="553998"/>
          </a:xfrm>
          <a:custGeom>
            <a:avLst/>
            <a:gdLst>
              <a:gd name="T0" fmla="*/ 862 w 878"/>
              <a:gd name="T1" fmla="*/ 52 h 698"/>
              <a:gd name="T2" fmla="*/ 840 w 878"/>
              <a:gd name="T3" fmla="*/ 26 h 698"/>
              <a:gd name="T4" fmla="*/ 806 w 878"/>
              <a:gd name="T5" fmla="*/ 6 h 698"/>
              <a:gd name="T6" fmla="*/ 790 w 878"/>
              <a:gd name="T7" fmla="*/ 2 h 698"/>
              <a:gd name="T8" fmla="*/ 772 w 878"/>
              <a:gd name="T9" fmla="*/ 0 h 698"/>
              <a:gd name="T10" fmla="*/ 730 w 878"/>
              <a:gd name="T11" fmla="*/ 10 h 698"/>
              <a:gd name="T12" fmla="*/ 696 w 878"/>
              <a:gd name="T13" fmla="*/ 32 h 698"/>
              <a:gd name="T14" fmla="*/ 674 w 878"/>
              <a:gd name="T15" fmla="*/ 66 h 698"/>
              <a:gd name="T16" fmla="*/ 666 w 878"/>
              <a:gd name="T17" fmla="*/ 108 h 698"/>
              <a:gd name="T18" fmla="*/ 666 w 878"/>
              <a:gd name="T19" fmla="*/ 124 h 698"/>
              <a:gd name="T20" fmla="*/ 676 w 878"/>
              <a:gd name="T21" fmla="*/ 154 h 698"/>
              <a:gd name="T22" fmla="*/ 684 w 878"/>
              <a:gd name="T23" fmla="*/ 168 h 698"/>
              <a:gd name="T24" fmla="*/ 614 w 878"/>
              <a:gd name="T25" fmla="*/ 244 h 698"/>
              <a:gd name="T26" fmla="*/ 538 w 878"/>
              <a:gd name="T27" fmla="*/ 314 h 698"/>
              <a:gd name="T28" fmla="*/ 458 w 878"/>
              <a:gd name="T29" fmla="*/ 380 h 698"/>
              <a:gd name="T30" fmla="*/ 374 w 878"/>
              <a:gd name="T31" fmla="*/ 440 h 698"/>
              <a:gd name="T32" fmla="*/ 286 w 878"/>
              <a:gd name="T33" fmla="*/ 496 h 698"/>
              <a:gd name="T34" fmla="*/ 194 w 878"/>
              <a:gd name="T35" fmla="*/ 546 h 698"/>
              <a:gd name="T36" fmla="*/ 100 w 878"/>
              <a:gd name="T37" fmla="*/ 590 h 698"/>
              <a:gd name="T38" fmla="*/ 0 w 878"/>
              <a:gd name="T39" fmla="*/ 626 h 698"/>
              <a:gd name="T40" fmla="*/ 8 w 878"/>
              <a:gd name="T41" fmla="*/ 640 h 698"/>
              <a:gd name="T42" fmla="*/ 16 w 878"/>
              <a:gd name="T43" fmla="*/ 668 h 698"/>
              <a:gd name="T44" fmla="*/ 18 w 878"/>
              <a:gd name="T45" fmla="*/ 684 h 698"/>
              <a:gd name="T46" fmla="*/ 16 w 878"/>
              <a:gd name="T47" fmla="*/ 698 h 698"/>
              <a:gd name="T48" fmla="*/ 122 w 878"/>
              <a:gd name="T49" fmla="*/ 658 h 698"/>
              <a:gd name="T50" fmla="*/ 222 w 878"/>
              <a:gd name="T51" fmla="*/ 612 h 698"/>
              <a:gd name="T52" fmla="*/ 320 w 878"/>
              <a:gd name="T53" fmla="*/ 560 h 698"/>
              <a:gd name="T54" fmla="*/ 414 w 878"/>
              <a:gd name="T55" fmla="*/ 500 h 698"/>
              <a:gd name="T56" fmla="*/ 504 w 878"/>
              <a:gd name="T57" fmla="*/ 436 h 698"/>
              <a:gd name="T58" fmla="*/ 588 w 878"/>
              <a:gd name="T59" fmla="*/ 366 h 698"/>
              <a:gd name="T60" fmla="*/ 668 w 878"/>
              <a:gd name="T61" fmla="*/ 290 h 698"/>
              <a:gd name="T62" fmla="*/ 742 w 878"/>
              <a:gd name="T63" fmla="*/ 210 h 698"/>
              <a:gd name="T64" fmla="*/ 756 w 878"/>
              <a:gd name="T65" fmla="*/ 212 h 698"/>
              <a:gd name="T66" fmla="*/ 772 w 878"/>
              <a:gd name="T67" fmla="*/ 214 h 698"/>
              <a:gd name="T68" fmla="*/ 812 w 878"/>
              <a:gd name="T69" fmla="*/ 206 h 698"/>
              <a:gd name="T70" fmla="*/ 846 w 878"/>
              <a:gd name="T71" fmla="*/ 182 h 698"/>
              <a:gd name="T72" fmla="*/ 870 w 878"/>
              <a:gd name="T73" fmla="*/ 148 h 698"/>
              <a:gd name="T74" fmla="*/ 878 w 878"/>
              <a:gd name="T75" fmla="*/ 108 h 698"/>
              <a:gd name="T76" fmla="*/ 878 w 878"/>
              <a:gd name="T77" fmla="*/ 92 h 698"/>
              <a:gd name="T78" fmla="*/ 870 w 878"/>
              <a:gd name="T79" fmla="*/ 66 h 698"/>
              <a:gd name="T80" fmla="*/ 862 w 878"/>
              <a:gd name="T81" fmla="*/ 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8" h="698">
                <a:moveTo>
                  <a:pt x="862" y="52"/>
                </a:moveTo>
                <a:lnTo>
                  <a:pt x="862" y="52"/>
                </a:lnTo>
                <a:lnTo>
                  <a:pt x="852" y="38"/>
                </a:lnTo>
                <a:lnTo>
                  <a:pt x="840" y="26"/>
                </a:lnTo>
                <a:lnTo>
                  <a:pt x="824" y="14"/>
                </a:lnTo>
                <a:lnTo>
                  <a:pt x="806" y="6"/>
                </a:lnTo>
                <a:lnTo>
                  <a:pt x="806" y="6"/>
                </a:lnTo>
                <a:lnTo>
                  <a:pt x="790" y="2"/>
                </a:lnTo>
                <a:lnTo>
                  <a:pt x="772" y="0"/>
                </a:lnTo>
                <a:lnTo>
                  <a:pt x="772" y="0"/>
                </a:lnTo>
                <a:lnTo>
                  <a:pt x="750" y="2"/>
                </a:lnTo>
                <a:lnTo>
                  <a:pt x="730" y="10"/>
                </a:lnTo>
                <a:lnTo>
                  <a:pt x="712" y="20"/>
                </a:lnTo>
                <a:lnTo>
                  <a:pt x="696" y="32"/>
                </a:lnTo>
                <a:lnTo>
                  <a:pt x="684" y="48"/>
                </a:lnTo>
                <a:lnTo>
                  <a:pt x="674" y="66"/>
                </a:lnTo>
                <a:lnTo>
                  <a:pt x="668" y="86"/>
                </a:lnTo>
                <a:lnTo>
                  <a:pt x="666" y="108"/>
                </a:lnTo>
                <a:lnTo>
                  <a:pt x="666" y="108"/>
                </a:lnTo>
                <a:lnTo>
                  <a:pt x="666" y="124"/>
                </a:lnTo>
                <a:lnTo>
                  <a:pt x="670" y="140"/>
                </a:lnTo>
                <a:lnTo>
                  <a:pt x="676" y="154"/>
                </a:lnTo>
                <a:lnTo>
                  <a:pt x="684" y="168"/>
                </a:lnTo>
                <a:lnTo>
                  <a:pt x="684" y="168"/>
                </a:lnTo>
                <a:lnTo>
                  <a:pt x="650" y="206"/>
                </a:lnTo>
                <a:lnTo>
                  <a:pt x="614" y="244"/>
                </a:lnTo>
                <a:lnTo>
                  <a:pt x="576" y="280"/>
                </a:lnTo>
                <a:lnTo>
                  <a:pt x="538" y="314"/>
                </a:lnTo>
                <a:lnTo>
                  <a:pt x="498" y="348"/>
                </a:lnTo>
                <a:lnTo>
                  <a:pt x="458" y="380"/>
                </a:lnTo>
                <a:lnTo>
                  <a:pt x="416" y="410"/>
                </a:lnTo>
                <a:lnTo>
                  <a:pt x="374" y="440"/>
                </a:lnTo>
                <a:lnTo>
                  <a:pt x="330" y="468"/>
                </a:lnTo>
                <a:lnTo>
                  <a:pt x="286" y="496"/>
                </a:lnTo>
                <a:lnTo>
                  <a:pt x="240" y="522"/>
                </a:lnTo>
                <a:lnTo>
                  <a:pt x="194" y="546"/>
                </a:lnTo>
                <a:lnTo>
                  <a:pt x="148" y="568"/>
                </a:lnTo>
                <a:lnTo>
                  <a:pt x="100" y="590"/>
                </a:lnTo>
                <a:lnTo>
                  <a:pt x="50" y="608"/>
                </a:lnTo>
                <a:lnTo>
                  <a:pt x="0" y="626"/>
                </a:lnTo>
                <a:lnTo>
                  <a:pt x="0" y="626"/>
                </a:lnTo>
                <a:lnTo>
                  <a:pt x="8" y="640"/>
                </a:lnTo>
                <a:lnTo>
                  <a:pt x="14" y="654"/>
                </a:lnTo>
                <a:lnTo>
                  <a:pt x="16" y="668"/>
                </a:lnTo>
                <a:lnTo>
                  <a:pt x="18" y="684"/>
                </a:lnTo>
                <a:lnTo>
                  <a:pt x="18" y="684"/>
                </a:lnTo>
                <a:lnTo>
                  <a:pt x="16" y="698"/>
                </a:lnTo>
                <a:lnTo>
                  <a:pt x="16" y="698"/>
                </a:lnTo>
                <a:lnTo>
                  <a:pt x="70" y="678"/>
                </a:lnTo>
                <a:lnTo>
                  <a:pt x="122" y="658"/>
                </a:lnTo>
                <a:lnTo>
                  <a:pt x="172" y="636"/>
                </a:lnTo>
                <a:lnTo>
                  <a:pt x="222" y="612"/>
                </a:lnTo>
                <a:lnTo>
                  <a:pt x="272" y="586"/>
                </a:lnTo>
                <a:lnTo>
                  <a:pt x="320" y="560"/>
                </a:lnTo>
                <a:lnTo>
                  <a:pt x="368" y="530"/>
                </a:lnTo>
                <a:lnTo>
                  <a:pt x="414" y="500"/>
                </a:lnTo>
                <a:lnTo>
                  <a:pt x="460" y="470"/>
                </a:lnTo>
                <a:lnTo>
                  <a:pt x="504" y="436"/>
                </a:lnTo>
                <a:lnTo>
                  <a:pt x="546" y="402"/>
                </a:lnTo>
                <a:lnTo>
                  <a:pt x="588" y="366"/>
                </a:lnTo>
                <a:lnTo>
                  <a:pt x="628" y="328"/>
                </a:lnTo>
                <a:lnTo>
                  <a:pt x="668" y="290"/>
                </a:lnTo>
                <a:lnTo>
                  <a:pt x="706" y="250"/>
                </a:lnTo>
                <a:lnTo>
                  <a:pt x="742" y="210"/>
                </a:lnTo>
                <a:lnTo>
                  <a:pt x="742" y="210"/>
                </a:lnTo>
                <a:lnTo>
                  <a:pt x="756" y="212"/>
                </a:lnTo>
                <a:lnTo>
                  <a:pt x="772" y="214"/>
                </a:lnTo>
                <a:lnTo>
                  <a:pt x="772" y="214"/>
                </a:lnTo>
                <a:lnTo>
                  <a:pt x="792" y="212"/>
                </a:lnTo>
                <a:lnTo>
                  <a:pt x="812" y="206"/>
                </a:lnTo>
                <a:lnTo>
                  <a:pt x="832" y="196"/>
                </a:lnTo>
                <a:lnTo>
                  <a:pt x="846" y="182"/>
                </a:lnTo>
                <a:lnTo>
                  <a:pt x="860" y="166"/>
                </a:lnTo>
                <a:lnTo>
                  <a:pt x="870" y="148"/>
                </a:lnTo>
                <a:lnTo>
                  <a:pt x="876" y="128"/>
                </a:lnTo>
                <a:lnTo>
                  <a:pt x="878" y="108"/>
                </a:lnTo>
                <a:lnTo>
                  <a:pt x="878" y="108"/>
                </a:lnTo>
                <a:lnTo>
                  <a:pt x="878" y="92"/>
                </a:lnTo>
                <a:lnTo>
                  <a:pt x="874" y="78"/>
                </a:lnTo>
                <a:lnTo>
                  <a:pt x="870" y="66"/>
                </a:lnTo>
                <a:lnTo>
                  <a:pt x="862" y="52"/>
                </a:lnTo>
                <a:lnTo>
                  <a:pt x="862" y="52"/>
                </a:lnTo>
                <a:close/>
              </a:path>
            </a:pathLst>
          </a:custGeom>
          <a:solidFill>
            <a:srgbClr val="DC6900"/>
          </a:solidFill>
          <a:ln>
            <a:noFill/>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39" name="Freeform 125"/>
          <p:cNvSpPr>
            <a:spLocks/>
          </p:cNvSpPr>
          <p:nvPr/>
        </p:nvSpPr>
        <p:spPr bwMode="auto">
          <a:xfrm>
            <a:off x="1773992" y="1870123"/>
            <a:ext cx="857483" cy="845530"/>
          </a:xfrm>
          <a:custGeom>
            <a:avLst/>
            <a:gdLst>
              <a:gd name="T0" fmla="*/ 682 w 682"/>
              <a:gd name="T1" fmla="*/ 340 h 680"/>
              <a:gd name="T2" fmla="*/ 674 w 682"/>
              <a:gd name="T3" fmla="*/ 410 h 680"/>
              <a:gd name="T4" fmla="*/ 654 w 682"/>
              <a:gd name="T5" fmla="*/ 472 h 680"/>
              <a:gd name="T6" fmla="*/ 624 w 682"/>
              <a:gd name="T7" fmla="*/ 530 h 680"/>
              <a:gd name="T8" fmla="*/ 582 w 682"/>
              <a:gd name="T9" fmla="*/ 582 h 680"/>
              <a:gd name="T10" fmla="*/ 532 w 682"/>
              <a:gd name="T11" fmla="*/ 622 h 680"/>
              <a:gd name="T12" fmla="*/ 474 w 682"/>
              <a:gd name="T13" fmla="*/ 654 h 680"/>
              <a:gd name="T14" fmla="*/ 410 w 682"/>
              <a:gd name="T15" fmla="*/ 674 h 680"/>
              <a:gd name="T16" fmla="*/ 342 w 682"/>
              <a:gd name="T17" fmla="*/ 680 h 680"/>
              <a:gd name="T18" fmla="*/ 306 w 682"/>
              <a:gd name="T19" fmla="*/ 678 h 680"/>
              <a:gd name="T20" fmla="*/ 240 w 682"/>
              <a:gd name="T21" fmla="*/ 666 h 680"/>
              <a:gd name="T22" fmla="*/ 178 w 682"/>
              <a:gd name="T23" fmla="*/ 640 h 680"/>
              <a:gd name="T24" fmla="*/ 124 w 682"/>
              <a:gd name="T25" fmla="*/ 602 h 680"/>
              <a:gd name="T26" fmla="*/ 78 w 682"/>
              <a:gd name="T27" fmla="*/ 556 h 680"/>
              <a:gd name="T28" fmla="*/ 42 w 682"/>
              <a:gd name="T29" fmla="*/ 502 h 680"/>
              <a:gd name="T30" fmla="*/ 16 w 682"/>
              <a:gd name="T31" fmla="*/ 442 h 680"/>
              <a:gd name="T32" fmla="*/ 2 w 682"/>
              <a:gd name="T33" fmla="*/ 376 h 680"/>
              <a:gd name="T34" fmla="*/ 0 w 682"/>
              <a:gd name="T35" fmla="*/ 340 h 680"/>
              <a:gd name="T36" fmla="*/ 8 w 682"/>
              <a:gd name="T37" fmla="*/ 272 h 680"/>
              <a:gd name="T38" fmla="*/ 28 w 682"/>
              <a:gd name="T39" fmla="*/ 208 h 680"/>
              <a:gd name="T40" fmla="*/ 58 w 682"/>
              <a:gd name="T41" fmla="*/ 150 h 680"/>
              <a:gd name="T42" fmla="*/ 100 w 682"/>
              <a:gd name="T43" fmla="*/ 100 h 680"/>
              <a:gd name="T44" fmla="*/ 150 w 682"/>
              <a:gd name="T45" fmla="*/ 58 h 680"/>
              <a:gd name="T46" fmla="*/ 208 w 682"/>
              <a:gd name="T47" fmla="*/ 28 h 680"/>
              <a:gd name="T48" fmla="*/ 272 w 682"/>
              <a:gd name="T49" fmla="*/ 8 h 680"/>
              <a:gd name="T50" fmla="*/ 342 w 682"/>
              <a:gd name="T51" fmla="*/ 0 h 680"/>
              <a:gd name="T52" fmla="*/ 376 w 682"/>
              <a:gd name="T53" fmla="*/ 2 h 680"/>
              <a:gd name="T54" fmla="*/ 442 w 682"/>
              <a:gd name="T55" fmla="*/ 16 h 680"/>
              <a:gd name="T56" fmla="*/ 504 w 682"/>
              <a:gd name="T57" fmla="*/ 42 h 680"/>
              <a:gd name="T58" fmla="*/ 558 w 682"/>
              <a:gd name="T59" fmla="*/ 78 h 680"/>
              <a:gd name="T60" fmla="*/ 604 w 682"/>
              <a:gd name="T61" fmla="*/ 124 h 680"/>
              <a:gd name="T62" fmla="*/ 640 w 682"/>
              <a:gd name="T63" fmla="*/ 178 h 680"/>
              <a:gd name="T64" fmla="*/ 666 w 682"/>
              <a:gd name="T65" fmla="*/ 240 h 680"/>
              <a:gd name="T66" fmla="*/ 680 w 682"/>
              <a:gd name="T67" fmla="*/ 306 h 680"/>
              <a:gd name="T68" fmla="*/ 682 w 682"/>
              <a:gd name="T69"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2" h="680">
                <a:moveTo>
                  <a:pt x="682" y="340"/>
                </a:moveTo>
                <a:lnTo>
                  <a:pt x="682" y="340"/>
                </a:lnTo>
                <a:lnTo>
                  <a:pt x="680" y="376"/>
                </a:lnTo>
                <a:lnTo>
                  <a:pt x="674" y="410"/>
                </a:lnTo>
                <a:lnTo>
                  <a:pt x="666" y="442"/>
                </a:lnTo>
                <a:lnTo>
                  <a:pt x="654" y="472"/>
                </a:lnTo>
                <a:lnTo>
                  <a:pt x="640" y="502"/>
                </a:lnTo>
                <a:lnTo>
                  <a:pt x="624" y="530"/>
                </a:lnTo>
                <a:lnTo>
                  <a:pt x="604" y="556"/>
                </a:lnTo>
                <a:lnTo>
                  <a:pt x="582" y="582"/>
                </a:lnTo>
                <a:lnTo>
                  <a:pt x="558" y="602"/>
                </a:lnTo>
                <a:lnTo>
                  <a:pt x="532" y="622"/>
                </a:lnTo>
                <a:lnTo>
                  <a:pt x="504" y="640"/>
                </a:lnTo>
                <a:lnTo>
                  <a:pt x="474" y="654"/>
                </a:lnTo>
                <a:lnTo>
                  <a:pt x="442" y="666"/>
                </a:lnTo>
                <a:lnTo>
                  <a:pt x="410" y="674"/>
                </a:lnTo>
                <a:lnTo>
                  <a:pt x="376" y="678"/>
                </a:lnTo>
                <a:lnTo>
                  <a:pt x="342" y="680"/>
                </a:lnTo>
                <a:lnTo>
                  <a:pt x="342" y="680"/>
                </a:lnTo>
                <a:lnTo>
                  <a:pt x="306" y="678"/>
                </a:lnTo>
                <a:lnTo>
                  <a:pt x="272" y="674"/>
                </a:lnTo>
                <a:lnTo>
                  <a:pt x="240" y="666"/>
                </a:lnTo>
                <a:lnTo>
                  <a:pt x="208" y="654"/>
                </a:lnTo>
                <a:lnTo>
                  <a:pt x="178" y="640"/>
                </a:lnTo>
                <a:lnTo>
                  <a:pt x="150" y="622"/>
                </a:lnTo>
                <a:lnTo>
                  <a:pt x="124" y="602"/>
                </a:lnTo>
                <a:lnTo>
                  <a:pt x="100" y="582"/>
                </a:lnTo>
                <a:lnTo>
                  <a:pt x="78" y="556"/>
                </a:lnTo>
                <a:lnTo>
                  <a:pt x="58" y="530"/>
                </a:lnTo>
                <a:lnTo>
                  <a:pt x="42" y="502"/>
                </a:lnTo>
                <a:lnTo>
                  <a:pt x="28" y="472"/>
                </a:lnTo>
                <a:lnTo>
                  <a:pt x="16" y="442"/>
                </a:lnTo>
                <a:lnTo>
                  <a:pt x="8" y="410"/>
                </a:lnTo>
                <a:lnTo>
                  <a:pt x="2" y="376"/>
                </a:lnTo>
                <a:lnTo>
                  <a:pt x="0" y="340"/>
                </a:lnTo>
                <a:lnTo>
                  <a:pt x="0" y="340"/>
                </a:lnTo>
                <a:lnTo>
                  <a:pt x="2" y="306"/>
                </a:lnTo>
                <a:lnTo>
                  <a:pt x="8" y="272"/>
                </a:lnTo>
                <a:lnTo>
                  <a:pt x="16" y="240"/>
                </a:lnTo>
                <a:lnTo>
                  <a:pt x="28" y="208"/>
                </a:lnTo>
                <a:lnTo>
                  <a:pt x="42" y="178"/>
                </a:lnTo>
                <a:lnTo>
                  <a:pt x="58" y="150"/>
                </a:lnTo>
                <a:lnTo>
                  <a:pt x="78" y="124"/>
                </a:lnTo>
                <a:lnTo>
                  <a:pt x="100" y="100"/>
                </a:lnTo>
                <a:lnTo>
                  <a:pt x="124" y="78"/>
                </a:lnTo>
                <a:lnTo>
                  <a:pt x="150" y="58"/>
                </a:lnTo>
                <a:lnTo>
                  <a:pt x="178" y="42"/>
                </a:lnTo>
                <a:lnTo>
                  <a:pt x="208" y="28"/>
                </a:lnTo>
                <a:lnTo>
                  <a:pt x="240" y="16"/>
                </a:lnTo>
                <a:lnTo>
                  <a:pt x="272" y="8"/>
                </a:lnTo>
                <a:lnTo>
                  <a:pt x="306" y="2"/>
                </a:lnTo>
                <a:lnTo>
                  <a:pt x="342" y="0"/>
                </a:lnTo>
                <a:lnTo>
                  <a:pt x="342" y="0"/>
                </a:lnTo>
                <a:lnTo>
                  <a:pt x="376" y="2"/>
                </a:lnTo>
                <a:lnTo>
                  <a:pt x="410" y="8"/>
                </a:lnTo>
                <a:lnTo>
                  <a:pt x="442" y="16"/>
                </a:lnTo>
                <a:lnTo>
                  <a:pt x="474" y="28"/>
                </a:lnTo>
                <a:lnTo>
                  <a:pt x="504" y="42"/>
                </a:lnTo>
                <a:lnTo>
                  <a:pt x="532" y="58"/>
                </a:lnTo>
                <a:lnTo>
                  <a:pt x="558" y="78"/>
                </a:lnTo>
                <a:lnTo>
                  <a:pt x="582" y="100"/>
                </a:lnTo>
                <a:lnTo>
                  <a:pt x="604" y="124"/>
                </a:lnTo>
                <a:lnTo>
                  <a:pt x="624" y="150"/>
                </a:lnTo>
                <a:lnTo>
                  <a:pt x="640" y="178"/>
                </a:lnTo>
                <a:lnTo>
                  <a:pt x="654" y="208"/>
                </a:lnTo>
                <a:lnTo>
                  <a:pt x="666" y="240"/>
                </a:lnTo>
                <a:lnTo>
                  <a:pt x="674" y="272"/>
                </a:lnTo>
                <a:lnTo>
                  <a:pt x="680" y="306"/>
                </a:lnTo>
                <a:lnTo>
                  <a:pt x="682" y="340"/>
                </a:lnTo>
                <a:lnTo>
                  <a:pt x="682" y="340"/>
                </a:lnTo>
                <a:close/>
              </a:path>
            </a:pathLst>
          </a:custGeom>
          <a:solidFill>
            <a:srgbClr val="602320"/>
          </a:solidFill>
          <a:ln>
            <a:noFill/>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41" name="Freeform 127"/>
          <p:cNvSpPr>
            <a:spLocks/>
          </p:cNvSpPr>
          <p:nvPr/>
        </p:nvSpPr>
        <p:spPr bwMode="auto">
          <a:xfrm>
            <a:off x="2765318" y="4069977"/>
            <a:ext cx="684918" cy="684918"/>
          </a:xfrm>
          <a:custGeom>
            <a:avLst/>
            <a:gdLst>
              <a:gd name="T0" fmla="*/ 680 w 680"/>
              <a:gd name="T1" fmla="*/ 340 h 680"/>
              <a:gd name="T2" fmla="*/ 674 w 680"/>
              <a:gd name="T3" fmla="*/ 408 h 680"/>
              <a:gd name="T4" fmla="*/ 654 w 680"/>
              <a:gd name="T5" fmla="*/ 472 h 680"/>
              <a:gd name="T6" fmla="*/ 622 w 680"/>
              <a:gd name="T7" fmla="*/ 530 h 680"/>
              <a:gd name="T8" fmla="*/ 580 w 680"/>
              <a:gd name="T9" fmla="*/ 580 h 680"/>
              <a:gd name="T10" fmla="*/ 530 w 680"/>
              <a:gd name="T11" fmla="*/ 622 h 680"/>
              <a:gd name="T12" fmla="*/ 472 w 680"/>
              <a:gd name="T13" fmla="*/ 654 h 680"/>
              <a:gd name="T14" fmla="*/ 408 w 680"/>
              <a:gd name="T15" fmla="*/ 674 h 680"/>
              <a:gd name="T16" fmla="*/ 340 w 680"/>
              <a:gd name="T17" fmla="*/ 680 h 680"/>
              <a:gd name="T18" fmla="*/ 306 w 680"/>
              <a:gd name="T19" fmla="*/ 678 h 680"/>
              <a:gd name="T20" fmla="*/ 238 w 680"/>
              <a:gd name="T21" fmla="*/ 664 h 680"/>
              <a:gd name="T22" fmla="*/ 178 w 680"/>
              <a:gd name="T23" fmla="*/ 638 h 680"/>
              <a:gd name="T24" fmla="*/ 124 w 680"/>
              <a:gd name="T25" fmla="*/ 602 h 680"/>
              <a:gd name="T26" fmla="*/ 78 w 680"/>
              <a:gd name="T27" fmla="*/ 556 h 680"/>
              <a:gd name="T28" fmla="*/ 40 w 680"/>
              <a:gd name="T29" fmla="*/ 502 h 680"/>
              <a:gd name="T30" fmla="*/ 16 w 680"/>
              <a:gd name="T31" fmla="*/ 440 h 680"/>
              <a:gd name="T32" fmla="*/ 2 w 680"/>
              <a:gd name="T33" fmla="*/ 374 h 680"/>
              <a:gd name="T34" fmla="*/ 0 w 680"/>
              <a:gd name="T35" fmla="*/ 340 h 680"/>
              <a:gd name="T36" fmla="*/ 6 w 680"/>
              <a:gd name="T37" fmla="*/ 272 h 680"/>
              <a:gd name="T38" fmla="*/ 26 w 680"/>
              <a:gd name="T39" fmla="*/ 208 h 680"/>
              <a:gd name="T40" fmla="*/ 58 w 680"/>
              <a:gd name="T41" fmla="*/ 150 h 680"/>
              <a:gd name="T42" fmla="*/ 100 w 680"/>
              <a:gd name="T43" fmla="*/ 100 h 680"/>
              <a:gd name="T44" fmla="*/ 150 w 680"/>
              <a:gd name="T45" fmla="*/ 58 h 680"/>
              <a:gd name="T46" fmla="*/ 208 w 680"/>
              <a:gd name="T47" fmla="*/ 26 h 680"/>
              <a:gd name="T48" fmla="*/ 272 w 680"/>
              <a:gd name="T49" fmla="*/ 6 h 680"/>
              <a:gd name="T50" fmla="*/ 340 w 680"/>
              <a:gd name="T51" fmla="*/ 0 h 680"/>
              <a:gd name="T52" fmla="*/ 374 w 680"/>
              <a:gd name="T53" fmla="*/ 2 h 680"/>
              <a:gd name="T54" fmla="*/ 442 w 680"/>
              <a:gd name="T55" fmla="*/ 14 h 680"/>
              <a:gd name="T56" fmla="*/ 502 w 680"/>
              <a:gd name="T57" fmla="*/ 40 h 680"/>
              <a:gd name="T58" fmla="*/ 556 w 680"/>
              <a:gd name="T59" fmla="*/ 78 h 680"/>
              <a:gd name="T60" fmla="*/ 602 w 680"/>
              <a:gd name="T61" fmla="*/ 124 h 680"/>
              <a:gd name="T62" fmla="*/ 640 w 680"/>
              <a:gd name="T63" fmla="*/ 178 h 680"/>
              <a:gd name="T64" fmla="*/ 664 w 680"/>
              <a:gd name="T65" fmla="*/ 238 h 680"/>
              <a:gd name="T66" fmla="*/ 678 w 680"/>
              <a:gd name="T67" fmla="*/ 306 h 680"/>
              <a:gd name="T68" fmla="*/ 680 w 680"/>
              <a:gd name="T69"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0" h="680">
                <a:moveTo>
                  <a:pt x="680" y="340"/>
                </a:moveTo>
                <a:lnTo>
                  <a:pt x="680" y="340"/>
                </a:lnTo>
                <a:lnTo>
                  <a:pt x="678" y="374"/>
                </a:lnTo>
                <a:lnTo>
                  <a:pt x="674" y="408"/>
                </a:lnTo>
                <a:lnTo>
                  <a:pt x="664" y="440"/>
                </a:lnTo>
                <a:lnTo>
                  <a:pt x="654" y="472"/>
                </a:lnTo>
                <a:lnTo>
                  <a:pt x="640" y="502"/>
                </a:lnTo>
                <a:lnTo>
                  <a:pt x="622" y="530"/>
                </a:lnTo>
                <a:lnTo>
                  <a:pt x="602" y="556"/>
                </a:lnTo>
                <a:lnTo>
                  <a:pt x="580" y="580"/>
                </a:lnTo>
                <a:lnTo>
                  <a:pt x="556" y="602"/>
                </a:lnTo>
                <a:lnTo>
                  <a:pt x="530" y="622"/>
                </a:lnTo>
                <a:lnTo>
                  <a:pt x="502" y="638"/>
                </a:lnTo>
                <a:lnTo>
                  <a:pt x="472" y="654"/>
                </a:lnTo>
                <a:lnTo>
                  <a:pt x="442" y="664"/>
                </a:lnTo>
                <a:lnTo>
                  <a:pt x="408" y="674"/>
                </a:lnTo>
                <a:lnTo>
                  <a:pt x="374" y="678"/>
                </a:lnTo>
                <a:lnTo>
                  <a:pt x="340" y="680"/>
                </a:lnTo>
                <a:lnTo>
                  <a:pt x="340" y="680"/>
                </a:lnTo>
                <a:lnTo>
                  <a:pt x="306" y="678"/>
                </a:lnTo>
                <a:lnTo>
                  <a:pt x="272" y="674"/>
                </a:lnTo>
                <a:lnTo>
                  <a:pt x="238" y="664"/>
                </a:lnTo>
                <a:lnTo>
                  <a:pt x="208" y="654"/>
                </a:lnTo>
                <a:lnTo>
                  <a:pt x="178" y="638"/>
                </a:lnTo>
                <a:lnTo>
                  <a:pt x="150" y="622"/>
                </a:lnTo>
                <a:lnTo>
                  <a:pt x="124" y="602"/>
                </a:lnTo>
                <a:lnTo>
                  <a:pt x="100" y="580"/>
                </a:lnTo>
                <a:lnTo>
                  <a:pt x="78" y="556"/>
                </a:lnTo>
                <a:lnTo>
                  <a:pt x="58" y="530"/>
                </a:lnTo>
                <a:lnTo>
                  <a:pt x="40" y="502"/>
                </a:lnTo>
                <a:lnTo>
                  <a:pt x="26" y="472"/>
                </a:lnTo>
                <a:lnTo>
                  <a:pt x="16" y="440"/>
                </a:lnTo>
                <a:lnTo>
                  <a:pt x="6" y="408"/>
                </a:lnTo>
                <a:lnTo>
                  <a:pt x="2" y="374"/>
                </a:lnTo>
                <a:lnTo>
                  <a:pt x="0" y="340"/>
                </a:lnTo>
                <a:lnTo>
                  <a:pt x="0" y="340"/>
                </a:lnTo>
                <a:lnTo>
                  <a:pt x="2" y="306"/>
                </a:lnTo>
                <a:lnTo>
                  <a:pt x="6" y="272"/>
                </a:lnTo>
                <a:lnTo>
                  <a:pt x="16" y="238"/>
                </a:lnTo>
                <a:lnTo>
                  <a:pt x="26" y="208"/>
                </a:lnTo>
                <a:lnTo>
                  <a:pt x="40" y="178"/>
                </a:lnTo>
                <a:lnTo>
                  <a:pt x="58" y="150"/>
                </a:lnTo>
                <a:lnTo>
                  <a:pt x="78" y="124"/>
                </a:lnTo>
                <a:lnTo>
                  <a:pt x="100" y="100"/>
                </a:lnTo>
                <a:lnTo>
                  <a:pt x="124" y="78"/>
                </a:lnTo>
                <a:lnTo>
                  <a:pt x="150" y="58"/>
                </a:lnTo>
                <a:lnTo>
                  <a:pt x="178" y="40"/>
                </a:lnTo>
                <a:lnTo>
                  <a:pt x="208" y="26"/>
                </a:lnTo>
                <a:lnTo>
                  <a:pt x="238" y="14"/>
                </a:lnTo>
                <a:lnTo>
                  <a:pt x="272" y="6"/>
                </a:lnTo>
                <a:lnTo>
                  <a:pt x="306" y="2"/>
                </a:lnTo>
                <a:lnTo>
                  <a:pt x="340" y="0"/>
                </a:lnTo>
                <a:lnTo>
                  <a:pt x="340" y="0"/>
                </a:lnTo>
                <a:lnTo>
                  <a:pt x="374" y="2"/>
                </a:lnTo>
                <a:lnTo>
                  <a:pt x="408" y="6"/>
                </a:lnTo>
                <a:lnTo>
                  <a:pt x="442" y="14"/>
                </a:lnTo>
                <a:lnTo>
                  <a:pt x="472" y="26"/>
                </a:lnTo>
                <a:lnTo>
                  <a:pt x="502" y="40"/>
                </a:lnTo>
                <a:lnTo>
                  <a:pt x="530" y="58"/>
                </a:lnTo>
                <a:lnTo>
                  <a:pt x="556" y="78"/>
                </a:lnTo>
                <a:lnTo>
                  <a:pt x="580" y="100"/>
                </a:lnTo>
                <a:lnTo>
                  <a:pt x="602" y="124"/>
                </a:lnTo>
                <a:lnTo>
                  <a:pt x="622" y="150"/>
                </a:lnTo>
                <a:lnTo>
                  <a:pt x="640" y="178"/>
                </a:lnTo>
                <a:lnTo>
                  <a:pt x="654" y="208"/>
                </a:lnTo>
                <a:lnTo>
                  <a:pt x="664" y="238"/>
                </a:lnTo>
                <a:lnTo>
                  <a:pt x="674" y="272"/>
                </a:lnTo>
                <a:lnTo>
                  <a:pt x="678" y="306"/>
                </a:lnTo>
                <a:lnTo>
                  <a:pt x="680" y="340"/>
                </a:lnTo>
                <a:lnTo>
                  <a:pt x="680" y="340"/>
                </a:lnTo>
                <a:close/>
              </a:path>
            </a:pathLst>
          </a:custGeom>
          <a:solidFill>
            <a:srgbClr val="DB536A"/>
          </a:solidFill>
          <a:ln>
            <a:noFill/>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42" name="Freeform 128"/>
          <p:cNvSpPr>
            <a:spLocks/>
          </p:cNvSpPr>
          <p:nvPr/>
        </p:nvSpPr>
        <p:spPr bwMode="auto">
          <a:xfrm>
            <a:off x="2657982" y="3087117"/>
            <a:ext cx="684918" cy="684918"/>
          </a:xfrm>
          <a:custGeom>
            <a:avLst/>
            <a:gdLst>
              <a:gd name="T0" fmla="*/ 680 w 680"/>
              <a:gd name="T1" fmla="*/ 340 h 680"/>
              <a:gd name="T2" fmla="*/ 672 w 680"/>
              <a:gd name="T3" fmla="*/ 410 h 680"/>
              <a:gd name="T4" fmla="*/ 652 w 680"/>
              <a:gd name="T5" fmla="*/ 474 h 680"/>
              <a:gd name="T6" fmla="*/ 622 w 680"/>
              <a:gd name="T7" fmla="*/ 530 h 680"/>
              <a:gd name="T8" fmla="*/ 580 w 680"/>
              <a:gd name="T9" fmla="*/ 582 h 680"/>
              <a:gd name="T10" fmla="*/ 530 w 680"/>
              <a:gd name="T11" fmla="*/ 622 h 680"/>
              <a:gd name="T12" fmla="*/ 472 w 680"/>
              <a:gd name="T13" fmla="*/ 654 h 680"/>
              <a:gd name="T14" fmla="*/ 408 w 680"/>
              <a:gd name="T15" fmla="*/ 674 h 680"/>
              <a:gd name="T16" fmla="*/ 340 w 680"/>
              <a:gd name="T17" fmla="*/ 680 h 680"/>
              <a:gd name="T18" fmla="*/ 304 w 680"/>
              <a:gd name="T19" fmla="*/ 680 h 680"/>
              <a:gd name="T20" fmla="*/ 238 w 680"/>
              <a:gd name="T21" fmla="*/ 666 h 680"/>
              <a:gd name="T22" fmla="*/ 178 w 680"/>
              <a:gd name="T23" fmla="*/ 640 h 680"/>
              <a:gd name="T24" fmla="*/ 124 w 680"/>
              <a:gd name="T25" fmla="*/ 604 h 680"/>
              <a:gd name="T26" fmla="*/ 78 w 680"/>
              <a:gd name="T27" fmla="*/ 558 h 680"/>
              <a:gd name="T28" fmla="*/ 40 w 680"/>
              <a:gd name="T29" fmla="*/ 502 h 680"/>
              <a:gd name="T30" fmla="*/ 14 w 680"/>
              <a:gd name="T31" fmla="*/ 442 h 680"/>
              <a:gd name="T32" fmla="*/ 2 w 680"/>
              <a:gd name="T33" fmla="*/ 376 h 680"/>
              <a:gd name="T34" fmla="*/ 0 w 680"/>
              <a:gd name="T35" fmla="*/ 340 h 680"/>
              <a:gd name="T36" fmla="*/ 6 w 680"/>
              <a:gd name="T37" fmla="*/ 272 h 680"/>
              <a:gd name="T38" fmla="*/ 26 w 680"/>
              <a:gd name="T39" fmla="*/ 208 h 680"/>
              <a:gd name="T40" fmla="*/ 58 w 680"/>
              <a:gd name="T41" fmla="*/ 150 h 680"/>
              <a:gd name="T42" fmla="*/ 98 w 680"/>
              <a:gd name="T43" fmla="*/ 100 h 680"/>
              <a:gd name="T44" fmla="*/ 150 w 680"/>
              <a:gd name="T45" fmla="*/ 58 h 680"/>
              <a:gd name="T46" fmla="*/ 208 w 680"/>
              <a:gd name="T47" fmla="*/ 28 h 680"/>
              <a:gd name="T48" fmla="*/ 270 w 680"/>
              <a:gd name="T49" fmla="*/ 8 h 680"/>
              <a:gd name="T50" fmla="*/ 340 w 680"/>
              <a:gd name="T51" fmla="*/ 0 h 680"/>
              <a:gd name="T52" fmla="*/ 374 w 680"/>
              <a:gd name="T53" fmla="*/ 2 h 680"/>
              <a:gd name="T54" fmla="*/ 440 w 680"/>
              <a:gd name="T55" fmla="*/ 16 h 680"/>
              <a:gd name="T56" fmla="*/ 502 w 680"/>
              <a:gd name="T57" fmla="*/ 42 h 680"/>
              <a:gd name="T58" fmla="*/ 556 w 680"/>
              <a:gd name="T59" fmla="*/ 78 h 680"/>
              <a:gd name="T60" fmla="*/ 602 w 680"/>
              <a:gd name="T61" fmla="*/ 124 h 680"/>
              <a:gd name="T62" fmla="*/ 638 w 680"/>
              <a:gd name="T63" fmla="*/ 178 h 680"/>
              <a:gd name="T64" fmla="*/ 664 w 680"/>
              <a:gd name="T65" fmla="*/ 240 h 680"/>
              <a:gd name="T66" fmla="*/ 678 w 680"/>
              <a:gd name="T67" fmla="*/ 306 h 680"/>
              <a:gd name="T68" fmla="*/ 680 w 680"/>
              <a:gd name="T69"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0" h="680">
                <a:moveTo>
                  <a:pt x="680" y="340"/>
                </a:moveTo>
                <a:lnTo>
                  <a:pt x="680" y="340"/>
                </a:lnTo>
                <a:lnTo>
                  <a:pt x="678" y="376"/>
                </a:lnTo>
                <a:lnTo>
                  <a:pt x="672" y="410"/>
                </a:lnTo>
                <a:lnTo>
                  <a:pt x="664" y="442"/>
                </a:lnTo>
                <a:lnTo>
                  <a:pt x="652" y="474"/>
                </a:lnTo>
                <a:lnTo>
                  <a:pt x="638" y="502"/>
                </a:lnTo>
                <a:lnTo>
                  <a:pt x="622" y="530"/>
                </a:lnTo>
                <a:lnTo>
                  <a:pt x="602" y="558"/>
                </a:lnTo>
                <a:lnTo>
                  <a:pt x="580" y="582"/>
                </a:lnTo>
                <a:lnTo>
                  <a:pt x="556" y="604"/>
                </a:lnTo>
                <a:lnTo>
                  <a:pt x="530" y="622"/>
                </a:lnTo>
                <a:lnTo>
                  <a:pt x="502" y="640"/>
                </a:lnTo>
                <a:lnTo>
                  <a:pt x="472" y="654"/>
                </a:lnTo>
                <a:lnTo>
                  <a:pt x="440" y="666"/>
                </a:lnTo>
                <a:lnTo>
                  <a:pt x="408" y="674"/>
                </a:lnTo>
                <a:lnTo>
                  <a:pt x="374" y="680"/>
                </a:lnTo>
                <a:lnTo>
                  <a:pt x="340" y="680"/>
                </a:lnTo>
                <a:lnTo>
                  <a:pt x="340" y="680"/>
                </a:lnTo>
                <a:lnTo>
                  <a:pt x="304" y="680"/>
                </a:lnTo>
                <a:lnTo>
                  <a:pt x="270" y="674"/>
                </a:lnTo>
                <a:lnTo>
                  <a:pt x="238" y="666"/>
                </a:lnTo>
                <a:lnTo>
                  <a:pt x="208" y="654"/>
                </a:lnTo>
                <a:lnTo>
                  <a:pt x="178" y="640"/>
                </a:lnTo>
                <a:lnTo>
                  <a:pt x="150" y="622"/>
                </a:lnTo>
                <a:lnTo>
                  <a:pt x="124" y="604"/>
                </a:lnTo>
                <a:lnTo>
                  <a:pt x="98" y="582"/>
                </a:lnTo>
                <a:lnTo>
                  <a:pt x="78" y="558"/>
                </a:lnTo>
                <a:lnTo>
                  <a:pt x="58" y="530"/>
                </a:lnTo>
                <a:lnTo>
                  <a:pt x="40" y="502"/>
                </a:lnTo>
                <a:lnTo>
                  <a:pt x="26" y="474"/>
                </a:lnTo>
                <a:lnTo>
                  <a:pt x="14" y="442"/>
                </a:lnTo>
                <a:lnTo>
                  <a:pt x="6" y="410"/>
                </a:lnTo>
                <a:lnTo>
                  <a:pt x="2" y="376"/>
                </a:lnTo>
                <a:lnTo>
                  <a:pt x="0" y="340"/>
                </a:lnTo>
                <a:lnTo>
                  <a:pt x="0" y="340"/>
                </a:lnTo>
                <a:lnTo>
                  <a:pt x="2" y="306"/>
                </a:lnTo>
                <a:lnTo>
                  <a:pt x="6" y="272"/>
                </a:lnTo>
                <a:lnTo>
                  <a:pt x="14" y="240"/>
                </a:lnTo>
                <a:lnTo>
                  <a:pt x="26" y="208"/>
                </a:lnTo>
                <a:lnTo>
                  <a:pt x="40" y="178"/>
                </a:lnTo>
                <a:lnTo>
                  <a:pt x="58" y="150"/>
                </a:lnTo>
                <a:lnTo>
                  <a:pt x="78" y="124"/>
                </a:lnTo>
                <a:lnTo>
                  <a:pt x="98" y="100"/>
                </a:lnTo>
                <a:lnTo>
                  <a:pt x="124" y="78"/>
                </a:lnTo>
                <a:lnTo>
                  <a:pt x="150" y="58"/>
                </a:lnTo>
                <a:lnTo>
                  <a:pt x="178" y="42"/>
                </a:lnTo>
                <a:lnTo>
                  <a:pt x="208" y="28"/>
                </a:lnTo>
                <a:lnTo>
                  <a:pt x="238" y="16"/>
                </a:lnTo>
                <a:lnTo>
                  <a:pt x="270" y="8"/>
                </a:lnTo>
                <a:lnTo>
                  <a:pt x="304" y="2"/>
                </a:lnTo>
                <a:lnTo>
                  <a:pt x="340" y="0"/>
                </a:lnTo>
                <a:lnTo>
                  <a:pt x="340" y="0"/>
                </a:lnTo>
                <a:lnTo>
                  <a:pt x="374" y="2"/>
                </a:lnTo>
                <a:lnTo>
                  <a:pt x="408" y="8"/>
                </a:lnTo>
                <a:lnTo>
                  <a:pt x="440" y="16"/>
                </a:lnTo>
                <a:lnTo>
                  <a:pt x="472" y="28"/>
                </a:lnTo>
                <a:lnTo>
                  <a:pt x="502" y="42"/>
                </a:lnTo>
                <a:lnTo>
                  <a:pt x="530" y="58"/>
                </a:lnTo>
                <a:lnTo>
                  <a:pt x="556" y="78"/>
                </a:lnTo>
                <a:lnTo>
                  <a:pt x="580" y="100"/>
                </a:lnTo>
                <a:lnTo>
                  <a:pt x="602" y="124"/>
                </a:lnTo>
                <a:lnTo>
                  <a:pt x="622" y="150"/>
                </a:lnTo>
                <a:lnTo>
                  <a:pt x="638" y="178"/>
                </a:lnTo>
                <a:lnTo>
                  <a:pt x="652" y="208"/>
                </a:lnTo>
                <a:lnTo>
                  <a:pt x="664" y="240"/>
                </a:lnTo>
                <a:lnTo>
                  <a:pt x="672" y="272"/>
                </a:lnTo>
                <a:lnTo>
                  <a:pt x="678" y="306"/>
                </a:lnTo>
                <a:lnTo>
                  <a:pt x="680" y="340"/>
                </a:lnTo>
                <a:lnTo>
                  <a:pt x="680" y="340"/>
                </a:lnTo>
                <a:close/>
              </a:path>
            </a:pathLst>
          </a:custGeom>
          <a:solidFill>
            <a:srgbClr val="A32020"/>
          </a:solidFill>
          <a:ln>
            <a:noFill/>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43" name="Freeform 129"/>
          <p:cNvSpPr>
            <a:spLocks/>
          </p:cNvSpPr>
          <p:nvPr/>
        </p:nvSpPr>
        <p:spPr bwMode="auto">
          <a:xfrm>
            <a:off x="1949345" y="5281080"/>
            <a:ext cx="684918" cy="663296"/>
          </a:xfrm>
          <a:custGeom>
            <a:avLst/>
            <a:gdLst>
              <a:gd name="T0" fmla="*/ 680 w 680"/>
              <a:gd name="T1" fmla="*/ 340 h 680"/>
              <a:gd name="T2" fmla="*/ 672 w 680"/>
              <a:gd name="T3" fmla="*/ 408 h 680"/>
              <a:gd name="T4" fmla="*/ 652 w 680"/>
              <a:gd name="T5" fmla="*/ 472 h 680"/>
              <a:gd name="T6" fmla="*/ 622 w 680"/>
              <a:gd name="T7" fmla="*/ 530 h 680"/>
              <a:gd name="T8" fmla="*/ 580 w 680"/>
              <a:gd name="T9" fmla="*/ 580 h 680"/>
              <a:gd name="T10" fmla="*/ 530 w 680"/>
              <a:gd name="T11" fmla="*/ 622 h 680"/>
              <a:gd name="T12" fmla="*/ 472 w 680"/>
              <a:gd name="T13" fmla="*/ 652 h 680"/>
              <a:gd name="T14" fmla="*/ 408 w 680"/>
              <a:gd name="T15" fmla="*/ 672 h 680"/>
              <a:gd name="T16" fmla="*/ 340 w 680"/>
              <a:gd name="T17" fmla="*/ 680 h 680"/>
              <a:gd name="T18" fmla="*/ 304 w 680"/>
              <a:gd name="T19" fmla="*/ 678 h 680"/>
              <a:gd name="T20" fmla="*/ 238 w 680"/>
              <a:gd name="T21" fmla="*/ 664 h 680"/>
              <a:gd name="T22" fmla="*/ 178 w 680"/>
              <a:gd name="T23" fmla="*/ 638 h 680"/>
              <a:gd name="T24" fmla="*/ 124 w 680"/>
              <a:gd name="T25" fmla="*/ 602 h 680"/>
              <a:gd name="T26" fmla="*/ 78 w 680"/>
              <a:gd name="T27" fmla="*/ 556 h 680"/>
              <a:gd name="T28" fmla="*/ 40 w 680"/>
              <a:gd name="T29" fmla="*/ 502 h 680"/>
              <a:gd name="T30" fmla="*/ 14 w 680"/>
              <a:gd name="T31" fmla="*/ 440 h 680"/>
              <a:gd name="T32" fmla="*/ 2 w 680"/>
              <a:gd name="T33" fmla="*/ 374 h 680"/>
              <a:gd name="T34" fmla="*/ 0 w 680"/>
              <a:gd name="T35" fmla="*/ 340 h 680"/>
              <a:gd name="T36" fmla="*/ 6 w 680"/>
              <a:gd name="T37" fmla="*/ 270 h 680"/>
              <a:gd name="T38" fmla="*/ 26 w 680"/>
              <a:gd name="T39" fmla="*/ 206 h 680"/>
              <a:gd name="T40" fmla="*/ 58 w 680"/>
              <a:gd name="T41" fmla="*/ 150 h 680"/>
              <a:gd name="T42" fmla="*/ 98 w 680"/>
              <a:gd name="T43" fmla="*/ 98 h 680"/>
              <a:gd name="T44" fmla="*/ 150 w 680"/>
              <a:gd name="T45" fmla="*/ 58 h 680"/>
              <a:gd name="T46" fmla="*/ 208 w 680"/>
              <a:gd name="T47" fmla="*/ 26 h 680"/>
              <a:gd name="T48" fmla="*/ 270 w 680"/>
              <a:gd name="T49" fmla="*/ 6 h 680"/>
              <a:gd name="T50" fmla="*/ 340 w 680"/>
              <a:gd name="T51" fmla="*/ 0 h 680"/>
              <a:gd name="T52" fmla="*/ 374 w 680"/>
              <a:gd name="T53" fmla="*/ 0 h 680"/>
              <a:gd name="T54" fmla="*/ 440 w 680"/>
              <a:gd name="T55" fmla="*/ 14 h 680"/>
              <a:gd name="T56" fmla="*/ 502 w 680"/>
              <a:gd name="T57" fmla="*/ 40 h 680"/>
              <a:gd name="T58" fmla="*/ 556 w 680"/>
              <a:gd name="T59" fmla="*/ 76 h 680"/>
              <a:gd name="T60" fmla="*/ 602 w 680"/>
              <a:gd name="T61" fmla="*/ 122 h 680"/>
              <a:gd name="T62" fmla="*/ 638 w 680"/>
              <a:gd name="T63" fmla="*/ 178 h 680"/>
              <a:gd name="T64" fmla="*/ 664 w 680"/>
              <a:gd name="T65" fmla="*/ 238 h 680"/>
              <a:gd name="T66" fmla="*/ 678 w 680"/>
              <a:gd name="T67" fmla="*/ 304 h 680"/>
              <a:gd name="T68" fmla="*/ 680 w 680"/>
              <a:gd name="T69" fmla="*/ 3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0" h="680">
                <a:moveTo>
                  <a:pt x="680" y="340"/>
                </a:moveTo>
                <a:lnTo>
                  <a:pt x="680" y="340"/>
                </a:lnTo>
                <a:lnTo>
                  <a:pt x="678" y="374"/>
                </a:lnTo>
                <a:lnTo>
                  <a:pt x="672" y="408"/>
                </a:lnTo>
                <a:lnTo>
                  <a:pt x="664" y="440"/>
                </a:lnTo>
                <a:lnTo>
                  <a:pt x="652" y="472"/>
                </a:lnTo>
                <a:lnTo>
                  <a:pt x="638" y="502"/>
                </a:lnTo>
                <a:lnTo>
                  <a:pt x="622" y="530"/>
                </a:lnTo>
                <a:lnTo>
                  <a:pt x="602" y="556"/>
                </a:lnTo>
                <a:lnTo>
                  <a:pt x="580" y="580"/>
                </a:lnTo>
                <a:lnTo>
                  <a:pt x="556" y="602"/>
                </a:lnTo>
                <a:lnTo>
                  <a:pt x="530" y="622"/>
                </a:lnTo>
                <a:lnTo>
                  <a:pt x="502" y="638"/>
                </a:lnTo>
                <a:lnTo>
                  <a:pt x="472" y="652"/>
                </a:lnTo>
                <a:lnTo>
                  <a:pt x="440" y="664"/>
                </a:lnTo>
                <a:lnTo>
                  <a:pt x="408" y="672"/>
                </a:lnTo>
                <a:lnTo>
                  <a:pt x="374" y="678"/>
                </a:lnTo>
                <a:lnTo>
                  <a:pt x="340" y="680"/>
                </a:lnTo>
                <a:lnTo>
                  <a:pt x="340" y="680"/>
                </a:lnTo>
                <a:lnTo>
                  <a:pt x="304" y="678"/>
                </a:lnTo>
                <a:lnTo>
                  <a:pt x="270" y="672"/>
                </a:lnTo>
                <a:lnTo>
                  <a:pt x="238" y="664"/>
                </a:lnTo>
                <a:lnTo>
                  <a:pt x="208" y="652"/>
                </a:lnTo>
                <a:lnTo>
                  <a:pt x="178" y="638"/>
                </a:lnTo>
                <a:lnTo>
                  <a:pt x="150" y="622"/>
                </a:lnTo>
                <a:lnTo>
                  <a:pt x="124" y="602"/>
                </a:lnTo>
                <a:lnTo>
                  <a:pt x="98" y="580"/>
                </a:lnTo>
                <a:lnTo>
                  <a:pt x="78" y="556"/>
                </a:lnTo>
                <a:lnTo>
                  <a:pt x="58" y="530"/>
                </a:lnTo>
                <a:lnTo>
                  <a:pt x="40" y="502"/>
                </a:lnTo>
                <a:lnTo>
                  <a:pt x="26" y="472"/>
                </a:lnTo>
                <a:lnTo>
                  <a:pt x="14" y="440"/>
                </a:lnTo>
                <a:lnTo>
                  <a:pt x="6" y="408"/>
                </a:lnTo>
                <a:lnTo>
                  <a:pt x="2" y="374"/>
                </a:lnTo>
                <a:lnTo>
                  <a:pt x="0" y="340"/>
                </a:lnTo>
                <a:lnTo>
                  <a:pt x="0" y="340"/>
                </a:lnTo>
                <a:lnTo>
                  <a:pt x="2" y="304"/>
                </a:lnTo>
                <a:lnTo>
                  <a:pt x="6" y="270"/>
                </a:lnTo>
                <a:lnTo>
                  <a:pt x="14" y="238"/>
                </a:lnTo>
                <a:lnTo>
                  <a:pt x="26" y="206"/>
                </a:lnTo>
                <a:lnTo>
                  <a:pt x="40" y="178"/>
                </a:lnTo>
                <a:lnTo>
                  <a:pt x="58" y="150"/>
                </a:lnTo>
                <a:lnTo>
                  <a:pt x="78" y="122"/>
                </a:lnTo>
                <a:lnTo>
                  <a:pt x="98" y="98"/>
                </a:lnTo>
                <a:lnTo>
                  <a:pt x="124" y="76"/>
                </a:lnTo>
                <a:lnTo>
                  <a:pt x="150" y="58"/>
                </a:lnTo>
                <a:lnTo>
                  <a:pt x="178" y="40"/>
                </a:lnTo>
                <a:lnTo>
                  <a:pt x="208" y="26"/>
                </a:lnTo>
                <a:lnTo>
                  <a:pt x="238" y="14"/>
                </a:lnTo>
                <a:lnTo>
                  <a:pt x="270" y="6"/>
                </a:lnTo>
                <a:lnTo>
                  <a:pt x="304" y="0"/>
                </a:lnTo>
                <a:lnTo>
                  <a:pt x="340" y="0"/>
                </a:lnTo>
                <a:lnTo>
                  <a:pt x="340" y="0"/>
                </a:lnTo>
                <a:lnTo>
                  <a:pt x="374" y="0"/>
                </a:lnTo>
                <a:lnTo>
                  <a:pt x="408" y="6"/>
                </a:lnTo>
                <a:lnTo>
                  <a:pt x="440" y="14"/>
                </a:lnTo>
                <a:lnTo>
                  <a:pt x="472" y="26"/>
                </a:lnTo>
                <a:lnTo>
                  <a:pt x="502" y="40"/>
                </a:lnTo>
                <a:lnTo>
                  <a:pt x="530" y="58"/>
                </a:lnTo>
                <a:lnTo>
                  <a:pt x="556" y="76"/>
                </a:lnTo>
                <a:lnTo>
                  <a:pt x="580" y="98"/>
                </a:lnTo>
                <a:lnTo>
                  <a:pt x="602" y="122"/>
                </a:lnTo>
                <a:lnTo>
                  <a:pt x="622" y="150"/>
                </a:lnTo>
                <a:lnTo>
                  <a:pt x="638" y="178"/>
                </a:lnTo>
                <a:lnTo>
                  <a:pt x="652" y="206"/>
                </a:lnTo>
                <a:lnTo>
                  <a:pt x="664" y="238"/>
                </a:lnTo>
                <a:lnTo>
                  <a:pt x="672" y="270"/>
                </a:lnTo>
                <a:lnTo>
                  <a:pt x="678" y="304"/>
                </a:lnTo>
                <a:lnTo>
                  <a:pt x="680" y="340"/>
                </a:lnTo>
                <a:lnTo>
                  <a:pt x="680" y="340"/>
                </a:lnTo>
                <a:close/>
              </a:path>
            </a:pathLst>
          </a:custGeom>
          <a:solidFill>
            <a:srgbClr val="DC6900"/>
          </a:solidFill>
          <a:ln>
            <a:noFill/>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44" name="Line 130"/>
          <p:cNvSpPr>
            <a:spLocks noChangeShapeType="1"/>
          </p:cNvSpPr>
          <p:nvPr/>
        </p:nvSpPr>
        <p:spPr bwMode="auto">
          <a:xfrm flipV="1">
            <a:off x="2912750" y="2199062"/>
            <a:ext cx="918873" cy="5152"/>
          </a:xfrm>
          <a:prstGeom prst="line">
            <a:avLst/>
          </a:prstGeom>
          <a:noFill/>
          <a:ln w="12700">
            <a:solidFill>
              <a:srgbClr val="6023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45" name="Line 131"/>
          <p:cNvSpPr>
            <a:spLocks noChangeShapeType="1"/>
          </p:cNvSpPr>
          <p:nvPr/>
        </p:nvSpPr>
        <p:spPr bwMode="auto">
          <a:xfrm flipV="1">
            <a:off x="3422311" y="3367765"/>
            <a:ext cx="409312" cy="5154"/>
          </a:xfrm>
          <a:prstGeom prst="line">
            <a:avLst/>
          </a:prstGeom>
          <a:noFill/>
          <a:ln w="12700">
            <a:solidFill>
              <a:srgbClr val="A320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46" name="Line 132"/>
          <p:cNvSpPr>
            <a:spLocks noChangeShapeType="1"/>
          </p:cNvSpPr>
          <p:nvPr/>
        </p:nvSpPr>
        <p:spPr bwMode="auto">
          <a:xfrm flipV="1">
            <a:off x="3507460" y="4410803"/>
            <a:ext cx="409313" cy="5154"/>
          </a:xfrm>
          <a:prstGeom prst="line">
            <a:avLst/>
          </a:prstGeom>
          <a:noFill/>
          <a:ln w="12700">
            <a:solidFill>
              <a:srgbClr val="DB53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47" name="Line 133"/>
          <p:cNvSpPr>
            <a:spLocks noChangeShapeType="1"/>
          </p:cNvSpPr>
          <p:nvPr/>
        </p:nvSpPr>
        <p:spPr bwMode="auto">
          <a:xfrm flipV="1">
            <a:off x="2905660" y="5620187"/>
            <a:ext cx="1011113" cy="0"/>
          </a:xfrm>
          <a:prstGeom prst="line">
            <a:avLst/>
          </a:prstGeom>
          <a:noFill/>
          <a:ln w="12700">
            <a:solidFill>
              <a:srgbClr val="DC6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j-lt"/>
              <a:ea typeface="+mn-ea"/>
              <a:cs typeface="+mn-cs"/>
            </a:endParaRPr>
          </a:p>
        </p:txBody>
      </p:sp>
      <p:sp>
        <p:nvSpPr>
          <p:cNvPr id="349" name="TextBox 348"/>
          <p:cNvSpPr txBox="1"/>
          <p:nvPr/>
        </p:nvSpPr>
        <p:spPr>
          <a:xfrm>
            <a:off x="3995170" y="1924313"/>
            <a:ext cx="9589662" cy="969784"/>
          </a:xfrm>
          <a:prstGeom prst="rect">
            <a:avLst/>
          </a:prstGeom>
          <a:noFill/>
        </p:spPr>
        <p:txBody>
          <a:bodyPr wrap="square" lIns="0" tIns="0" rIns="0" bIns="0" numCol="2" rtlCol="0">
            <a:spAutoFit/>
          </a:bodyPr>
          <a:lstStyle>
            <a:defPPr>
              <a:defRPr lang="en-US"/>
            </a:defPPr>
            <a:lvl1pPr marL="171450" marR="0" lvl="0" indent="-171450" defTabSz="798513" eaLnBrk="0" fontAlgn="auto" hangingPunct="0">
              <a:lnSpc>
                <a:spcPct val="100000"/>
              </a:lnSpc>
              <a:spcBef>
                <a:spcPts val="0"/>
              </a:spcBef>
              <a:spcAft>
                <a:spcPts val="200"/>
              </a:spcAft>
              <a:buClrTx/>
              <a:buSzTx/>
              <a:buFont typeface="Arial" panose="020B0604020202020204" pitchFamily="34" charset="0"/>
              <a:buChar char="•"/>
              <a:tabLst/>
              <a:defRPr kumimoji="0" sz="1100" u="none" strike="noStrike" kern="0" cap="none" spc="0" normalizeH="0" baseline="0">
                <a:ln>
                  <a:noFill/>
                </a:ln>
                <a:solidFill>
                  <a:srgbClr val="A32020"/>
                </a:solidFill>
                <a:effectLst/>
                <a:uLnTx/>
                <a:uFillTx/>
                <a:latin typeface="华文楷体" panose="02010600040101010101" pitchFamily="2" charset="-122"/>
                <a:ea typeface="华文楷体" panose="02010600040101010101" pitchFamily="2" charset="-122"/>
                <a:cs typeface="Arial" charset="0"/>
              </a:defRPr>
            </a:lvl1pPr>
          </a:lstStyle>
          <a:p>
            <a:pPr lvl="0">
              <a:defRPr/>
            </a:pPr>
            <a:r>
              <a:rPr lang="zh-CN" altLang="zh-CN" sz="1200" dirty="0"/>
              <a:t>非法集资人会编织一个或多个尽可能“高大上”的项目。以“新技术”、“新革命”、“新政策”、“区块链”、“虚拟货币”等为幌子，描绘一幅预期报酬丰厚的蓝图，把集资参与人的胃口“吊”起来，让其产生“不容错过”“机不可失”的错觉。非法集资人一般会把“饼”画大，尽可能吸引参与人眼球。</a:t>
            </a:r>
            <a:endParaRPr lang="en-US" altLang="zh-CN" sz="1200" dirty="0"/>
          </a:p>
        </p:txBody>
      </p:sp>
      <p:sp>
        <p:nvSpPr>
          <p:cNvPr id="350" name="TextBox 349"/>
          <p:cNvSpPr txBox="1"/>
          <p:nvPr/>
        </p:nvSpPr>
        <p:spPr>
          <a:xfrm>
            <a:off x="3974954" y="2959687"/>
            <a:ext cx="10279937" cy="1165056"/>
          </a:xfrm>
          <a:prstGeom prst="rect">
            <a:avLst/>
          </a:prstGeom>
          <a:noFill/>
        </p:spPr>
        <p:txBody>
          <a:bodyPr wrap="square" lIns="0" tIns="0" rIns="0" bIns="0" numCol="2" rtlCol="0">
            <a:spAutoFit/>
          </a:bodyPr>
          <a:lstStyle/>
          <a:p>
            <a:pPr marL="171450" lvl="0" indent="-171450" defTabSz="798513" eaLnBrk="0" hangingPunct="0">
              <a:spcAft>
                <a:spcPts val="200"/>
              </a:spcAft>
              <a:buFont typeface="Arial" panose="020B0604020202020204" pitchFamily="34" charset="0"/>
              <a:buChar char="•"/>
              <a:defRPr/>
            </a:pPr>
            <a:r>
              <a:rPr lang="zh-CN" altLang="zh-CN" sz="1200" dirty="0">
                <a:solidFill>
                  <a:schemeClr val="tx2">
                    <a:lumMod val="75000"/>
                  </a:schemeClr>
                </a:solidFill>
                <a:latin typeface="STKaiti" panose="02010600040101010101" pitchFamily="2" charset="-122"/>
                <a:ea typeface="STKaiti" panose="02010600040101010101" pitchFamily="2" charset="-122"/>
              </a:rPr>
              <a:t>利用一切资源把声势做大。非法集资人通常会举办各种造势活动，比如新闻发布会、产品推介会、现场观摩会、体验日活动、知识讲座等；组织集体旅游、考察等，赠送米面油、话费等小礼品；大量展示各种或真或假的“技术认证”“获奖证书”“政府批文”；公布一些领导视察影视资料，公司领导与政府官员、明星合影；故意把活动选在政府会议中心、礼堂进行，其场面之大、规格之高极具欺骗性。</a:t>
            </a:r>
            <a:endParaRPr lang="en-US" altLang="zh-CN" sz="600" kern="0" dirty="0">
              <a:solidFill>
                <a:schemeClr val="tx2">
                  <a:lumMod val="75000"/>
                </a:schemeClr>
              </a:solidFill>
              <a:latin typeface="STKaiti" panose="02010600040101010101" pitchFamily="2" charset="-122"/>
              <a:ea typeface="STKaiti" panose="02010600040101010101" pitchFamily="2" charset="-122"/>
              <a:cs typeface="Arial" charset="0"/>
            </a:endParaRPr>
          </a:p>
        </p:txBody>
      </p:sp>
      <p:sp>
        <p:nvSpPr>
          <p:cNvPr id="351" name="TextBox 350"/>
          <p:cNvSpPr txBox="1"/>
          <p:nvPr/>
        </p:nvSpPr>
        <p:spPr>
          <a:xfrm>
            <a:off x="3973997" y="4228203"/>
            <a:ext cx="10093717" cy="764312"/>
          </a:xfrm>
          <a:prstGeom prst="rect">
            <a:avLst/>
          </a:prstGeom>
          <a:noFill/>
        </p:spPr>
        <p:txBody>
          <a:bodyPr wrap="square" lIns="0" tIns="0" rIns="0" bIns="0" numCol="2" rtlCol="0">
            <a:spAutoFit/>
          </a:bodyPr>
          <a:lstStyle/>
          <a:p>
            <a:pPr marL="171450" lvl="0" indent="-171450" defTabSz="798513" eaLnBrk="0" hangingPunct="0">
              <a:spcAft>
                <a:spcPts val="200"/>
              </a:spcAft>
              <a:buFont typeface="Arial" panose="020B0604020202020204" pitchFamily="34" charset="0"/>
              <a:buChar char="•"/>
              <a:defRPr/>
            </a:pPr>
            <a:r>
              <a:rPr lang="zh-CN" altLang="zh-CN" sz="1200" dirty="0">
                <a:solidFill>
                  <a:schemeClr val="accent4"/>
                </a:solidFill>
                <a:latin typeface="STKaiti" panose="02010600040101010101" pitchFamily="2" charset="-122"/>
                <a:ea typeface="STKaiti" panose="02010600040101010101" pitchFamily="2" charset="-122"/>
              </a:rPr>
              <a:t>想方设法套取你口袋里的钱。非法集资人通过返点、分红，给参与人初尝“甜头”，使其相信把钱放在他那儿不仅有可观的收入，而且比放在自己口袋里还安全，参与人不仅将自己的钱倾囊而出，还动员亲友加入，集资金额越滚越大</a:t>
            </a:r>
            <a:r>
              <a:rPr lang="zh-CN" altLang="zh-CN" sz="1200" dirty="0">
                <a:solidFill>
                  <a:schemeClr val="accent4"/>
                </a:solidFill>
              </a:rPr>
              <a:t>。</a:t>
            </a:r>
            <a:endParaRPr lang="en-US" altLang="zh-CN" sz="1200" kern="0" dirty="0">
              <a:solidFill>
                <a:schemeClr val="accent4"/>
              </a:solidFill>
              <a:cs typeface="Arial" charset="0"/>
            </a:endParaRPr>
          </a:p>
        </p:txBody>
      </p:sp>
      <p:sp>
        <p:nvSpPr>
          <p:cNvPr id="352" name="TextBox 351"/>
          <p:cNvSpPr txBox="1"/>
          <p:nvPr/>
        </p:nvSpPr>
        <p:spPr>
          <a:xfrm>
            <a:off x="3973997" y="5355584"/>
            <a:ext cx="10359381" cy="553998"/>
          </a:xfrm>
          <a:prstGeom prst="rect">
            <a:avLst/>
          </a:prstGeom>
          <a:noFill/>
        </p:spPr>
        <p:txBody>
          <a:bodyPr wrap="square" lIns="0" tIns="0" rIns="0" bIns="0" numCol="2" rtlCol="0">
            <a:spAutoFit/>
          </a:bodyPr>
          <a:lstStyle/>
          <a:p>
            <a:pPr marL="171450" indent="-171450">
              <a:buFont typeface="Arial" panose="020B0604020202020204" pitchFamily="34" charset="0"/>
              <a:buChar char="•"/>
            </a:pPr>
            <a:r>
              <a:rPr lang="zh-CN" altLang="zh-CN" sz="1200" dirty="0">
                <a:solidFill>
                  <a:schemeClr val="bg2"/>
                </a:solidFill>
                <a:latin typeface="STKaiti" panose="02010600040101010101" pitchFamily="2" charset="-122"/>
                <a:ea typeface="STKaiti" panose="02010600040101010101" pitchFamily="2" charset="-122"/>
              </a:rPr>
              <a:t>非法集资人往往会在“吸金”一段时间后跑路，或者因为原本就是“庞氏骗局”人去楼空，或者因为经营不善致使资金链断裂。集资参与人遭受惨重经济损失，甚至血本无归。</a:t>
            </a:r>
            <a:r>
              <a:rPr lang="en-US" altLang="zh-CN" sz="1200" dirty="0">
                <a:solidFill>
                  <a:schemeClr val="bg2"/>
                </a:solidFill>
                <a:latin typeface="STKaiti" panose="02010600040101010101" pitchFamily="2" charset="-122"/>
                <a:ea typeface="STKaiti" panose="02010600040101010101" pitchFamily="2" charset="-122"/>
              </a:rPr>
              <a:t>  </a:t>
            </a:r>
            <a:endParaRPr lang="zh-CN" altLang="zh-CN" sz="1200" dirty="0">
              <a:solidFill>
                <a:schemeClr val="bg2"/>
              </a:solidFill>
              <a:latin typeface="STKaiti" panose="02010600040101010101" pitchFamily="2" charset="-122"/>
              <a:ea typeface="STKaiti" panose="02010600040101010101" pitchFamily="2" charset="-122"/>
            </a:endParaRPr>
          </a:p>
        </p:txBody>
      </p:sp>
      <p:sp>
        <p:nvSpPr>
          <p:cNvPr id="354" name="TextBox 353"/>
          <p:cNvSpPr txBox="1"/>
          <p:nvPr/>
        </p:nvSpPr>
        <p:spPr>
          <a:xfrm>
            <a:off x="1862771" y="2090790"/>
            <a:ext cx="703589" cy="332399"/>
          </a:xfrm>
          <a:prstGeom prst="rect">
            <a:avLst/>
          </a:prstGeom>
          <a:noFill/>
        </p:spPr>
        <p:txBody>
          <a:bodyPr wrap="square" lIns="0" tIns="0" rIns="0" bIns="0" rtlCol="0">
            <a:spAutoFit/>
          </a:bodyPr>
          <a:lstStyle/>
          <a:p>
            <a:pPr lvl="0" algn="ctr" defTabSz="798513" eaLnBrk="0" hangingPunct="0">
              <a:lnSpc>
                <a:spcPct val="90000"/>
              </a:lnSpc>
              <a:defRPr/>
            </a:pPr>
            <a:r>
              <a:rPr lang="zh-CN" altLang="zh-CN" sz="1200" b="1" dirty="0">
                <a:solidFill>
                  <a:schemeClr val="bg1"/>
                </a:solidFill>
              </a:rPr>
              <a:t>第一步</a:t>
            </a:r>
            <a:endParaRPr lang="en-US" altLang="zh-CN" sz="1200" b="1" dirty="0">
              <a:solidFill>
                <a:schemeClr val="bg1"/>
              </a:solidFill>
            </a:endParaRPr>
          </a:p>
          <a:p>
            <a:pPr lvl="0" algn="ctr" defTabSz="798513" eaLnBrk="0" hangingPunct="0">
              <a:lnSpc>
                <a:spcPct val="90000"/>
              </a:lnSpc>
              <a:defRPr/>
            </a:pPr>
            <a:r>
              <a:rPr lang="zh-CN" altLang="zh-CN" sz="1200" b="1" dirty="0">
                <a:solidFill>
                  <a:schemeClr val="bg1"/>
                </a:solidFill>
              </a:rPr>
              <a:t>画饼</a:t>
            </a:r>
            <a:endParaRPr kumimoji="0" lang="en-US" altLang="zh-CN" sz="600" i="0" u="none" strike="noStrike" kern="0" cap="none" spc="0" normalizeH="0" baseline="0" noProof="0" dirty="0">
              <a:ln>
                <a:noFill/>
              </a:ln>
              <a:solidFill>
                <a:schemeClr val="bg1"/>
              </a:solidFill>
              <a:effectLst/>
              <a:uLnTx/>
              <a:uFillTx/>
              <a:latin typeface="+mn-ea"/>
              <a:cs typeface="Arial" charset="0"/>
            </a:endParaRPr>
          </a:p>
        </p:txBody>
      </p:sp>
      <p:sp>
        <p:nvSpPr>
          <p:cNvPr id="355" name="TextBox 354"/>
          <p:cNvSpPr txBox="1"/>
          <p:nvPr/>
        </p:nvSpPr>
        <p:spPr>
          <a:xfrm>
            <a:off x="2762826" y="3300281"/>
            <a:ext cx="504000" cy="332399"/>
          </a:xfrm>
          <a:prstGeom prst="rect">
            <a:avLst/>
          </a:prstGeom>
          <a:noFill/>
        </p:spPr>
        <p:txBody>
          <a:bodyPr wrap="square" lIns="0" tIns="0" rIns="0" bIns="0" rtlCol="0">
            <a:spAutoFit/>
          </a:bodyPr>
          <a:lstStyle/>
          <a:p>
            <a:pPr lvl="0" algn="ctr" defTabSz="798513" eaLnBrk="0" hangingPunct="0">
              <a:lnSpc>
                <a:spcPct val="90000"/>
              </a:lnSpc>
              <a:defRPr/>
            </a:pPr>
            <a:r>
              <a:rPr lang="zh-CN" altLang="zh-CN" sz="1200" b="1" dirty="0">
                <a:solidFill>
                  <a:schemeClr val="bg1"/>
                </a:solidFill>
              </a:rPr>
              <a:t>第二步造势</a:t>
            </a:r>
            <a:endParaRPr lang="zh-CN" altLang="en-US" sz="600" kern="0" dirty="0">
              <a:solidFill>
                <a:schemeClr val="bg1"/>
              </a:solidFill>
              <a:cs typeface="Arial" charset="0"/>
            </a:endParaRPr>
          </a:p>
        </p:txBody>
      </p:sp>
      <p:sp>
        <p:nvSpPr>
          <p:cNvPr id="356" name="TextBox 355"/>
          <p:cNvSpPr txBox="1"/>
          <p:nvPr/>
        </p:nvSpPr>
        <p:spPr>
          <a:xfrm>
            <a:off x="2867459" y="4284199"/>
            <a:ext cx="504000" cy="332399"/>
          </a:xfrm>
          <a:prstGeom prst="rect">
            <a:avLst/>
          </a:prstGeom>
          <a:noFill/>
        </p:spPr>
        <p:txBody>
          <a:bodyPr wrap="square" lIns="0" tIns="0" rIns="0" bIns="0" rtlCol="0">
            <a:spAutoFit/>
          </a:bodyPr>
          <a:lstStyle/>
          <a:p>
            <a:pPr lvl="0" algn="ctr" defTabSz="798513" eaLnBrk="0" hangingPunct="0">
              <a:lnSpc>
                <a:spcPct val="90000"/>
              </a:lnSpc>
              <a:defRPr/>
            </a:pPr>
            <a:r>
              <a:rPr lang="zh-CN" altLang="zh-CN" sz="1200" b="1" dirty="0">
                <a:solidFill>
                  <a:schemeClr val="bg1"/>
                </a:solidFill>
              </a:rPr>
              <a:t>第三步吸金</a:t>
            </a:r>
            <a:endParaRPr lang="zh-CN" altLang="en-US" sz="400" kern="0" dirty="0">
              <a:solidFill>
                <a:schemeClr val="bg1"/>
              </a:solidFill>
              <a:cs typeface="Arial" charset="0"/>
            </a:endParaRPr>
          </a:p>
        </p:txBody>
      </p:sp>
      <p:sp>
        <p:nvSpPr>
          <p:cNvPr id="357" name="TextBox 356"/>
          <p:cNvSpPr txBox="1"/>
          <p:nvPr/>
        </p:nvSpPr>
        <p:spPr>
          <a:xfrm>
            <a:off x="1890134" y="5434210"/>
            <a:ext cx="793165" cy="332399"/>
          </a:xfrm>
          <a:prstGeom prst="rect">
            <a:avLst/>
          </a:prstGeom>
          <a:noFill/>
        </p:spPr>
        <p:txBody>
          <a:bodyPr wrap="square" lIns="0" tIns="0" rIns="0" bIns="0" rtlCol="0">
            <a:spAutoFit/>
          </a:bodyPr>
          <a:lstStyle/>
          <a:p>
            <a:pPr lvl="0" algn="ctr" defTabSz="798513" eaLnBrk="0" hangingPunct="0">
              <a:lnSpc>
                <a:spcPct val="90000"/>
              </a:lnSpc>
              <a:defRPr/>
            </a:pPr>
            <a:r>
              <a:rPr lang="zh-CN" altLang="zh-CN" sz="1200" b="1" dirty="0">
                <a:solidFill>
                  <a:schemeClr val="bg1"/>
                </a:solidFill>
              </a:rPr>
              <a:t>第四</a:t>
            </a:r>
            <a:r>
              <a:rPr lang="zh-CN" altLang="en-US" sz="1200" b="1" dirty="0">
                <a:solidFill>
                  <a:schemeClr val="bg1"/>
                </a:solidFill>
              </a:rPr>
              <a:t>步</a:t>
            </a:r>
            <a:endParaRPr lang="en-US" altLang="zh-CN" sz="1200" b="1" dirty="0">
              <a:solidFill>
                <a:schemeClr val="bg1"/>
              </a:solidFill>
            </a:endParaRPr>
          </a:p>
          <a:p>
            <a:pPr lvl="0" algn="ctr" defTabSz="798513" eaLnBrk="0" hangingPunct="0">
              <a:lnSpc>
                <a:spcPct val="90000"/>
              </a:lnSpc>
              <a:defRPr/>
            </a:pPr>
            <a:r>
              <a:rPr lang="zh-CN" altLang="zh-CN" sz="1200" b="1" dirty="0">
                <a:solidFill>
                  <a:schemeClr val="bg1"/>
                </a:solidFill>
              </a:rPr>
              <a:t>跑路</a:t>
            </a:r>
            <a:endParaRPr lang="zh-CN" altLang="en-US" sz="600" kern="0" dirty="0">
              <a:solidFill>
                <a:schemeClr val="bg1"/>
              </a:solidFill>
              <a:latin typeface="+mn-ea"/>
              <a:cs typeface="Arial" charset="0"/>
            </a:endParaRPr>
          </a:p>
        </p:txBody>
      </p:sp>
      <p:sp>
        <p:nvSpPr>
          <p:cNvPr id="383" name="Shape 1061"/>
          <p:cNvSpPr txBox="1"/>
          <p:nvPr/>
        </p:nvSpPr>
        <p:spPr>
          <a:xfrm>
            <a:off x="33928" y="738954"/>
            <a:ext cx="5148996" cy="326821"/>
          </a:xfrm>
          <a:prstGeom prst="rect">
            <a:avLst/>
          </a:prstGeom>
          <a:solidFill>
            <a:srgbClr val="A32020"/>
          </a:solidFill>
          <a:ln>
            <a:noFill/>
          </a:ln>
        </p:spPr>
        <p:txBody>
          <a:bodyPr lIns="144000" tIns="0" rIns="72000" bIns="0" anchor="ctr" anchorCtr="0">
            <a:noAutofit/>
          </a:bodyPr>
          <a:lstStyle/>
          <a:p>
            <a:pPr lvl="0" algn="ctr">
              <a:buClr>
                <a:srgbClr val="E0301E"/>
              </a:buClr>
              <a:buSzPct val="25000"/>
              <a:defRPr/>
            </a:pPr>
            <a:r>
              <a:rPr lang="zh-CN" altLang="zh-CN" dirty="0">
                <a:solidFill>
                  <a:schemeClr val="bg1"/>
                </a:solidFill>
              </a:rPr>
              <a:t>典型非法集资活动“四部曲”</a:t>
            </a:r>
            <a:endParaRPr kumimoji="0" lang="zh-CN" altLang="en-US" sz="1400" b="1" i="0" u="none" strike="noStrike" kern="1200" cap="none" spc="0" normalizeH="0" baseline="0" noProof="0" dirty="0">
              <a:ln>
                <a:noFill/>
              </a:ln>
              <a:solidFill>
                <a:schemeClr val="bg1"/>
              </a:solidFill>
              <a:effectLst/>
              <a:uLnTx/>
              <a:uFillTx/>
              <a:latin typeface="+mn-ea"/>
              <a:cs typeface="Georgia"/>
              <a:sym typeface="Georgia"/>
            </a:endParaRPr>
          </a:p>
        </p:txBody>
      </p:sp>
      <p:grpSp>
        <p:nvGrpSpPr>
          <p:cNvPr id="385" name="组合 4565"/>
          <p:cNvGrpSpPr/>
          <p:nvPr/>
        </p:nvGrpSpPr>
        <p:grpSpPr>
          <a:xfrm>
            <a:off x="9461698" y="5752068"/>
            <a:ext cx="963725" cy="877274"/>
            <a:chOff x="8253412" y="1536700"/>
            <a:chExt cx="1079500" cy="982663"/>
          </a:xfrm>
        </p:grpSpPr>
        <p:sp>
          <p:nvSpPr>
            <p:cNvPr id="386" name="Oval 3432"/>
            <p:cNvSpPr>
              <a:spLocks noChangeArrowheads="1"/>
            </p:cNvSpPr>
            <p:nvPr/>
          </p:nvSpPr>
          <p:spPr bwMode="auto">
            <a:xfrm>
              <a:off x="8253412" y="1536700"/>
              <a:ext cx="982662" cy="982663"/>
            </a:xfrm>
            <a:prstGeom prst="ellipse">
              <a:avLst/>
            </a:prstGeom>
            <a:solidFill>
              <a:srgbClr val="27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87" name="Freeform 3433"/>
            <p:cNvSpPr>
              <a:spLocks/>
            </p:cNvSpPr>
            <p:nvPr/>
          </p:nvSpPr>
          <p:spPr bwMode="auto">
            <a:xfrm>
              <a:off x="9174162" y="1966913"/>
              <a:ext cx="158750" cy="61913"/>
            </a:xfrm>
            <a:custGeom>
              <a:avLst/>
              <a:gdLst>
                <a:gd name="T0" fmla="*/ 23 w 100"/>
                <a:gd name="T1" fmla="*/ 0 h 39"/>
                <a:gd name="T2" fmla="*/ 0 w 100"/>
                <a:gd name="T3" fmla="*/ 39 h 39"/>
                <a:gd name="T4" fmla="*/ 78 w 100"/>
                <a:gd name="T5" fmla="*/ 39 h 39"/>
                <a:gd name="T6" fmla="*/ 100 w 100"/>
                <a:gd name="T7" fmla="*/ 0 h 39"/>
                <a:gd name="T8" fmla="*/ 23 w 100"/>
                <a:gd name="T9" fmla="*/ 0 h 39"/>
              </a:gdLst>
              <a:ahLst/>
              <a:cxnLst>
                <a:cxn ang="0">
                  <a:pos x="T0" y="T1"/>
                </a:cxn>
                <a:cxn ang="0">
                  <a:pos x="T2" y="T3"/>
                </a:cxn>
                <a:cxn ang="0">
                  <a:pos x="T4" y="T5"/>
                </a:cxn>
                <a:cxn ang="0">
                  <a:pos x="T6" y="T7"/>
                </a:cxn>
                <a:cxn ang="0">
                  <a:pos x="T8" y="T9"/>
                </a:cxn>
              </a:cxnLst>
              <a:rect l="0" t="0" r="r" b="b"/>
              <a:pathLst>
                <a:path w="100" h="39">
                  <a:moveTo>
                    <a:pt x="23" y="0"/>
                  </a:moveTo>
                  <a:lnTo>
                    <a:pt x="0" y="39"/>
                  </a:lnTo>
                  <a:lnTo>
                    <a:pt x="78" y="39"/>
                  </a:lnTo>
                  <a:lnTo>
                    <a:pt x="100" y="0"/>
                  </a:lnTo>
                  <a:lnTo>
                    <a:pt x="23" y="0"/>
                  </a:lnTo>
                  <a:close/>
                </a:path>
              </a:pathLst>
            </a:custGeom>
            <a:solidFill>
              <a:srgbClr val="FF6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88" name="Freeform 3434"/>
            <p:cNvSpPr>
              <a:spLocks/>
            </p:cNvSpPr>
            <p:nvPr/>
          </p:nvSpPr>
          <p:spPr bwMode="auto">
            <a:xfrm>
              <a:off x="9174162" y="2028825"/>
              <a:ext cx="158750" cy="60325"/>
            </a:xfrm>
            <a:custGeom>
              <a:avLst/>
              <a:gdLst>
                <a:gd name="T0" fmla="*/ 0 w 100"/>
                <a:gd name="T1" fmla="*/ 0 h 38"/>
                <a:gd name="T2" fmla="*/ 78 w 100"/>
                <a:gd name="T3" fmla="*/ 0 h 38"/>
                <a:gd name="T4" fmla="*/ 100 w 100"/>
                <a:gd name="T5" fmla="*/ 38 h 38"/>
                <a:gd name="T6" fmla="*/ 23 w 100"/>
                <a:gd name="T7" fmla="*/ 38 h 38"/>
                <a:gd name="T8" fmla="*/ 0 w 100"/>
                <a:gd name="T9" fmla="*/ 0 h 38"/>
              </a:gdLst>
              <a:ahLst/>
              <a:cxnLst>
                <a:cxn ang="0">
                  <a:pos x="T0" y="T1"/>
                </a:cxn>
                <a:cxn ang="0">
                  <a:pos x="T2" y="T3"/>
                </a:cxn>
                <a:cxn ang="0">
                  <a:pos x="T4" y="T5"/>
                </a:cxn>
                <a:cxn ang="0">
                  <a:pos x="T6" y="T7"/>
                </a:cxn>
                <a:cxn ang="0">
                  <a:pos x="T8" y="T9"/>
                </a:cxn>
              </a:cxnLst>
              <a:rect l="0" t="0" r="r" b="b"/>
              <a:pathLst>
                <a:path w="100" h="38">
                  <a:moveTo>
                    <a:pt x="0" y="0"/>
                  </a:moveTo>
                  <a:lnTo>
                    <a:pt x="78" y="0"/>
                  </a:lnTo>
                  <a:lnTo>
                    <a:pt x="100" y="38"/>
                  </a:lnTo>
                  <a:lnTo>
                    <a:pt x="23" y="38"/>
                  </a:lnTo>
                  <a:lnTo>
                    <a:pt x="0" y="0"/>
                  </a:lnTo>
                  <a:close/>
                </a:path>
              </a:pathLst>
            </a:custGeom>
            <a:solidFill>
              <a:srgbClr val="FF6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89" name="Oval 3435"/>
            <p:cNvSpPr>
              <a:spLocks noChangeArrowheads="1"/>
            </p:cNvSpPr>
            <p:nvPr/>
          </p:nvSpPr>
          <p:spPr bwMode="auto">
            <a:xfrm>
              <a:off x="8375650" y="1658938"/>
              <a:ext cx="738187" cy="738188"/>
            </a:xfrm>
            <a:prstGeom prst="ellipse">
              <a:avLst/>
            </a:prstGeom>
            <a:solidFill>
              <a:srgbClr val="FF6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90" name="Freeform 3436"/>
            <p:cNvSpPr>
              <a:spLocks noEditPoints="1"/>
            </p:cNvSpPr>
            <p:nvPr/>
          </p:nvSpPr>
          <p:spPr bwMode="auto">
            <a:xfrm>
              <a:off x="8375650" y="1658938"/>
              <a:ext cx="738187" cy="738188"/>
            </a:xfrm>
            <a:custGeom>
              <a:avLst/>
              <a:gdLst>
                <a:gd name="T0" fmla="*/ 384 w 768"/>
                <a:gd name="T1" fmla="*/ 64 h 768"/>
                <a:gd name="T2" fmla="*/ 704 w 768"/>
                <a:gd name="T3" fmla="*/ 384 h 768"/>
                <a:gd name="T4" fmla="*/ 384 w 768"/>
                <a:gd name="T5" fmla="*/ 704 h 768"/>
                <a:gd name="T6" fmla="*/ 64 w 768"/>
                <a:gd name="T7" fmla="*/ 384 h 768"/>
                <a:gd name="T8" fmla="*/ 384 w 768"/>
                <a:gd name="T9" fmla="*/ 64 h 768"/>
                <a:gd name="T10" fmla="*/ 384 w 768"/>
                <a:gd name="T11" fmla="*/ 0 h 768"/>
                <a:gd name="T12" fmla="*/ 0 w 768"/>
                <a:gd name="T13" fmla="*/ 384 h 768"/>
                <a:gd name="T14" fmla="*/ 384 w 768"/>
                <a:gd name="T15" fmla="*/ 768 h 768"/>
                <a:gd name="T16" fmla="*/ 768 w 768"/>
                <a:gd name="T17" fmla="*/ 384 h 768"/>
                <a:gd name="T18" fmla="*/ 384 w 768"/>
                <a:gd name="T1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8" h="768">
                  <a:moveTo>
                    <a:pt x="384" y="64"/>
                  </a:moveTo>
                  <a:cubicBezTo>
                    <a:pt x="560" y="64"/>
                    <a:pt x="704" y="208"/>
                    <a:pt x="704" y="384"/>
                  </a:cubicBezTo>
                  <a:cubicBezTo>
                    <a:pt x="704" y="561"/>
                    <a:pt x="560" y="704"/>
                    <a:pt x="384" y="704"/>
                  </a:cubicBezTo>
                  <a:cubicBezTo>
                    <a:pt x="208" y="704"/>
                    <a:pt x="64" y="561"/>
                    <a:pt x="64" y="384"/>
                  </a:cubicBezTo>
                  <a:cubicBezTo>
                    <a:pt x="64" y="208"/>
                    <a:pt x="208" y="64"/>
                    <a:pt x="384" y="64"/>
                  </a:cubicBezTo>
                  <a:moveTo>
                    <a:pt x="384" y="0"/>
                  </a:moveTo>
                  <a:cubicBezTo>
                    <a:pt x="172" y="0"/>
                    <a:pt x="0" y="172"/>
                    <a:pt x="0" y="384"/>
                  </a:cubicBezTo>
                  <a:cubicBezTo>
                    <a:pt x="0" y="597"/>
                    <a:pt x="172" y="768"/>
                    <a:pt x="384" y="768"/>
                  </a:cubicBezTo>
                  <a:cubicBezTo>
                    <a:pt x="596" y="768"/>
                    <a:pt x="768" y="597"/>
                    <a:pt x="768" y="384"/>
                  </a:cubicBezTo>
                  <a:cubicBezTo>
                    <a:pt x="768" y="172"/>
                    <a:pt x="596" y="0"/>
                    <a:pt x="38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91" name="Freeform 3437"/>
            <p:cNvSpPr>
              <a:spLocks noEditPoints="1"/>
            </p:cNvSpPr>
            <p:nvPr/>
          </p:nvSpPr>
          <p:spPr bwMode="auto">
            <a:xfrm>
              <a:off x="8499475" y="1782763"/>
              <a:ext cx="490537" cy="490538"/>
            </a:xfrm>
            <a:custGeom>
              <a:avLst/>
              <a:gdLst>
                <a:gd name="T0" fmla="*/ 256 w 512"/>
                <a:gd name="T1" fmla="*/ 64 h 512"/>
                <a:gd name="T2" fmla="*/ 448 w 512"/>
                <a:gd name="T3" fmla="*/ 256 h 512"/>
                <a:gd name="T4" fmla="*/ 256 w 512"/>
                <a:gd name="T5" fmla="*/ 448 h 512"/>
                <a:gd name="T6" fmla="*/ 64 w 512"/>
                <a:gd name="T7" fmla="*/ 256 h 512"/>
                <a:gd name="T8" fmla="*/ 256 w 512"/>
                <a:gd name="T9" fmla="*/ 64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64"/>
                  </a:moveTo>
                  <a:cubicBezTo>
                    <a:pt x="362" y="64"/>
                    <a:pt x="448" y="151"/>
                    <a:pt x="448" y="256"/>
                  </a:cubicBezTo>
                  <a:cubicBezTo>
                    <a:pt x="448" y="362"/>
                    <a:pt x="362" y="448"/>
                    <a:pt x="256" y="448"/>
                  </a:cubicBezTo>
                  <a:cubicBezTo>
                    <a:pt x="150" y="448"/>
                    <a:pt x="64" y="362"/>
                    <a:pt x="64" y="256"/>
                  </a:cubicBezTo>
                  <a:cubicBezTo>
                    <a:pt x="64" y="151"/>
                    <a:pt x="150" y="64"/>
                    <a:pt x="256" y="64"/>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92" name="Freeform 3438"/>
            <p:cNvSpPr>
              <a:spLocks noEditPoints="1"/>
            </p:cNvSpPr>
            <p:nvPr/>
          </p:nvSpPr>
          <p:spPr bwMode="auto">
            <a:xfrm>
              <a:off x="8621712" y="1905000"/>
              <a:ext cx="246062" cy="246063"/>
            </a:xfrm>
            <a:custGeom>
              <a:avLst/>
              <a:gdLst>
                <a:gd name="T0" fmla="*/ 128 w 256"/>
                <a:gd name="T1" fmla="*/ 64 h 256"/>
                <a:gd name="T2" fmla="*/ 192 w 256"/>
                <a:gd name="T3" fmla="*/ 128 h 256"/>
                <a:gd name="T4" fmla="*/ 128 w 256"/>
                <a:gd name="T5" fmla="*/ 192 h 256"/>
                <a:gd name="T6" fmla="*/ 64 w 256"/>
                <a:gd name="T7" fmla="*/ 128 h 256"/>
                <a:gd name="T8" fmla="*/ 128 w 256"/>
                <a:gd name="T9" fmla="*/ 64 h 256"/>
                <a:gd name="T10" fmla="*/ 128 w 256"/>
                <a:gd name="T11" fmla="*/ 0 h 256"/>
                <a:gd name="T12" fmla="*/ 0 w 256"/>
                <a:gd name="T13" fmla="*/ 128 h 256"/>
                <a:gd name="T14" fmla="*/ 128 w 256"/>
                <a:gd name="T15" fmla="*/ 256 h 256"/>
                <a:gd name="T16" fmla="*/ 256 w 256"/>
                <a:gd name="T17" fmla="*/ 128 h 256"/>
                <a:gd name="T18" fmla="*/ 128 w 256"/>
                <a:gd name="T1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64"/>
                  </a:moveTo>
                  <a:cubicBezTo>
                    <a:pt x="163" y="64"/>
                    <a:pt x="192" y="93"/>
                    <a:pt x="192" y="128"/>
                  </a:cubicBezTo>
                  <a:cubicBezTo>
                    <a:pt x="192" y="164"/>
                    <a:pt x="163" y="192"/>
                    <a:pt x="128" y="192"/>
                  </a:cubicBezTo>
                  <a:cubicBezTo>
                    <a:pt x="93" y="192"/>
                    <a:pt x="64" y="164"/>
                    <a:pt x="64" y="128"/>
                  </a:cubicBezTo>
                  <a:cubicBezTo>
                    <a:pt x="64" y="93"/>
                    <a:pt x="93" y="64"/>
                    <a:pt x="128" y="64"/>
                  </a:cubicBezTo>
                  <a:moveTo>
                    <a:pt x="128" y="0"/>
                  </a:moveTo>
                  <a:cubicBezTo>
                    <a:pt x="57" y="0"/>
                    <a:pt x="0" y="58"/>
                    <a:pt x="0" y="128"/>
                  </a:cubicBezTo>
                  <a:cubicBezTo>
                    <a:pt x="0" y="199"/>
                    <a:pt x="57" y="256"/>
                    <a:pt x="128" y="256"/>
                  </a:cubicBezTo>
                  <a:cubicBezTo>
                    <a:pt x="199" y="256"/>
                    <a:pt x="256" y="199"/>
                    <a:pt x="256" y="128"/>
                  </a:cubicBezTo>
                  <a:cubicBezTo>
                    <a:pt x="256" y="58"/>
                    <a:pt x="199" y="0"/>
                    <a:pt x="1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93" name="Freeform 3439"/>
            <p:cNvSpPr>
              <a:spLocks/>
            </p:cNvSpPr>
            <p:nvPr/>
          </p:nvSpPr>
          <p:spPr bwMode="auto">
            <a:xfrm>
              <a:off x="8737600" y="2020888"/>
              <a:ext cx="590550" cy="14288"/>
            </a:xfrm>
            <a:custGeom>
              <a:avLst/>
              <a:gdLst>
                <a:gd name="T0" fmla="*/ 608 w 616"/>
                <a:gd name="T1" fmla="*/ 16 h 16"/>
                <a:gd name="T2" fmla="*/ 8 w 616"/>
                <a:gd name="T3" fmla="*/ 16 h 16"/>
                <a:gd name="T4" fmla="*/ 0 w 616"/>
                <a:gd name="T5" fmla="*/ 8 h 16"/>
                <a:gd name="T6" fmla="*/ 8 w 616"/>
                <a:gd name="T7" fmla="*/ 0 h 16"/>
                <a:gd name="T8" fmla="*/ 608 w 616"/>
                <a:gd name="T9" fmla="*/ 0 h 16"/>
                <a:gd name="T10" fmla="*/ 616 w 616"/>
                <a:gd name="T11" fmla="*/ 8 h 16"/>
                <a:gd name="T12" fmla="*/ 608 w 61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16" h="16">
                  <a:moveTo>
                    <a:pt x="608" y="16"/>
                  </a:moveTo>
                  <a:cubicBezTo>
                    <a:pt x="8" y="16"/>
                    <a:pt x="8" y="16"/>
                    <a:pt x="8" y="16"/>
                  </a:cubicBezTo>
                  <a:cubicBezTo>
                    <a:pt x="4" y="16"/>
                    <a:pt x="0" y="13"/>
                    <a:pt x="0" y="8"/>
                  </a:cubicBezTo>
                  <a:cubicBezTo>
                    <a:pt x="0" y="4"/>
                    <a:pt x="4" y="0"/>
                    <a:pt x="8" y="0"/>
                  </a:cubicBezTo>
                  <a:cubicBezTo>
                    <a:pt x="608" y="0"/>
                    <a:pt x="608" y="0"/>
                    <a:pt x="608" y="0"/>
                  </a:cubicBezTo>
                  <a:cubicBezTo>
                    <a:pt x="612" y="0"/>
                    <a:pt x="616" y="4"/>
                    <a:pt x="616" y="8"/>
                  </a:cubicBezTo>
                  <a:cubicBezTo>
                    <a:pt x="616" y="13"/>
                    <a:pt x="612" y="16"/>
                    <a:pt x="608" y="16"/>
                  </a:cubicBezTo>
                </a:path>
              </a:pathLst>
            </a:custGeom>
            <a:solidFill>
              <a:srgbClr val="081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94" name="Freeform 3440"/>
            <p:cNvSpPr>
              <a:spLocks noEditPoints="1"/>
            </p:cNvSpPr>
            <p:nvPr/>
          </p:nvSpPr>
          <p:spPr bwMode="auto">
            <a:xfrm>
              <a:off x="8739187" y="2020888"/>
              <a:ext cx="228600" cy="230188"/>
            </a:xfrm>
            <a:custGeom>
              <a:avLst/>
              <a:gdLst>
                <a:gd name="T0" fmla="*/ 193 w 238"/>
                <a:gd name="T1" fmla="*/ 183 h 239"/>
                <a:gd name="T2" fmla="*/ 181 w 238"/>
                <a:gd name="T3" fmla="*/ 194 h 239"/>
                <a:gd name="T4" fmla="*/ 226 w 238"/>
                <a:gd name="T5" fmla="*/ 239 h 239"/>
                <a:gd name="T6" fmla="*/ 238 w 238"/>
                <a:gd name="T7" fmla="*/ 228 h 239"/>
                <a:gd name="T8" fmla="*/ 193 w 238"/>
                <a:gd name="T9" fmla="*/ 183 h 239"/>
                <a:gd name="T10" fmla="*/ 102 w 238"/>
                <a:gd name="T11" fmla="*/ 92 h 239"/>
                <a:gd name="T12" fmla="*/ 91 w 238"/>
                <a:gd name="T13" fmla="*/ 103 h 239"/>
                <a:gd name="T14" fmla="*/ 136 w 238"/>
                <a:gd name="T15" fmla="*/ 149 h 239"/>
                <a:gd name="T16" fmla="*/ 147 w 238"/>
                <a:gd name="T17" fmla="*/ 137 h 239"/>
                <a:gd name="T18" fmla="*/ 102 w 238"/>
                <a:gd name="T19" fmla="*/ 92 h 239"/>
                <a:gd name="T20" fmla="*/ 0 w 238"/>
                <a:gd name="T21" fmla="*/ 13 h 239"/>
                <a:gd name="T22" fmla="*/ 45 w 238"/>
                <a:gd name="T23" fmla="*/ 58 h 239"/>
                <a:gd name="T24" fmla="*/ 57 w 238"/>
                <a:gd name="T25" fmla="*/ 47 h 239"/>
                <a:gd name="T26" fmla="*/ 25 w 238"/>
                <a:gd name="T27" fmla="*/ 15 h 239"/>
                <a:gd name="T28" fmla="*/ 6 w 238"/>
                <a:gd name="T29" fmla="*/ 15 h 239"/>
                <a:gd name="T30" fmla="*/ 0 w 238"/>
                <a:gd name="T31" fmla="*/ 13 h 239"/>
                <a:gd name="T32" fmla="*/ 1 w 238"/>
                <a:gd name="T33" fmla="*/ 1 h 239"/>
                <a:gd name="T34" fmla="*/ 1 w 238"/>
                <a:gd name="T35" fmla="*/ 1 h 239"/>
                <a:gd name="T36" fmla="*/ 1 w 238"/>
                <a:gd name="T37" fmla="*/ 1 h 239"/>
                <a:gd name="T38" fmla="*/ 1 w 238"/>
                <a:gd name="T39" fmla="*/ 1 h 239"/>
                <a:gd name="T40" fmla="*/ 1 w 238"/>
                <a:gd name="T41" fmla="*/ 1 h 239"/>
                <a:gd name="T42" fmla="*/ 1 w 238"/>
                <a:gd name="T43" fmla="*/ 1 h 239"/>
                <a:gd name="T44" fmla="*/ 2 w 238"/>
                <a:gd name="T45" fmla="*/ 1 h 239"/>
                <a:gd name="T46" fmla="*/ 1 w 238"/>
                <a:gd name="T47" fmla="*/ 1 h 239"/>
                <a:gd name="T48" fmla="*/ 2 w 238"/>
                <a:gd name="T49" fmla="*/ 1 h 239"/>
                <a:gd name="T50" fmla="*/ 2 w 238"/>
                <a:gd name="T51" fmla="*/ 0 h 239"/>
                <a:gd name="T52" fmla="*/ 2 w 238"/>
                <a:gd name="T53" fmla="*/ 1 h 239"/>
                <a:gd name="T54" fmla="*/ 2 w 238"/>
                <a:gd name="T55" fmla="*/ 0 h 239"/>
                <a:gd name="T56" fmla="*/ 2 w 238"/>
                <a:gd name="T57" fmla="*/ 0 h 239"/>
                <a:gd name="T58" fmla="*/ 2 w 238"/>
                <a:gd name="T59" fmla="*/ 0 h 239"/>
                <a:gd name="T60" fmla="*/ 2 w 238"/>
                <a:gd name="T61" fmla="*/ 0 h 239"/>
                <a:gd name="T62" fmla="*/ 2 w 238"/>
                <a:gd name="T63" fmla="*/ 0 h 239"/>
                <a:gd name="T64" fmla="*/ 2 w 238"/>
                <a:gd name="T65" fmla="*/ 0 h 239"/>
                <a:gd name="T66" fmla="*/ 2 w 238"/>
                <a:gd name="T6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8" h="239">
                  <a:moveTo>
                    <a:pt x="193" y="183"/>
                  </a:moveTo>
                  <a:cubicBezTo>
                    <a:pt x="189" y="187"/>
                    <a:pt x="185" y="190"/>
                    <a:pt x="181" y="194"/>
                  </a:cubicBezTo>
                  <a:cubicBezTo>
                    <a:pt x="226" y="239"/>
                    <a:pt x="226" y="239"/>
                    <a:pt x="226" y="239"/>
                  </a:cubicBezTo>
                  <a:cubicBezTo>
                    <a:pt x="230" y="236"/>
                    <a:pt x="234" y="232"/>
                    <a:pt x="238" y="228"/>
                  </a:cubicBezTo>
                  <a:cubicBezTo>
                    <a:pt x="193" y="183"/>
                    <a:pt x="193" y="183"/>
                    <a:pt x="193" y="183"/>
                  </a:cubicBezTo>
                  <a:moveTo>
                    <a:pt x="102" y="92"/>
                  </a:moveTo>
                  <a:cubicBezTo>
                    <a:pt x="98" y="96"/>
                    <a:pt x="95" y="100"/>
                    <a:pt x="91" y="103"/>
                  </a:cubicBezTo>
                  <a:cubicBezTo>
                    <a:pt x="136" y="149"/>
                    <a:pt x="136" y="149"/>
                    <a:pt x="136" y="149"/>
                  </a:cubicBezTo>
                  <a:cubicBezTo>
                    <a:pt x="140" y="145"/>
                    <a:pt x="144" y="141"/>
                    <a:pt x="147" y="137"/>
                  </a:cubicBezTo>
                  <a:cubicBezTo>
                    <a:pt x="102" y="92"/>
                    <a:pt x="102" y="92"/>
                    <a:pt x="102" y="92"/>
                  </a:cubicBezTo>
                  <a:moveTo>
                    <a:pt x="0" y="13"/>
                  </a:moveTo>
                  <a:cubicBezTo>
                    <a:pt x="45" y="58"/>
                    <a:pt x="45" y="58"/>
                    <a:pt x="45" y="58"/>
                  </a:cubicBezTo>
                  <a:cubicBezTo>
                    <a:pt x="49" y="55"/>
                    <a:pt x="53" y="51"/>
                    <a:pt x="57" y="47"/>
                  </a:cubicBezTo>
                  <a:cubicBezTo>
                    <a:pt x="25" y="15"/>
                    <a:pt x="25" y="15"/>
                    <a:pt x="25" y="15"/>
                  </a:cubicBezTo>
                  <a:cubicBezTo>
                    <a:pt x="6" y="15"/>
                    <a:pt x="6" y="15"/>
                    <a:pt x="6" y="15"/>
                  </a:cubicBezTo>
                  <a:cubicBezTo>
                    <a:pt x="4" y="15"/>
                    <a:pt x="2" y="15"/>
                    <a:pt x="0" y="13"/>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2" y="1"/>
                  </a:moveTo>
                  <a:cubicBezTo>
                    <a:pt x="2" y="1"/>
                    <a:pt x="1" y="1"/>
                    <a:pt x="1" y="1"/>
                  </a:cubicBezTo>
                  <a:cubicBezTo>
                    <a:pt x="1" y="1"/>
                    <a:pt x="2" y="1"/>
                    <a:pt x="2" y="1"/>
                  </a:cubicBezTo>
                  <a:moveTo>
                    <a:pt x="2" y="0"/>
                  </a:moveTo>
                  <a:cubicBezTo>
                    <a:pt x="2" y="0"/>
                    <a:pt x="2" y="1"/>
                    <a:pt x="2" y="1"/>
                  </a:cubicBezTo>
                  <a:cubicBezTo>
                    <a:pt x="2" y="1"/>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path>
              </a:pathLst>
            </a:custGeom>
            <a:solidFill>
              <a:srgbClr val="C45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95" name="Freeform 3441"/>
            <p:cNvSpPr>
              <a:spLocks/>
            </p:cNvSpPr>
            <p:nvPr/>
          </p:nvSpPr>
          <p:spPr bwMode="auto">
            <a:xfrm>
              <a:off x="8956675" y="2239963"/>
              <a:ext cx="53975" cy="55563"/>
            </a:xfrm>
            <a:custGeom>
              <a:avLst/>
              <a:gdLst>
                <a:gd name="T0" fmla="*/ 12 w 57"/>
                <a:gd name="T1" fmla="*/ 0 h 57"/>
                <a:gd name="T2" fmla="*/ 0 w 57"/>
                <a:gd name="T3" fmla="*/ 11 h 57"/>
                <a:gd name="T4" fmla="*/ 46 w 57"/>
                <a:gd name="T5" fmla="*/ 57 h 57"/>
                <a:gd name="T6" fmla="*/ 57 w 57"/>
                <a:gd name="T7" fmla="*/ 45 h 57"/>
                <a:gd name="T8" fmla="*/ 12 w 57"/>
                <a:gd name="T9" fmla="*/ 0 h 57"/>
              </a:gdLst>
              <a:ahLst/>
              <a:cxnLst>
                <a:cxn ang="0">
                  <a:pos x="T0" y="T1"/>
                </a:cxn>
                <a:cxn ang="0">
                  <a:pos x="T2" y="T3"/>
                </a:cxn>
                <a:cxn ang="0">
                  <a:pos x="T4" y="T5"/>
                </a:cxn>
                <a:cxn ang="0">
                  <a:pos x="T6" y="T7"/>
                </a:cxn>
                <a:cxn ang="0">
                  <a:pos x="T8" y="T9"/>
                </a:cxn>
              </a:cxnLst>
              <a:rect l="0" t="0" r="r" b="b"/>
              <a:pathLst>
                <a:path w="57" h="57">
                  <a:moveTo>
                    <a:pt x="12" y="0"/>
                  </a:moveTo>
                  <a:cubicBezTo>
                    <a:pt x="8" y="4"/>
                    <a:pt x="4" y="8"/>
                    <a:pt x="0" y="11"/>
                  </a:cubicBezTo>
                  <a:cubicBezTo>
                    <a:pt x="46" y="57"/>
                    <a:pt x="46" y="57"/>
                    <a:pt x="46" y="57"/>
                  </a:cubicBezTo>
                  <a:cubicBezTo>
                    <a:pt x="50" y="53"/>
                    <a:pt x="53" y="49"/>
                    <a:pt x="57" y="45"/>
                  </a:cubicBezTo>
                  <a:cubicBezTo>
                    <a:pt x="12" y="0"/>
                    <a:pt x="12" y="0"/>
                    <a:pt x="12" y="0"/>
                  </a:cubicBezTo>
                </a:path>
              </a:pathLst>
            </a:custGeom>
            <a:solidFill>
              <a:srgbClr val="C4C6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96" name="Freeform 3442"/>
            <p:cNvSpPr>
              <a:spLocks/>
            </p:cNvSpPr>
            <p:nvPr/>
          </p:nvSpPr>
          <p:spPr bwMode="auto">
            <a:xfrm>
              <a:off x="8869362" y="2152650"/>
              <a:ext cx="55562" cy="55563"/>
            </a:xfrm>
            <a:custGeom>
              <a:avLst/>
              <a:gdLst>
                <a:gd name="T0" fmla="*/ 11 w 57"/>
                <a:gd name="T1" fmla="*/ 0 h 57"/>
                <a:gd name="T2" fmla="*/ 0 w 57"/>
                <a:gd name="T3" fmla="*/ 12 h 57"/>
                <a:gd name="T4" fmla="*/ 45 w 57"/>
                <a:gd name="T5" fmla="*/ 57 h 57"/>
                <a:gd name="T6" fmla="*/ 57 w 57"/>
                <a:gd name="T7" fmla="*/ 46 h 57"/>
                <a:gd name="T8" fmla="*/ 11 w 57"/>
                <a:gd name="T9" fmla="*/ 0 h 57"/>
              </a:gdLst>
              <a:ahLst/>
              <a:cxnLst>
                <a:cxn ang="0">
                  <a:pos x="T0" y="T1"/>
                </a:cxn>
                <a:cxn ang="0">
                  <a:pos x="T2" y="T3"/>
                </a:cxn>
                <a:cxn ang="0">
                  <a:pos x="T4" y="T5"/>
                </a:cxn>
                <a:cxn ang="0">
                  <a:pos x="T6" y="T7"/>
                </a:cxn>
                <a:cxn ang="0">
                  <a:pos x="T8" y="T9"/>
                </a:cxn>
              </a:cxnLst>
              <a:rect l="0" t="0" r="r" b="b"/>
              <a:pathLst>
                <a:path w="57" h="57">
                  <a:moveTo>
                    <a:pt x="11" y="0"/>
                  </a:moveTo>
                  <a:cubicBezTo>
                    <a:pt x="8" y="4"/>
                    <a:pt x="4" y="8"/>
                    <a:pt x="0" y="12"/>
                  </a:cubicBezTo>
                  <a:cubicBezTo>
                    <a:pt x="45" y="57"/>
                    <a:pt x="45" y="57"/>
                    <a:pt x="45" y="57"/>
                  </a:cubicBezTo>
                  <a:cubicBezTo>
                    <a:pt x="49" y="53"/>
                    <a:pt x="53" y="50"/>
                    <a:pt x="57" y="46"/>
                  </a:cubicBezTo>
                  <a:cubicBezTo>
                    <a:pt x="11" y="0"/>
                    <a:pt x="11" y="0"/>
                    <a:pt x="11" y="0"/>
                  </a:cubicBezTo>
                </a:path>
              </a:pathLst>
            </a:custGeom>
            <a:solidFill>
              <a:srgbClr val="C4C6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97" name="Freeform 3443"/>
            <p:cNvSpPr>
              <a:spLocks/>
            </p:cNvSpPr>
            <p:nvPr/>
          </p:nvSpPr>
          <p:spPr bwMode="auto">
            <a:xfrm>
              <a:off x="8782050" y="2066925"/>
              <a:ext cx="55562" cy="53975"/>
            </a:xfrm>
            <a:custGeom>
              <a:avLst/>
              <a:gdLst>
                <a:gd name="T0" fmla="*/ 12 w 57"/>
                <a:gd name="T1" fmla="*/ 0 h 56"/>
                <a:gd name="T2" fmla="*/ 0 w 57"/>
                <a:gd name="T3" fmla="*/ 11 h 56"/>
                <a:gd name="T4" fmla="*/ 46 w 57"/>
                <a:gd name="T5" fmla="*/ 56 h 56"/>
                <a:gd name="T6" fmla="*/ 57 w 57"/>
                <a:gd name="T7" fmla="*/ 45 h 56"/>
                <a:gd name="T8" fmla="*/ 12 w 57"/>
                <a:gd name="T9" fmla="*/ 0 h 56"/>
              </a:gdLst>
              <a:ahLst/>
              <a:cxnLst>
                <a:cxn ang="0">
                  <a:pos x="T0" y="T1"/>
                </a:cxn>
                <a:cxn ang="0">
                  <a:pos x="T2" y="T3"/>
                </a:cxn>
                <a:cxn ang="0">
                  <a:pos x="T4" y="T5"/>
                </a:cxn>
                <a:cxn ang="0">
                  <a:pos x="T6" y="T7"/>
                </a:cxn>
                <a:cxn ang="0">
                  <a:pos x="T8" y="T9"/>
                </a:cxn>
              </a:cxnLst>
              <a:rect l="0" t="0" r="r" b="b"/>
              <a:pathLst>
                <a:path w="57" h="56">
                  <a:moveTo>
                    <a:pt x="12" y="0"/>
                  </a:moveTo>
                  <a:cubicBezTo>
                    <a:pt x="8" y="4"/>
                    <a:pt x="4" y="8"/>
                    <a:pt x="0" y="11"/>
                  </a:cubicBezTo>
                  <a:cubicBezTo>
                    <a:pt x="46" y="56"/>
                    <a:pt x="46" y="56"/>
                    <a:pt x="46" y="56"/>
                  </a:cubicBezTo>
                  <a:cubicBezTo>
                    <a:pt x="50" y="53"/>
                    <a:pt x="53" y="49"/>
                    <a:pt x="57" y="45"/>
                  </a:cubicBezTo>
                  <a:cubicBezTo>
                    <a:pt x="12" y="0"/>
                    <a:pt x="12" y="0"/>
                    <a:pt x="12" y="0"/>
                  </a:cubicBezTo>
                </a:path>
              </a:pathLst>
            </a:custGeom>
            <a:solidFill>
              <a:srgbClr val="C4C6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sp>
          <p:nvSpPr>
            <p:cNvPr id="398" name="Freeform 3444"/>
            <p:cNvSpPr>
              <a:spLocks/>
            </p:cNvSpPr>
            <p:nvPr/>
          </p:nvSpPr>
          <p:spPr bwMode="auto">
            <a:xfrm>
              <a:off x="8736012" y="2020888"/>
              <a:ext cx="26987" cy="14288"/>
            </a:xfrm>
            <a:custGeom>
              <a:avLst/>
              <a:gdLst>
                <a:gd name="T0" fmla="*/ 9 w 28"/>
                <a:gd name="T1" fmla="*/ 0 h 16"/>
                <a:gd name="T2" fmla="*/ 5 w 28"/>
                <a:gd name="T3" fmla="*/ 1 h 16"/>
                <a:gd name="T4" fmla="*/ 5 w 28"/>
                <a:gd name="T5" fmla="*/ 1 h 16"/>
                <a:gd name="T6" fmla="*/ 5 w 28"/>
                <a:gd name="T7" fmla="*/ 1 h 16"/>
                <a:gd name="T8" fmla="*/ 5 w 28"/>
                <a:gd name="T9" fmla="*/ 1 h 16"/>
                <a:gd name="T10" fmla="*/ 5 w 28"/>
                <a:gd name="T11" fmla="*/ 1 h 16"/>
                <a:gd name="T12" fmla="*/ 5 w 28"/>
                <a:gd name="T13" fmla="*/ 2 h 16"/>
                <a:gd name="T14" fmla="*/ 5 w 28"/>
                <a:gd name="T15" fmla="*/ 2 h 16"/>
                <a:gd name="T16" fmla="*/ 4 w 28"/>
                <a:gd name="T17" fmla="*/ 2 h 16"/>
                <a:gd name="T18" fmla="*/ 4 w 28"/>
                <a:gd name="T19" fmla="*/ 2 h 16"/>
                <a:gd name="T20" fmla="*/ 4 w 28"/>
                <a:gd name="T21" fmla="*/ 2 h 16"/>
                <a:gd name="T22" fmla="*/ 4 w 28"/>
                <a:gd name="T23" fmla="*/ 2 h 16"/>
                <a:gd name="T24" fmla="*/ 4 w 28"/>
                <a:gd name="T25" fmla="*/ 2 h 16"/>
                <a:gd name="T26" fmla="*/ 3 w 28"/>
                <a:gd name="T27" fmla="*/ 3 h 16"/>
                <a:gd name="T28" fmla="*/ 3 w 28"/>
                <a:gd name="T29" fmla="*/ 14 h 16"/>
                <a:gd name="T30" fmla="*/ 3 w 28"/>
                <a:gd name="T31" fmla="*/ 14 h 16"/>
                <a:gd name="T32" fmla="*/ 9 w 28"/>
                <a:gd name="T33" fmla="*/ 16 h 16"/>
                <a:gd name="T34" fmla="*/ 28 w 28"/>
                <a:gd name="T35" fmla="*/ 16 h 16"/>
                <a:gd name="T36" fmla="*/ 15 w 28"/>
                <a:gd name="T37" fmla="*/ 3 h 16"/>
                <a:gd name="T38" fmla="*/ 9 w 28"/>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6">
                  <a:moveTo>
                    <a:pt x="9" y="0"/>
                  </a:moveTo>
                  <a:cubicBezTo>
                    <a:pt x="8" y="0"/>
                    <a:pt x="7" y="1"/>
                    <a:pt x="5" y="1"/>
                  </a:cubicBezTo>
                  <a:cubicBezTo>
                    <a:pt x="5" y="1"/>
                    <a:pt x="5" y="1"/>
                    <a:pt x="5" y="1"/>
                  </a:cubicBezTo>
                  <a:cubicBezTo>
                    <a:pt x="5" y="1"/>
                    <a:pt x="5" y="1"/>
                    <a:pt x="5" y="1"/>
                  </a:cubicBezTo>
                  <a:cubicBezTo>
                    <a:pt x="5" y="1"/>
                    <a:pt x="5" y="1"/>
                    <a:pt x="5" y="1"/>
                  </a:cubicBezTo>
                  <a:cubicBezTo>
                    <a:pt x="5" y="1"/>
                    <a:pt x="5" y="1"/>
                    <a:pt x="5" y="1"/>
                  </a:cubicBezTo>
                  <a:cubicBezTo>
                    <a:pt x="5" y="1"/>
                    <a:pt x="5" y="2"/>
                    <a:pt x="5" y="2"/>
                  </a:cubicBezTo>
                  <a:cubicBezTo>
                    <a:pt x="5" y="2"/>
                    <a:pt x="5" y="2"/>
                    <a:pt x="5" y="2"/>
                  </a:cubicBezTo>
                  <a:cubicBezTo>
                    <a:pt x="5"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3"/>
                    <a:pt x="3" y="3"/>
                  </a:cubicBezTo>
                  <a:cubicBezTo>
                    <a:pt x="0" y="6"/>
                    <a:pt x="0" y="11"/>
                    <a:pt x="3" y="14"/>
                  </a:cubicBezTo>
                  <a:cubicBezTo>
                    <a:pt x="3" y="14"/>
                    <a:pt x="3" y="14"/>
                    <a:pt x="3" y="14"/>
                  </a:cubicBezTo>
                  <a:cubicBezTo>
                    <a:pt x="5" y="16"/>
                    <a:pt x="7" y="16"/>
                    <a:pt x="9" y="16"/>
                  </a:cubicBezTo>
                  <a:cubicBezTo>
                    <a:pt x="28" y="16"/>
                    <a:pt x="28" y="16"/>
                    <a:pt x="28" y="16"/>
                  </a:cubicBezTo>
                  <a:cubicBezTo>
                    <a:pt x="15" y="3"/>
                    <a:pt x="15" y="3"/>
                    <a:pt x="15" y="3"/>
                  </a:cubicBezTo>
                  <a:cubicBezTo>
                    <a:pt x="13" y="1"/>
                    <a:pt x="11" y="0"/>
                    <a:pt x="9" y="0"/>
                  </a:cubicBezTo>
                </a:path>
              </a:pathLst>
            </a:custGeom>
            <a:solidFill>
              <a:srgbClr val="172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mj-lt"/>
                <a:ea typeface="微软雅黑"/>
                <a:cs typeface="+mn-cs"/>
              </a:endParaRPr>
            </a:p>
          </p:txBody>
        </p:sp>
      </p:grpSp>
      <p:sp>
        <p:nvSpPr>
          <p:cNvPr id="4" name="Slide Number Placeholder 3">
            <a:extLst>
              <a:ext uri="{FF2B5EF4-FFF2-40B4-BE49-F238E27FC236}">
                <a16:creationId xmlns:a16="http://schemas.microsoft.com/office/drawing/2014/main" id="{4F5CB93F-4E22-4945-802A-0756F91CF668}"/>
              </a:ext>
            </a:extLst>
          </p:cNvPr>
          <p:cNvSpPr>
            <a:spLocks noGrp="1"/>
          </p:cNvSpPr>
          <p:nvPr>
            <p:ph type="sldNum" sz="quarter" idx="11"/>
          </p:nvPr>
        </p:nvSpPr>
        <p:spPr/>
        <p:txBody>
          <a:bodyPr/>
          <a:lstStyle/>
          <a:p>
            <a:fld id="{7870704B-CE94-48CC-AF30-84932A1262A7}" type="slidenum">
              <a:rPr lang="en-GB" smtClean="0"/>
              <a:pPr/>
              <a:t>8</a:t>
            </a:fld>
            <a:endParaRPr lang="en-GB" dirty="0"/>
          </a:p>
        </p:txBody>
      </p:sp>
    </p:spTree>
    <p:extLst>
      <p:ext uri="{BB962C8B-B14F-4D97-AF65-F5344CB8AC3E}">
        <p14:creationId xmlns:p14="http://schemas.microsoft.com/office/powerpoint/2010/main" val="174027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976"/>
          <p:cNvSpPr/>
          <p:nvPr/>
        </p:nvSpPr>
        <p:spPr>
          <a:xfrm>
            <a:off x="-2977" y="3257099"/>
            <a:ext cx="12212314" cy="2666431"/>
          </a:xfrm>
          <a:custGeom>
            <a:avLst/>
            <a:gdLst/>
            <a:ahLst/>
            <a:cxnLst/>
            <a:rect l="0" t="0" r="0" b="0"/>
            <a:pathLst>
              <a:path w="120000" h="120000" extrusionOk="0">
                <a:moveTo>
                  <a:pt x="0" y="75823"/>
                </a:moveTo>
                <a:cubicBezTo>
                  <a:pt x="30095" y="73944"/>
                  <a:pt x="38466" y="67721"/>
                  <a:pt x="59712" y="49206"/>
                </a:cubicBezTo>
                <a:cubicBezTo>
                  <a:pt x="80958" y="30692"/>
                  <a:pt x="83658" y="-3071"/>
                  <a:pt x="120000" y="224"/>
                </a:cubicBezTo>
                <a:cubicBezTo>
                  <a:pt x="119968" y="40026"/>
                  <a:pt x="119936" y="79828"/>
                  <a:pt x="119904" y="119630"/>
                </a:cubicBezTo>
                <a:lnTo>
                  <a:pt x="191" y="120000"/>
                </a:lnTo>
                <a:cubicBezTo>
                  <a:pt x="223" y="105212"/>
                  <a:pt x="95" y="97911"/>
                  <a:pt x="0" y="75823"/>
                </a:cubicBezTo>
                <a:close/>
              </a:path>
            </a:pathLst>
          </a:custGeom>
          <a:solidFill>
            <a:srgbClr val="E4E4E4"/>
          </a:solidFill>
          <a:ln w="9525" cap="flat" cmpd="sng">
            <a:solidFill>
              <a:srgbClr val="CCCCCC"/>
            </a:solidFill>
            <a:prstDash val="dash"/>
            <a:miter/>
            <a:headEnd type="none" w="med" len="med"/>
            <a:tailEnd type="none" w="med" len="med"/>
          </a:ln>
        </p:spPr>
        <p:txBody>
          <a:bodyPr lIns="121925" tIns="60950" rIns="121925"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Georgia"/>
              <a:ea typeface="Georgia"/>
              <a:cs typeface="Georgia"/>
              <a:sym typeface="Georgia"/>
            </a:endParaRPr>
          </a:p>
        </p:txBody>
      </p:sp>
      <p:sp>
        <p:nvSpPr>
          <p:cNvPr id="169" name="Content Placeholder 2"/>
          <p:cNvSpPr txBox="1">
            <a:spLocks/>
          </p:cNvSpPr>
          <p:nvPr/>
        </p:nvSpPr>
        <p:spPr>
          <a:xfrm>
            <a:off x="335461" y="3563791"/>
            <a:ext cx="2803298" cy="3029117"/>
          </a:xfrm>
          <a:prstGeom prst="rect">
            <a:avLst/>
          </a:prstGeom>
        </p:spPr>
        <p:txBody>
          <a:bodyPr>
            <a:noAutofit/>
          </a:bodyPr>
          <a:lstStyle>
            <a:lvl1pPr marL="0" marR="0" indent="0" algn="ctr" defTabSz="914400" rtl="0" eaLnBrk="1" fontAlgn="auto" latinLnBrk="0" hangingPunct="1">
              <a:lnSpc>
                <a:spcPct val="110000"/>
              </a:lnSpc>
              <a:spcBef>
                <a:spcPts val="800"/>
              </a:spcBef>
              <a:spcAft>
                <a:spcPts val="0"/>
              </a:spcAft>
              <a:buClr>
                <a:schemeClr val="tx1"/>
              </a:buClr>
              <a:buSzTx/>
              <a:buFontTx/>
              <a:buNone/>
              <a:tabLst/>
              <a:defRPr sz="2666" kern="1200">
                <a:solidFill>
                  <a:schemeClr val="tx1"/>
                </a:solidFill>
                <a:latin typeface="+mj-lt"/>
                <a:ea typeface="+mn-ea"/>
                <a:cs typeface="+mn-cs"/>
              </a:defRPr>
            </a:lvl1pPr>
            <a:lvl2pPr marL="0" indent="0" algn="ctr" defTabSz="914400" rtl="0" eaLnBrk="1" latinLnBrk="0" hangingPunct="1">
              <a:lnSpc>
                <a:spcPct val="110000"/>
              </a:lnSpc>
              <a:spcBef>
                <a:spcPts val="400"/>
              </a:spcBef>
              <a:spcAft>
                <a:spcPts val="900"/>
              </a:spcAft>
              <a:buClr>
                <a:schemeClr val="tx1"/>
              </a:buClr>
              <a:buFont typeface="Georgia" pitchFamily="18" charset="0"/>
              <a:buNone/>
              <a:defRPr sz="1067" kern="1200">
                <a:solidFill>
                  <a:schemeClr val="tx1"/>
                </a:solidFill>
                <a:latin typeface="Georgia" pitchFamily="18" charset="0"/>
                <a:ea typeface="+mn-ea"/>
                <a:cs typeface="+mn-cs"/>
              </a:defRPr>
            </a:lvl2pPr>
            <a:lvl3pPr marL="302361" indent="-145891" algn="ctr" defTabSz="914400" rtl="0" eaLnBrk="1" latinLnBrk="0" hangingPunct="1">
              <a:lnSpc>
                <a:spcPct val="110000"/>
              </a:lnSpc>
              <a:spcBef>
                <a:spcPts val="0"/>
              </a:spcBef>
              <a:spcAft>
                <a:spcPts val="900"/>
              </a:spcAft>
              <a:buClr>
                <a:schemeClr val="tx1"/>
              </a:buClr>
              <a:buFont typeface="Georgia" pitchFamily="18" charset="0"/>
              <a:buChar char="-"/>
              <a:defRPr sz="1067" kern="1200">
                <a:solidFill>
                  <a:schemeClr val="tx1"/>
                </a:solidFill>
                <a:latin typeface="Georgia" pitchFamily="18" charset="0"/>
                <a:ea typeface="+mn-ea"/>
                <a:cs typeface="+mn-cs"/>
              </a:defRPr>
            </a:lvl3pPr>
            <a:lvl4pPr marL="458833" indent="-156470" algn="ctr" defTabSz="914400" rtl="0" eaLnBrk="1" latinLnBrk="0" hangingPunct="1">
              <a:lnSpc>
                <a:spcPct val="110000"/>
              </a:lnSpc>
              <a:spcBef>
                <a:spcPts val="0"/>
              </a:spcBef>
              <a:spcAft>
                <a:spcPts val="900"/>
              </a:spcAft>
              <a:buClr>
                <a:schemeClr val="tx1"/>
              </a:buClr>
              <a:buFont typeface="Georgia" pitchFamily="18" charset="0"/>
              <a:buChar char="◦"/>
              <a:defRPr sz="933" kern="1200">
                <a:solidFill>
                  <a:schemeClr val="tx1"/>
                </a:solidFill>
                <a:latin typeface="Georgia" pitchFamily="18" charset="0"/>
                <a:ea typeface="+mn-ea"/>
                <a:cs typeface="+mn-cs"/>
              </a:defRPr>
            </a:lvl4pPr>
            <a:lvl5pPr marL="613187" indent="-154355" algn="ctr" defTabSz="914400" rtl="0" eaLnBrk="1" latinLnBrk="0" hangingPunct="1">
              <a:lnSpc>
                <a:spcPct val="110000"/>
              </a:lnSpc>
              <a:spcBef>
                <a:spcPts val="0"/>
              </a:spcBef>
              <a:spcAft>
                <a:spcPts val="900"/>
              </a:spcAft>
              <a:buClr>
                <a:schemeClr val="tx1"/>
              </a:buClr>
              <a:buFont typeface="Georgia" pitchFamily="18" charset="0"/>
              <a:buChar char="›"/>
              <a:defRPr sz="1067"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399"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399"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399"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399" b="1" kern="1200" baseline="0">
                <a:solidFill>
                  <a:schemeClr val="tx2"/>
                </a:solidFill>
                <a:latin typeface="Georgia" pitchFamily="18" charset="0"/>
                <a:ea typeface="+mn-ea"/>
                <a:cs typeface="+mn-cs"/>
              </a:defRPr>
            </a:lvl9pPr>
          </a:lstStyle>
          <a:p>
            <a:pPr marL="171450" lvl="1" indent="-171450" algn="l">
              <a:spcBef>
                <a:spcPts val="0"/>
              </a:spcBef>
              <a:spcAft>
                <a:spcPts val="600"/>
              </a:spcAft>
              <a:buClr>
                <a:srgbClr val="000000"/>
              </a:buClr>
              <a:buFont typeface="Arial" panose="020B0604020202020204" pitchFamily="34" charset="0"/>
              <a:buChar char="•"/>
              <a:defRPr/>
            </a:pPr>
            <a:r>
              <a:rPr lang="zh-CN" altLang="zh-CN" dirty="0">
                <a:latin typeface="+mn-lt"/>
              </a:rPr>
              <a:t>不法分子往往成立公司，办理工商执照、税务登记等手续，貌似合法，实则没有金融资质。</a:t>
            </a:r>
            <a:endParaRPr lang="en-US" altLang="zh-CN" dirty="0">
              <a:latin typeface="+mn-lt"/>
            </a:endParaRPr>
          </a:p>
          <a:p>
            <a:pPr lvl="1" algn="l">
              <a:spcBef>
                <a:spcPts val="0"/>
              </a:spcBef>
              <a:spcAft>
                <a:spcPts val="600"/>
              </a:spcAft>
              <a:buClr>
                <a:srgbClr val="000000"/>
              </a:buClr>
              <a:defRPr/>
            </a:pPr>
            <a:r>
              <a:rPr lang="en-US" altLang="zh-CN" dirty="0">
                <a:latin typeface="+mn-lt"/>
              </a:rPr>
              <a:t>    </a:t>
            </a:r>
            <a:r>
              <a:rPr lang="zh-CN" altLang="zh-CN" dirty="0">
                <a:latin typeface="+mn-lt"/>
              </a:rPr>
              <a:t>这些公司或办公地点高档豪华，或宣传国</a:t>
            </a:r>
            <a:r>
              <a:rPr lang="en-US" altLang="zh-CN" dirty="0">
                <a:latin typeface="+mn-lt"/>
              </a:rPr>
              <a:t>               </a:t>
            </a:r>
            <a:r>
              <a:rPr lang="en-US" altLang="zh-CN" dirty="0" err="1">
                <a:solidFill>
                  <a:schemeClr val="bg1"/>
                </a:solidFill>
                <a:latin typeface="+mn-lt"/>
              </a:rPr>
              <a:t>hh</a:t>
            </a:r>
            <a:r>
              <a:rPr lang="zh-CN" altLang="zh-CN" dirty="0">
                <a:latin typeface="+mn-lt"/>
              </a:rPr>
              <a:t>资背景，或投入重金通过各类媒体甚至央</a:t>
            </a:r>
            <a:r>
              <a:rPr lang="en-US" altLang="zh-CN" dirty="0" err="1">
                <a:solidFill>
                  <a:schemeClr val="bg1"/>
                </a:solidFill>
                <a:latin typeface="+mn-lt"/>
              </a:rPr>
              <a:t>oo</a:t>
            </a:r>
            <a:r>
              <a:rPr lang="zh-CN" altLang="zh-CN" dirty="0">
                <a:latin typeface="+mn-lt"/>
              </a:rPr>
              <a:t>视进行包装宣传，或在高档场所（如人民</a:t>
            </a:r>
            <a:r>
              <a:rPr lang="en-US" altLang="zh-CN" dirty="0" err="1">
                <a:solidFill>
                  <a:schemeClr val="bg1"/>
                </a:solidFill>
                <a:latin typeface="+mn-lt"/>
              </a:rPr>
              <a:t>hh</a:t>
            </a:r>
            <a:r>
              <a:rPr lang="zh-CN" altLang="zh-CN" dirty="0">
                <a:latin typeface="+mn-lt"/>
              </a:rPr>
              <a:t>大会堂）举行推介会、知识讲座，邀请名</a:t>
            </a:r>
            <a:r>
              <a:rPr lang="en-US" altLang="zh-CN" dirty="0" err="1">
                <a:solidFill>
                  <a:schemeClr val="bg1">
                    <a:lumMod val="85000"/>
                  </a:schemeClr>
                </a:solidFill>
                <a:latin typeface="+mn-lt"/>
              </a:rPr>
              <a:t>oo</a:t>
            </a:r>
            <a:r>
              <a:rPr lang="zh-CN" altLang="zh-CN" dirty="0">
                <a:latin typeface="+mn-lt"/>
              </a:rPr>
              <a:t>人、学者和官员站台造势，展示与领导合</a:t>
            </a:r>
            <a:r>
              <a:rPr lang="en-US" altLang="zh-CN" dirty="0" err="1">
                <a:solidFill>
                  <a:schemeClr val="bg1">
                    <a:lumMod val="85000"/>
                  </a:schemeClr>
                </a:solidFill>
                <a:latin typeface="+mn-lt"/>
              </a:rPr>
              <a:t>hh</a:t>
            </a:r>
            <a:r>
              <a:rPr lang="zh-CN" altLang="zh-CN" dirty="0">
                <a:latin typeface="+mn-lt"/>
              </a:rPr>
              <a:t>影及各种奖项，欺骗性更强</a:t>
            </a:r>
            <a:r>
              <a:rPr lang="zh-CN" altLang="zh-CN" dirty="0"/>
              <a:t>。</a:t>
            </a:r>
            <a:endParaRPr kumimoji="0" lang="en-US" altLang="zh-CN" sz="800" b="0" i="0" u="none" strike="noStrike" kern="1200" cap="none" spc="0" normalizeH="0" baseline="0" noProof="0" dirty="0">
              <a:ln>
                <a:noFill/>
              </a:ln>
              <a:solidFill>
                <a:srgbClr val="000000"/>
              </a:solidFill>
              <a:effectLst/>
              <a:uLnTx/>
              <a:uFillTx/>
              <a:latin typeface="+mn-ea"/>
              <a:cs typeface="+mn-cs"/>
            </a:endParaRPr>
          </a:p>
        </p:txBody>
      </p:sp>
      <p:grpSp>
        <p:nvGrpSpPr>
          <p:cNvPr id="170" name="Group 169"/>
          <p:cNvGrpSpPr/>
          <p:nvPr/>
        </p:nvGrpSpPr>
        <p:grpSpPr>
          <a:xfrm>
            <a:off x="3431704" y="2993578"/>
            <a:ext cx="5400600" cy="3263420"/>
            <a:chOff x="2573749" y="1766923"/>
            <a:chExt cx="4050450" cy="2447565"/>
          </a:xfrm>
        </p:grpSpPr>
        <p:cxnSp>
          <p:nvCxnSpPr>
            <p:cNvPr id="171" name="Straight Connector 170"/>
            <p:cNvCxnSpPr/>
            <p:nvPr userDrawn="1"/>
          </p:nvCxnSpPr>
          <p:spPr>
            <a:xfrm>
              <a:off x="4571971" y="1766923"/>
              <a:ext cx="0" cy="2447565"/>
            </a:xfrm>
            <a:prstGeom prst="line">
              <a:avLst/>
            </a:prstGeom>
            <a:noFill/>
            <a:ln w="9525" cap="flat" cmpd="sng" algn="ctr">
              <a:solidFill>
                <a:srgbClr val="CCCCCC"/>
              </a:solidFill>
              <a:prstDash val="solid"/>
            </a:ln>
            <a:effectLst/>
          </p:spPr>
        </p:cxnSp>
        <p:cxnSp>
          <p:nvCxnSpPr>
            <p:cNvPr id="172" name="Straight Connector 171"/>
            <p:cNvCxnSpPr/>
            <p:nvPr userDrawn="1"/>
          </p:nvCxnSpPr>
          <p:spPr>
            <a:xfrm>
              <a:off x="2573749" y="1766923"/>
              <a:ext cx="0" cy="2447565"/>
            </a:xfrm>
            <a:prstGeom prst="line">
              <a:avLst/>
            </a:prstGeom>
            <a:noFill/>
            <a:ln w="9525" cap="flat" cmpd="sng" algn="ctr">
              <a:solidFill>
                <a:srgbClr val="CCCCCC"/>
              </a:solidFill>
              <a:prstDash val="solid"/>
            </a:ln>
            <a:effectLst/>
          </p:spPr>
        </p:cxnSp>
        <p:cxnSp>
          <p:nvCxnSpPr>
            <p:cNvPr id="173" name="Straight Connector 172"/>
            <p:cNvCxnSpPr/>
            <p:nvPr userDrawn="1"/>
          </p:nvCxnSpPr>
          <p:spPr>
            <a:xfrm>
              <a:off x="6624199" y="1766923"/>
              <a:ext cx="0" cy="2447565"/>
            </a:xfrm>
            <a:prstGeom prst="line">
              <a:avLst/>
            </a:prstGeom>
            <a:noFill/>
            <a:ln w="9525" cap="flat" cmpd="sng" algn="ctr">
              <a:solidFill>
                <a:srgbClr val="CCCCCC"/>
              </a:solidFill>
              <a:prstDash val="solid"/>
            </a:ln>
            <a:effectLst/>
          </p:spPr>
        </p:cxnSp>
      </p:grpSp>
      <p:sp>
        <p:nvSpPr>
          <p:cNvPr id="174" name="Content Placeholder 2"/>
          <p:cNvSpPr txBox="1">
            <a:spLocks/>
          </p:cNvSpPr>
          <p:nvPr/>
        </p:nvSpPr>
        <p:spPr>
          <a:xfrm>
            <a:off x="3470450" y="3550840"/>
            <a:ext cx="2625550" cy="3029117"/>
          </a:xfrm>
          <a:prstGeom prst="rect">
            <a:avLst/>
          </a:prstGeom>
        </p:spPr>
        <p:txBody>
          <a:bodyPr>
            <a:noAutofit/>
          </a:bodyPr>
          <a:lstStyle>
            <a:lvl1pPr marL="0" marR="0" indent="0" algn="ctr" defTabSz="914400" rtl="0" eaLnBrk="1" fontAlgn="auto" latinLnBrk="0" hangingPunct="1">
              <a:lnSpc>
                <a:spcPct val="110000"/>
              </a:lnSpc>
              <a:spcBef>
                <a:spcPts val="800"/>
              </a:spcBef>
              <a:spcAft>
                <a:spcPts val="0"/>
              </a:spcAft>
              <a:buClr>
                <a:schemeClr val="tx1"/>
              </a:buClr>
              <a:buSzTx/>
              <a:buFontTx/>
              <a:buNone/>
              <a:tabLst/>
              <a:defRPr sz="2666" kern="1200">
                <a:solidFill>
                  <a:schemeClr val="tx1"/>
                </a:solidFill>
                <a:latin typeface="+mj-lt"/>
                <a:ea typeface="+mn-ea"/>
                <a:cs typeface="+mn-cs"/>
              </a:defRPr>
            </a:lvl1pPr>
            <a:lvl2pPr marL="0" indent="0" algn="ctr" defTabSz="914400" rtl="0" eaLnBrk="1" latinLnBrk="0" hangingPunct="1">
              <a:lnSpc>
                <a:spcPct val="110000"/>
              </a:lnSpc>
              <a:spcBef>
                <a:spcPts val="400"/>
              </a:spcBef>
              <a:spcAft>
                <a:spcPts val="900"/>
              </a:spcAft>
              <a:buClr>
                <a:schemeClr val="tx1"/>
              </a:buClr>
              <a:buFont typeface="Georgia" pitchFamily="18" charset="0"/>
              <a:buNone/>
              <a:defRPr sz="1067" kern="1200">
                <a:solidFill>
                  <a:schemeClr val="tx1"/>
                </a:solidFill>
                <a:latin typeface="Georgia" pitchFamily="18" charset="0"/>
                <a:ea typeface="+mn-ea"/>
                <a:cs typeface="+mn-cs"/>
              </a:defRPr>
            </a:lvl2pPr>
            <a:lvl3pPr marL="302361" indent="-145891" algn="ctr" defTabSz="914400" rtl="0" eaLnBrk="1" latinLnBrk="0" hangingPunct="1">
              <a:lnSpc>
                <a:spcPct val="110000"/>
              </a:lnSpc>
              <a:spcBef>
                <a:spcPts val="0"/>
              </a:spcBef>
              <a:spcAft>
                <a:spcPts val="900"/>
              </a:spcAft>
              <a:buClr>
                <a:schemeClr val="tx1"/>
              </a:buClr>
              <a:buFont typeface="Georgia" pitchFamily="18" charset="0"/>
              <a:buChar char="-"/>
              <a:defRPr sz="1067" kern="1200">
                <a:solidFill>
                  <a:schemeClr val="tx1"/>
                </a:solidFill>
                <a:latin typeface="Georgia" pitchFamily="18" charset="0"/>
                <a:ea typeface="+mn-ea"/>
                <a:cs typeface="+mn-cs"/>
              </a:defRPr>
            </a:lvl3pPr>
            <a:lvl4pPr marL="458833" indent="-156470" algn="ctr" defTabSz="914400" rtl="0" eaLnBrk="1" latinLnBrk="0" hangingPunct="1">
              <a:lnSpc>
                <a:spcPct val="110000"/>
              </a:lnSpc>
              <a:spcBef>
                <a:spcPts val="0"/>
              </a:spcBef>
              <a:spcAft>
                <a:spcPts val="900"/>
              </a:spcAft>
              <a:buClr>
                <a:schemeClr val="tx1"/>
              </a:buClr>
              <a:buFont typeface="Georgia" pitchFamily="18" charset="0"/>
              <a:buChar char="◦"/>
              <a:defRPr sz="933" kern="1200">
                <a:solidFill>
                  <a:schemeClr val="tx1"/>
                </a:solidFill>
                <a:latin typeface="Georgia" pitchFamily="18" charset="0"/>
                <a:ea typeface="+mn-ea"/>
                <a:cs typeface="+mn-cs"/>
              </a:defRPr>
            </a:lvl4pPr>
            <a:lvl5pPr marL="613187" indent="-154355" algn="ctr" defTabSz="914400" rtl="0" eaLnBrk="1" latinLnBrk="0" hangingPunct="1">
              <a:lnSpc>
                <a:spcPct val="110000"/>
              </a:lnSpc>
              <a:spcBef>
                <a:spcPts val="0"/>
              </a:spcBef>
              <a:spcAft>
                <a:spcPts val="900"/>
              </a:spcAft>
              <a:buClr>
                <a:schemeClr val="tx1"/>
              </a:buClr>
              <a:buFont typeface="Georgia" pitchFamily="18" charset="0"/>
              <a:buChar char="›"/>
              <a:defRPr sz="1067"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399"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399"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399"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399" b="1" kern="1200" baseline="0">
                <a:solidFill>
                  <a:schemeClr val="tx2"/>
                </a:solidFill>
                <a:latin typeface="Georgia" pitchFamily="18" charset="0"/>
                <a:ea typeface="+mn-ea"/>
                <a:cs typeface="+mn-cs"/>
              </a:defRPr>
            </a:lvl9pPr>
          </a:lstStyle>
          <a:p>
            <a:pPr marL="171450" indent="-171450" algn="l">
              <a:buFont typeface="Arial" panose="020B0604020202020204" pitchFamily="34" charset="0"/>
              <a:buChar char="•"/>
            </a:pPr>
            <a:r>
              <a:rPr lang="zh-CN" altLang="zh-CN" sz="1050" dirty="0"/>
              <a:t>从过去的农林矿业开发、民间借贷、房地产销售、原始股发行、加盟经营等形式逐渐升级包装为投资理财、财富管理、金融互助理财、海外上市、私募股权等形形色色的理财项目，并且承诺有担保、可回购、低风险、高回报等。</a:t>
            </a:r>
          </a:p>
        </p:txBody>
      </p:sp>
      <p:sp>
        <p:nvSpPr>
          <p:cNvPr id="175" name="Content Placeholder 2"/>
          <p:cNvSpPr txBox="1">
            <a:spLocks/>
          </p:cNvSpPr>
          <p:nvPr/>
        </p:nvSpPr>
        <p:spPr>
          <a:xfrm>
            <a:off x="6134746" y="3550840"/>
            <a:ext cx="2625550" cy="3029117"/>
          </a:xfrm>
          <a:prstGeom prst="rect">
            <a:avLst/>
          </a:prstGeom>
        </p:spPr>
        <p:txBody>
          <a:bodyPr>
            <a:noAutofit/>
          </a:bodyPr>
          <a:lstStyle>
            <a:lvl1pPr marL="0" marR="0" indent="0" algn="ctr" defTabSz="914400" rtl="0" eaLnBrk="1" fontAlgn="auto" latinLnBrk="0" hangingPunct="1">
              <a:lnSpc>
                <a:spcPct val="110000"/>
              </a:lnSpc>
              <a:spcBef>
                <a:spcPts val="800"/>
              </a:spcBef>
              <a:spcAft>
                <a:spcPts val="0"/>
              </a:spcAft>
              <a:buClr>
                <a:schemeClr val="tx1"/>
              </a:buClr>
              <a:buSzTx/>
              <a:buFontTx/>
              <a:buNone/>
              <a:tabLst/>
              <a:defRPr sz="2666" kern="1200">
                <a:solidFill>
                  <a:schemeClr val="tx1"/>
                </a:solidFill>
                <a:latin typeface="+mj-lt"/>
                <a:ea typeface="+mn-ea"/>
                <a:cs typeface="+mn-cs"/>
              </a:defRPr>
            </a:lvl1pPr>
            <a:lvl2pPr marL="0" indent="0" algn="ctr" defTabSz="914400" rtl="0" eaLnBrk="1" latinLnBrk="0" hangingPunct="1">
              <a:lnSpc>
                <a:spcPct val="110000"/>
              </a:lnSpc>
              <a:spcBef>
                <a:spcPts val="400"/>
              </a:spcBef>
              <a:spcAft>
                <a:spcPts val="900"/>
              </a:spcAft>
              <a:buClr>
                <a:schemeClr val="tx1"/>
              </a:buClr>
              <a:buFont typeface="Georgia" pitchFamily="18" charset="0"/>
              <a:buNone/>
              <a:defRPr sz="1067" kern="1200">
                <a:solidFill>
                  <a:schemeClr val="tx1"/>
                </a:solidFill>
                <a:latin typeface="Georgia" pitchFamily="18" charset="0"/>
                <a:ea typeface="+mn-ea"/>
                <a:cs typeface="+mn-cs"/>
              </a:defRPr>
            </a:lvl2pPr>
            <a:lvl3pPr marL="302361" indent="-145891" algn="ctr" defTabSz="914400" rtl="0" eaLnBrk="1" latinLnBrk="0" hangingPunct="1">
              <a:lnSpc>
                <a:spcPct val="110000"/>
              </a:lnSpc>
              <a:spcBef>
                <a:spcPts val="0"/>
              </a:spcBef>
              <a:spcAft>
                <a:spcPts val="900"/>
              </a:spcAft>
              <a:buClr>
                <a:schemeClr val="tx1"/>
              </a:buClr>
              <a:buFont typeface="Georgia" pitchFamily="18" charset="0"/>
              <a:buChar char="-"/>
              <a:defRPr sz="1067" kern="1200">
                <a:solidFill>
                  <a:schemeClr val="tx1"/>
                </a:solidFill>
                <a:latin typeface="Georgia" pitchFamily="18" charset="0"/>
                <a:ea typeface="+mn-ea"/>
                <a:cs typeface="+mn-cs"/>
              </a:defRPr>
            </a:lvl3pPr>
            <a:lvl4pPr marL="458833" indent="-156470" algn="ctr" defTabSz="914400" rtl="0" eaLnBrk="1" latinLnBrk="0" hangingPunct="1">
              <a:lnSpc>
                <a:spcPct val="110000"/>
              </a:lnSpc>
              <a:spcBef>
                <a:spcPts val="0"/>
              </a:spcBef>
              <a:spcAft>
                <a:spcPts val="900"/>
              </a:spcAft>
              <a:buClr>
                <a:schemeClr val="tx1"/>
              </a:buClr>
              <a:buFont typeface="Georgia" pitchFamily="18" charset="0"/>
              <a:buChar char="◦"/>
              <a:defRPr sz="933" kern="1200">
                <a:solidFill>
                  <a:schemeClr val="tx1"/>
                </a:solidFill>
                <a:latin typeface="Georgia" pitchFamily="18" charset="0"/>
                <a:ea typeface="+mn-ea"/>
                <a:cs typeface="+mn-cs"/>
              </a:defRPr>
            </a:lvl4pPr>
            <a:lvl5pPr marL="613187" indent="-154355" algn="ctr" defTabSz="914400" rtl="0" eaLnBrk="1" latinLnBrk="0" hangingPunct="1">
              <a:lnSpc>
                <a:spcPct val="110000"/>
              </a:lnSpc>
              <a:spcBef>
                <a:spcPts val="0"/>
              </a:spcBef>
              <a:spcAft>
                <a:spcPts val="900"/>
              </a:spcAft>
              <a:buClr>
                <a:schemeClr val="tx1"/>
              </a:buClr>
              <a:buFont typeface="Georgia" pitchFamily="18" charset="0"/>
              <a:buChar char="›"/>
              <a:defRPr sz="1067"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399"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399"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399"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399" b="1" kern="1200" baseline="0">
                <a:solidFill>
                  <a:schemeClr val="tx2"/>
                </a:solidFill>
                <a:latin typeface="Georgia" pitchFamily="18" charset="0"/>
                <a:ea typeface="+mn-ea"/>
                <a:cs typeface="+mn-cs"/>
              </a:defRPr>
            </a:lvl9pPr>
          </a:lstStyle>
          <a:p>
            <a:pPr marL="171450" indent="-171450" algn="l">
              <a:buFont typeface="Arial" panose="020B0604020202020204" pitchFamily="34" charset="0"/>
              <a:buChar char="•"/>
            </a:pPr>
            <a:r>
              <a:rPr lang="zh-CN" altLang="zh-CN" sz="1050" dirty="0">
                <a:latin typeface="+mn-lt"/>
              </a:rPr>
              <a:t>不法分子把在地方股交中心挂牌吹成上市，把在美国</a:t>
            </a:r>
            <a:r>
              <a:rPr lang="en-US" altLang="zh-CN" sz="1050" dirty="0">
                <a:latin typeface="+mn-lt"/>
              </a:rPr>
              <a:t>OTCBB</a:t>
            </a:r>
            <a:r>
              <a:rPr lang="zh-CN" altLang="zh-CN" sz="1050" dirty="0">
                <a:latin typeface="+mn-lt"/>
              </a:rPr>
              <a:t>市场挂牌混淆是在纳斯达克上市；有的利用电子黄金、投资基金、网络炒汇等新的名词迷惑群众，假称新投资工具或金融产品；</a:t>
            </a:r>
            <a:endParaRPr lang="en-US" altLang="zh-CN" sz="1050" dirty="0">
              <a:latin typeface="+mn-lt"/>
            </a:endParaRPr>
          </a:p>
          <a:p>
            <a:pPr algn="l"/>
            <a:r>
              <a:rPr lang="en-US" altLang="zh-CN" sz="1050" dirty="0">
                <a:latin typeface="+mn-lt"/>
              </a:rPr>
              <a:t>   </a:t>
            </a:r>
            <a:r>
              <a:rPr lang="zh-CN" altLang="zh-CN" sz="1050" dirty="0">
                <a:latin typeface="+mn-lt"/>
              </a:rPr>
              <a:t>有的利用专卖、代理、加盟连锁、消费</a:t>
            </a:r>
            <a:r>
              <a:rPr lang="en-US" altLang="zh-CN" sz="1050" dirty="0" err="1">
                <a:solidFill>
                  <a:schemeClr val="bg1">
                    <a:lumMod val="85000"/>
                  </a:schemeClr>
                </a:solidFill>
                <a:latin typeface="+mn-lt"/>
              </a:rPr>
              <a:t>hh</a:t>
            </a:r>
            <a:r>
              <a:rPr lang="zh-CN" altLang="zh-CN" sz="1050" dirty="0">
                <a:latin typeface="+mn-lt"/>
              </a:rPr>
              <a:t>增值返利、电子商务等新的经营方式，</a:t>
            </a:r>
            <a:r>
              <a:rPr lang="en-US" altLang="zh-CN" sz="1050" dirty="0" err="1">
                <a:solidFill>
                  <a:schemeClr val="bg1">
                    <a:lumMod val="85000"/>
                  </a:schemeClr>
                </a:solidFill>
                <a:latin typeface="+mn-lt"/>
              </a:rPr>
              <a:t>hh</a:t>
            </a:r>
            <a:r>
              <a:rPr lang="zh-CN" altLang="zh-CN" sz="1050" dirty="0">
                <a:latin typeface="+mn-lt"/>
              </a:rPr>
              <a:t>欺骗群众投资。</a:t>
            </a:r>
            <a:endParaRPr lang="zh-CN" altLang="zh-CN" sz="700" dirty="0">
              <a:latin typeface="+mn-lt"/>
            </a:endParaRPr>
          </a:p>
        </p:txBody>
      </p:sp>
      <p:sp>
        <p:nvSpPr>
          <p:cNvPr id="176" name="Content Placeholder 2"/>
          <p:cNvSpPr txBox="1">
            <a:spLocks/>
          </p:cNvSpPr>
          <p:nvPr/>
        </p:nvSpPr>
        <p:spPr>
          <a:xfrm>
            <a:off x="8852766" y="3550840"/>
            <a:ext cx="3165620" cy="3029117"/>
          </a:xfrm>
          <a:prstGeom prst="rect">
            <a:avLst/>
          </a:prstGeom>
        </p:spPr>
        <p:txBody>
          <a:bodyPr>
            <a:noAutofit/>
          </a:bodyPr>
          <a:lstStyle>
            <a:lvl1pPr marL="0" marR="0" indent="0" algn="ctr" defTabSz="914400" rtl="0" eaLnBrk="1" fontAlgn="auto" latinLnBrk="0" hangingPunct="1">
              <a:lnSpc>
                <a:spcPct val="110000"/>
              </a:lnSpc>
              <a:spcBef>
                <a:spcPts val="800"/>
              </a:spcBef>
              <a:spcAft>
                <a:spcPts val="0"/>
              </a:spcAft>
              <a:buClr>
                <a:schemeClr val="tx1"/>
              </a:buClr>
              <a:buSzTx/>
              <a:buFontTx/>
              <a:buNone/>
              <a:tabLst/>
              <a:defRPr sz="2666" kern="1200">
                <a:solidFill>
                  <a:schemeClr val="tx1"/>
                </a:solidFill>
                <a:latin typeface="+mj-lt"/>
                <a:ea typeface="+mn-ea"/>
                <a:cs typeface="+mn-cs"/>
              </a:defRPr>
            </a:lvl1pPr>
            <a:lvl2pPr marL="0" indent="0" algn="ctr" defTabSz="914400" rtl="0" eaLnBrk="1" latinLnBrk="0" hangingPunct="1">
              <a:lnSpc>
                <a:spcPct val="110000"/>
              </a:lnSpc>
              <a:spcBef>
                <a:spcPts val="400"/>
              </a:spcBef>
              <a:spcAft>
                <a:spcPts val="900"/>
              </a:spcAft>
              <a:buClr>
                <a:schemeClr val="tx1"/>
              </a:buClr>
              <a:buFont typeface="Georgia" pitchFamily="18" charset="0"/>
              <a:buNone/>
              <a:defRPr sz="1067" kern="1200">
                <a:solidFill>
                  <a:schemeClr val="tx1"/>
                </a:solidFill>
                <a:latin typeface="Georgia" pitchFamily="18" charset="0"/>
                <a:ea typeface="+mn-ea"/>
                <a:cs typeface="+mn-cs"/>
              </a:defRPr>
            </a:lvl2pPr>
            <a:lvl3pPr marL="302361" indent="-145891" algn="ctr" defTabSz="914400" rtl="0" eaLnBrk="1" latinLnBrk="0" hangingPunct="1">
              <a:lnSpc>
                <a:spcPct val="110000"/>
              </a:lnSpc>
              <a:spcBef>
                <a:spcPts val="0"/>
              </a:spcBef>
              <a:spcAft>
                <a:spcPts val="900"/>
              </a:spcAft>
              <a:buClr>
                <a:schemeClr val="tx1"/>
              </a:buClr>
              <a:buFont typeface="Georgia" pitchFamily="18" charset="0"/>
              <a:buChar char="-"/>
              <a:defRPr sz="1067" kern="1200">
                <a:solidFill>
                  <a:schemeClr val="tx1"/>
                </a:solidFill>
                <a:latin typeface="Georgia" pitchFamily="18" charset="0"/>
                <a:ea typeface="+mn-ea"/>
                <a:cs typeface="+mn-cs"/>
              </a:defRPr>
            </a:lvl3pPr>
            <a:lvl4pPr marL="458833" indent="-156470" algn="ctr" defTabSz="914400" rtl="0" eaLnBrk="1" latinLnBrk="0" hangingPunct="1">
              <a:lnSpc>
                <a:spcPct val="110000"/>
              </a:lnSpc>
              <a:spcBef>
                <a:spcPts val="0"/>
              </a:spcBef>
              <a:spcAft>
                <a:spcPts val="900"/>
              </a:spcAft>
              <a:buClr>
                <a:schemeClr val="tx1"/>
              </a:buClr>
              <a:buFont typeface="Georgia" pitchFamily="18" charset="0"/>
              <a:buChar char="◦"/>
              <a:defRPr sz="933" kern="1200">
                <a:solidFill>
                  <a:schemeClr val="tx1"/>
                </a:solidFill>
                <a:latin typeface="Georgia" pitchFamily="18" charset="0"/>
                <a:ea typeface="+mn-ea"/>
                <a:cs typeface="+mn-cs"/>
              </a:defRPr>
            </a:lvl4pPr>
            <a:lvl5pPr marL="613187" indent="-154355" algn="ctr" defTabSz="914400" rtl="0" eaLnBrk="1" latinLnBrk="0" hangingPunct="1">
              <a:lnSpc>
                <a:spcPct val="110000"/>
              </a:lnSpc>
              <a:spcBef>
                <a:spcPts val="0"/>
              </a:spcBef>
              <a:spcAft>
                <a:spcPts val="900"/>
              </a:spcAft>
              <a:buClr>
                <a:schemeClr val="tx1"/>
              </a:buClr>
              <a:buFont typeface="Georgia" pitchFamily="18" charset="0"/>
              <a:buChar char="›"/>
              <a:defRPr sz="1067"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399"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399"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399"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399" b="1" kern="1200" baseline="0">
                <a:solidFill>
                  <a:schemeClr val="tx2"/>
                </a:solidFill>
                <a:latin typeface="Georgia" pitchFamily="18" charset="0"/>
                <a:ea typeface="+mn-ea"/>
                <a:cs typeface="+mn-cs"/>
              </a:defRPr>
            </a:lvl9pPr>
          </a:lstStyle>
          <a:p>
            <a:pPr marL="171450" indent="-171450" algn="l">
              <a:buFont typeface="Arial" panose="020B0604020202020204" pitchFamily="34" charset="0"/>
              <a:buChar char="•"/>
            </a:pPr>
            <a:r>
              <a:rPr lang="zh-CN" altLang="zh-CN" sz="1100" dirty="0"/>
              <a:t>高利引诱，是所有诈骗犯罪分子欺骗群众的不二法门。不法分子一开始按时足额兑现先期投入者的本息，然后是拆东墙补西墙，用后来人的钱兑现先前的本息，等达到一定规模后，便秘密转移资金，携款潜逃。</a:t>
            </a:r>
            <a:endParaRPr lang="zh-CN" altLang="zh-CN" sz="800" dirty="0"/>
          </a:p>
          <a:p>
            <a:pPr marL="358775" marR="0" lvl="1" indent="-171450" algn="l" defTabSz="914400" rtl="0" eaLnBrk="1" fontAlgn="auto" latinLnBrk="0" hangingPunct="1">
              <a:lnSpc>
                <a:spcPct val="100000"/>
              </a:lnSpc>
              <a:spcBef>
                <a:spcPts val="0"/>
              </a:spcBef>
              <a:spcAft>
                <a:spcPts val="300"/>
              </a:spcAft>
              <a:buClr>
                <a:srgbClr val="000000"/>
              </a:buClr>
              <a:buSzTx/>
              <a:buFont typeface="Wingdings" panose="05000000000000000000" pitchFamily="2" charset="2"/>
              <a:buChar char="ü"/>
              <a:tabLst/>
              <a:defRPr/>
            </a:pPr>
            <a:r>
              <a:rPr kumimoji="0" lang="en-US" altLang="zh-CN" sz="100" b="0" i="0" u="none" strike="noStrike" kern="1200" cap="none" spc="0" normalizeH="0" baseline="0" noProof="0" dirty="0">
                <a:ln>
                  <a:noFill/>
                </a:ln>
                <a:effectLst/>
                <a:uLnTx/>
                <a:uFillTx/>
                <a:latin typeface="+mn-ea"/>
                <a:cs typeface="+mn-cs"/>
              </a:rPr>
              <a:t>compo</a:t>
            </a:r>
          </a:p>
          <a:p>
            <a:pPr marL="358775" marR="0" lvl="1" indent="-171450" algn="l" defTabSz="914400" rtl="0" eaLnBrk="1" fontAlgn="auto" latinLnBrk="0" hangingPunct="1">
              <a:lnSpc>
                <a:spcPct val="100000"/>
              </a:lnSpc>
              <a:spcBef>
                <a:spcPts val="0"/>
              </a:spcBef>
              <a:spcAft>
                <a:spcPts val="300"/>
              </a:spcAft>
              <a:buClr>
                <a:srgbClr val="000000"/>
              </a:buClr>
              <a:buSzTx/>
              <a:buFont typeface="Wingdings" panose="05000000000000000000" pitchFamily="2" charset="2"/>
              <a:buChar char="ü"/>
              <a:tabLst/>
              <a:defRPr/>
            </a:pPr>
            <a:r>
              <a:rPr kumimoji="0" lang="en-US" altLang="zh-CN" sz="100" b="0" i="0" u="none" strike="noStrike" kern="1200" cap="none" spc="0" normalizeH="0" baseline="0" noProof="0" dirty="0">
                <a:ln>
                  <a:noFill/>
                </a:ln>
                <a:effectLst/>
                <a:uLnTx/>
                <a:uFillTx/>
                <a:latin typeface="+mn-ea"/>
                <a:cs typeface="+mn-cs"/>
              </a:rPr>
              <a:t>Develop SCS management tools</a:t>
            </a:r>
          </a:p>
        </p:txBody>
      </p:sp>
      <p:sp>
        <p:nvSpPr>
          <p:cNvPr id="177" name="Freeform 118"/>
          <p:cNvSpPr>
            <a:spLocks noChangeAspect="1" noEditPoints="1"/>
          </p:cNvSpPr>
          <p:nvPr/>
        </p:nvSpPr>
        <p:spPr bwMode="ltGray">
          <a:xfrm>
            <a:off x="4562977" y="2856631"/>
            <a:ext cx="440496" cy="360000"/>
          </a:xfrm>
          <a:custGeom>
            <a:avLst/>
            <a:gdLst>
              <a:gd name="T0" fmla="*/ 98 w 197"/>
              <a:gd name="T1" fmla="*/ 0 h 161"/>
              <a:gd name="T2" fmla="*/ 0 w 197"/>
              <a:gd name="T3" fmla="*/ 54 h 161"/>
              <a:gd name="T4" fmla="*/ 98 w 197"/>
              <a:gd name="T5" fmla="*/ 107 h 161"/>
              <a:gd name="T6" fmla="*/ 179 w 197"/>
              <a:gd name="T7" fmla="*/ 64 h 161"/>
              <a:gd name="T8" fmla="*/ 179 w 197"/>
              <a:gd name="T9" fmla="*/ 125 h 161"/>
              <a:gd name="T10" fmla="*/ 197 w 197"/>
              <a:gd name="T11" fmla="*/ 125 h 161"/>
              <a:gd name="T12" fmla="*/ 197 w 197"/>
              <a:gd name="T13" fmla="*/ 54 h 161"/>
              <a:gd name="T14" fmla="*/ 98 w 197"/>
              <a:gd name="T15" fmla="*/ 0 h 161"/>
              <a:gd name="T16" fmla="*/ 36 w 197"/>
              <a:gd name="T17" fmla="*/ 91 h 161"/>
              <a:gd name="T18" fmla="*/ 36 w 197"/>
              <a:gd name="T19" fmla="*/ 127 h 161"/>
              <a:gd name="T20" fmla="*/ 98 w 197"/>
              <a:gd name="T21" fmla="*/ 161 h 161"/>
              <a:gd name="T22" fmla="*/ 161 w 197"/>
              <a:gd name="T23" fmla="*/ 127 h 161"/>
              <a:gd name="T24" fmla="*/ 161 w 197"/>
              <a:gd name="T25" fmla="*/ 91 h 161"/>
              <a:gd name="T26" fmla="*/ 98 w 197"/>
              <a:gd name="T27" fmla="*/ 125 h 161"/>
              <a:gd name="T28" fmla="*/ 36 w 197"/>
              <a:gd name="T29" fmla="*/ 9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161">
                <a:moveTo>
                  <a:pt x="98" y="0"/>
                </a:moveTo>
                <a:lnTo>
                  <a:pt x="0" y="54"/>
                </a:lnTo>
                <a:lnTo>
                  <a:pt x="98" y="107"/>
                </a:lnTo>
                <a:lnTo>
                  <a:pt x="179" y="64"/>
                </a:lnTo>
                <a:lnTo>
                  <a:pt x="179" y="125"/>
                </a:lnTo>
                <a:lnTo>
                  <a:pt x="197" y="125"/>
                </a:lnTo>
                <a:lnTo>
                  <a:pt x="197" y="54"/>
                </a:lnTo>
                <a:lnTo>
                  <a:pt x="98" y="0"/>
                </a:lnTo>
                <a:close/>
                <a:moveTo>
                  <a:pt x="36" y="91"/>
                </a:moveTo>
                <a:lnTo>
                  <a:pt x="36" y="127"/>
                </a:lnTo>
                <a:lnTo>
                  <a:pt x="98" y="161"/>
                </a:lnTo>
                <a:lnTo>
                  <a:pt x="161" y="127"/>
                </a:lnTo>
                <a:lnTo>
                  <a:pt x="161" y="91"/>
                </a:lnTo>
                <a:lnTo>
                  <a:pt x="98" y="125"/>
                </a:lnTo>
                <a:lnTo>
                  <a:pt x="36" y="91"/>
                </a:lnTo>
                <a:close/>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a:ea typeface="SimSun"/>
              <a:cs typeface="+mn-cs"/>
            </a:endParaRPr>
          </a:p>
        </p:txBody>
      </p:sp>
      <p:sp>
        <p:nvSpPr>
          <p:cNvPr id="178" name="Freeform 53"/>
          <p:cNvSpPr>
            <a:spLocks noChangeAspect="1" noEditPoints="1"/>
          </p:cNvSpPr>
          <p:nvPr/>
        </p:nvSpPr>
        <p:spPr bwMode="ltGray">
          <a:xfrm>
            <a:off x="9929752" y="2874631"/>
            <a:ext cx="508146" cy="324000"/>
          </a:xfrm>
          <a:custGeom>
            <a:avLst/>
            <a:gdLst>
              <a:gd name="T0" fmla="*/ 3527 w 5172"/>
              <a:gd name="T1" fmla="*/ 1881 h 3292"/>
              <a:gd name="T2" fmla="*/ 3291 w 5172"/>
              <a:gd name="T3" fmla="*/ 1904 h 3292"/>
              <a:gd name="T4" fmla="*/ 3762 w 5172"/>
              <a:gd name="T5" fmla="*/ 2704 h 3292"/>
              <a:gd name="T6" fmla="*/ 3762 w 5172"/>
              <a:gd name="T7" fmla="*/ 3292 h 3292"/>
              <a:gd name="T8" fmla="*/ 5172 w 5172"/>
              <a:gd name="T9" fmla="*/ 3292 h 3292"/>
              <a:gd name="T10" fmla="*/ 5172 w 5172"/>
              <a:gd name="T11" fmla="*/ 2704 h 3292"/>
              <a:gd name="T12" fmla="*/ 3527 w 5172"/>
              <a:gd name="T13" fmla="*/ 1881 h 3292"/>
              <a:gd name="T14" fmla="*/ 1646 w 5172"/>
              <a:gd name="T15" fmla="*/ 1881 h 3292"/>
              <a:gd name="T16" fmla="*/ 0 w 5172"/>
              <a:gd name="T17" fmla="*/ 2704 h 3292"/>
              <a:gd name="T18" fmla="*/ 0 w 5172"/>
              <a:gd name="T19" fmla="*/ 3292 h 3292"/>
              <a:gd name="T20" fmla="*/ 3291 w 5172"/>
              <a:gd name="T21" fmla="*/ 3292 h 3292"/>
              <a:gd name="T22" fmla="*/ 3291 w 5172"/>
              <a:gd name="T23" fmla="*/ 2704 h 3292"/>
              <a:gd name="T24" fmla="*/ 1646 w 5172"/>
              <a:gd name="T25" fmla="*/ 1881 h 3292"/>
              <a:gd name="T26" fmla="*/ 1646 w 5172"/>
              <a:gd name="T27" fmla="*/ 1410 h 3292"/>
              <a:gd name="T28" fmla="*/ 2351 w 5172"/>
              <a:gd name="T29" fmla="*/ 705 h 3292"/>
              <a:gd name="T30" fmla="*/ 1646 w 5172"/>
              <a:gd name="T31" fmla="*/ 0 h 3292"/>
              <a:gd name="T32" fmla="*/ 940 w 5172"/>
              <a:gd name="T33" fmla="*/ 705 h 3292"/>
              <a:gd name="T34" fmla="*/ 1646 w 5172"/>
              <a:gd name="T35" fmla="*/ 1410 h 3292"/>
              <a:gd name="T36" fmla="*/ 3527 w 5172"/>
              <a:gd name="T37" fmla="*/ 1410 h 3292"/>
              <a:gd name="T38" fmla="*/ 4232 w 5172"/>
              <a:gd name="T39" fmla="*/ 705 h 3292"/>
              <a:gd name="T40" fmla="*/ 3527 w 5172"/>
              <a:gd name="T41" fmla="*/ 0 h 3292"/>
              <a:gd name="T42" fmla="*/ 2821 w 5172"/>
              <a:gd name="T43" fmla="*/ 705 h 3292"/>
              <a:gd name="T44" fmla="*/ 3527 w 5172"/>
              <a:gd name="T45" fmla="*/ 141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72" h="3292">
                <a:moveTo>
                  <a:pt x="3527" y="1881"/>
                </a:moveTo>
                <a:cubicBezTo>
                  <a:pt x="3456" y="1881"/>
                  <a:pt x="3386" y="1881"/>
                  <a:pt x="3291" y="1904"/>
                </a:cubicBezTo>
                <a:cubicBezTo>
                  <a:pt x="3574" y="2092"/>
                  <a:pt x="3762" y="2374"/>
                  <a:pt x="3762" y="2704"/>
                </a:cubicBezTo>
                <a:cubicBezTo>
                  <a:pt x="3762" y="3292"/>
                  <a:pt x="3762" y="3292"/>
                  <a:pt x="3762" y="3292"/>
                </a:cubicBezTo>
                <a:cubicBezTo>
                  <a:pt x="5172" y="3292"/>
                  <a:pt x="5172" y="3292"/>
                  <a:pt x="5172" y="3292"/>
                </a:cubicBezTo>
                <a:cubicBezTo>
                  <a:pt x="5172" y="2704"/>
                  <a:pt x="5172" y="2704"/>
                  <a:pt x="5172" y="2704"/>
                </a:cubicBezTo>
                <a:cubicBezTo>
                  <a:pt x="5172" y="2163"/>
                  <a:pt x="4067" y="1881"/>
                  <a:pt x="3527" y="1881"/>
                </a:cubicBezTo>
                <a:moveTo>
                  <a:pt x="1646" y="1881"/>
                </a:moveTo>
                <a:cubicBezTo>
                  <a:pt x="1105" y="1881"/>
                  <a:pt x="0" y="2163"/>
                  <a:pt x="0" y="2704"/>
                </a:cubicBezTo>
                <a:cubicBezTo>
                  <a:pt x="0" y="3292"/>
                  <a:pt x="0" y="3292"/>
                  <a:pt x="0" y="3292"/>
                </a:cubicBezTo>
                <a:cubicBezTo>
                  <a:pt x="3291" y="3292"/>
                  <a:pt x="3291" y="3292"/>
                  <a:pt x="3291" y="3292"/>
                </a:cubicBezTo>
                <a:cubicBezTo>
                  <a:pt x="3291" y="2704"/>
                  <a:pt x="3291" y="2704"/>
                  <a:pt x="3291" y="2704"/>
                </a:cubicBezTo>
                <a:cubicBezTo>
                  <a:pt x="3291" y="2163"/>
                  <a:pt x="2186" y="1881"/>
                  <a:pt x="1646" y="1881"/>
                </a:cubicBezTo>
                <a:moveTo>
                  <a:pt x="1646" y="1410"/>
                </a:moveTo>
                <a:cubicBezTo>
                  <a:pt x="2045" y="1410"/>
                  <a:pt x="2351" y="1105"/>
                  <a:pt x="2351" y="705"/>
                </a:cubicBezTo>
                <a:cubicBezTo>
                  <a:pt x="2351" y="305"/>
                  <a:pt x="2045" y="0"/>
                  <a:pt x="1646" y="0"/>
                </a:cubicBezTo>
                <a:cubicBezTo>
                  <a:pt x="1246" y="0"/>
                  <a:pt x="940" y="305"/>
                  <a:pt x="940" y="705"/>
                </a:cubicBezTo>
                <a:cubicBezTo>
                  <a:pt x="940" y="1105"/>
                  <a:pt x="1246" y="1410"/>
                  <a:pt x="1646" y="1410"/>
                </a:cubicBezTo>
                <a:moveTo>
                  <a:pt x="3527" y="1410"/>
                </a:moveTo>
                <a:cubicBezTo>
                  <a:pt x="3926" y="1410"/>
                  <a:pt x="4232" y="1105"/>
                  <a:pt x="4232" y="705"/>
                </a:cubicBezTo>
                <a:cubicBezTo>
                  <a:pt x="4232" y="305"/>
                  <a:pt x="3926" y="0"/>
                  <a:pt x="3527" y="0"/>
                </a:cubicBezTo>
                <a:cubicBezTo>
                  <a:pt x="3127" y="0"/>
                  <a:pt x="2821" y="305"/>
                  <a:pt x="2821" y="705"/>
                </a:cubicBezTo>
                <a:cubicBezTo>
                  <a:pt x="2821" y="1105"/>
                  <a:pt x="3127" y="1410"/>
                  <a:pt x="3527" y="1410"/>
                </a:cubicBezTo>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a:ea typeface="SimSun"/>
              <a:cs typeface="+mn-cs"/>
            </a:endParaRPr>
          </a:p>
        </p:txBody>
      </p:sp>
      <p:sp>
        <p:nvSpPr>
          <p:cNvPr id="179" name="Freeform 94"/>
          <p:cNvSpPr>
            <a:spLocks noChangeAspect="1" noEditPoints="1"/>
          </p:cNvSpPr>
          <p:nvPr/>
        </p:nvSpPr>
        <p:spPr bwMode="ltGray">
          <a:xfrm>
            <a:off x="7268495" y="2856631"/>
            <a:ext cx="358053" cy="360000"/>
          </a:xfrm>
          <a:custGeom>
            <a:avLst/>
            <a:gdLst>
              <a:gd name="T0" fmla="*/ 2 w 5190"/>
              <a:gd name="T1" fmla="*/ 5178 h 5178"/>
              <a:gd name="T2" fmla="*/ 4 w 5190"/>
              <a:gd name="T3" fmla="*/ 4597 h 5178"/>
              <a:gd name="T4" fmla="*/ 35 w 5190"/>
              <a:gd name="T5" fmla="*/ 4488 h 5178"/>
              <a:gd name="T6" fmla="*/ 1424 w 5190"/>
              <a:gd name="T7" fmla="*/ 3444 h 5178"/>
              <a:gd name="T8" fmla="*/ 1618 w 5190"/>
              <a:gd name="T9" fmla="*/ 4212 h 5178"/>
              <a:gd name="T10" fmla="*/ 2583 w 5190"/>
              <a:gd name="T11" fmla="*/ 3238 h 5178"/>
              <a:gd name="T12" fmla="*/ 3567 w 5190"/>
              <a:gd name="T13" fmla="*/ 4229 h 5178"/>
              <a:gd name="T14" fmla="*/ 3766 w 5190"/>
              <a:gd name="T15" fmla="*/ 3444 h 5178"/>
              <a:gd name="T16" fmla="*/ 5154 w 5190"/>
              <a:gd name="T17" fmla="*/ 4489 h 5178"/>
              <a:gd name="T18" fmla="*/ 5186 w 5190"/>
              <a:gd name="T19" fmla="*/ 4597 h 5178"/>
              <a:gd name="T20" fmla="*/ 5188 w 5190"/>
              <a:gd name="T21" fmla="*/ 5178 h 5178"/>
              <a:gd name="T22" fmla="*/ 2 w 5190"/>
              <a:gd name="T23" fmla="*/ 5178 h 5178"/>
              <a:gd name="T24" fmla="*/ 1300 w 5190"/>
              <a:gd name="T25" fmla="*/ 1294 h 5178"/>
              <a:gd name="T26" fmla="*/ 2591 w 5190"/>
              <a:gd name="T27" fmla="*/ 2593 h 5178"/>
              <a:gd name="T28" fmla="*/ 3890 w 5190"/>
              <a:gd name="T29" fmla="*/ 1301 h 5178"/>
              <a:gd name="T30" fmla="*/ 2598 w 5190"/>
              <a:gd name="T31" fmla="*/ 2 h 5178"/>
              <a:gd name="T32" fmla="*/ 1300 w 5190"/>
              <a:gd name="T33" fmla="*/ 129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90" h="5178">
                <a:moveTo>
                  <a:pt x="2" y="5178"/>
                </a:moveTo>
                <a:cubicBezTo>
                  <a:pt x="2" y="4977"/>
                  <a:pt x="0" y="4787"/>
                  <a:pt x="4" y="4597"/>
                </a:cubicBezTo>
                <a:cubicBezTo>
                  <a:pt x="4" y="4560"/>
                  <a:pt x="16" y="4519"/>
                  <a:pt x="35" y="4488"/>
                </a:cubicBezTo>
                <a:cubicBezTo>
                  <a:pt x="363" y="3969"/>
                  <a:pt x="841" y="3649"/>
                  <a:pt x="1424" y="3444"/>
                </a:cubicBezTo>
                <a:cubicBezTo>
                  <a:pt x="1490" y="3703"/>
                  <a:pt x="1553" y="3952"/>
                  <a:pt x="1618" y="4212"/>
                </a:cubicBezTo>
                <a:cubicBezTo>
                  <a:pt x="1943" y="3883"/>
                  <a:pt x="2258" y="3565"/>
                  <a:pt x="2583" y="3238"/>
                </a:cubicBezTo>
                <a:cubicBezTo>
                  <a:pt x="2918" y="3575"/>
                  <a:pt x="3233" y="3893"/>
                  <a:pt x="3567" y="4229"/>
                </a:cubicBezTo>
                <a:cubicBezTo>
                  <a:pt x="3638" y="3950"/>
                  <a:pt x="3701" y="3702"/>
                  <a:pt x="3766" y="3444"/>
                </a:cubicBezTo>
                <a:cubicBezTo>
                  <a:pt x="4349" y="3650"/>
                  <a:pt x="4827" y="3969"/>
                  <a:pt x="5154" y="4489"/>
                </a:cubicBezTo>
                <a:cubicBezTo>
                  <a:pt x="5174" y="4520"/>
                  <a:pt x="5186" y="4561"/>
                  <a:pt x="5186" y="4597"/>
                </a:cubicBezTo>
                <a:cubicBezTo>
                  <a:pt x="5190" y="4787"/>
                  <a:pt x="5188" y="4977"/>
                  <a:pt x="5188" y="5178"/>
                </a:cubicBezTo>
                <a:lnTo>
                  <a:pt x="2" y="5178"/>
                </a:lnTo>
                <a:close/>
                <a:moveTo>
                  <a:pt x="1300" y="1294"/>
                </a:moveTo>
                <a:cubicBezTo>
                  <a:pt x="1297" y="2002"/>
                  <a:pt x="1881" y="2590"/>
                  <a:pt x="2591" y="2593"/>
                </a:cubicBezTo>
                <a:cubicBezTo>
                  <a:pt x="3299" y="2596"/>
                  <a:pt x="3888" y="2011"/>
                  <a:pt x="3890" y="1301"/>
                </a:cubicBezTo>
                <a:cubicBezTo>
                  <a:pt x="3893" y="592"/>
                  <a:pt x="3309" y="5"/>
                  <a:pt x="2598" y="2"/>
                </a:cubicBezTo>
                <a:cubicBezTo>
                  <a:pt x="1890" y="0"/>
                  <a:pt x="1303" y="583"/>
                  <a:pt x="1300" y="1294"/>
                </a:cubicBezTo>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a:ea typeface="SimSun"/>
              <a:cs typeface="+mn-cs"/>
            </a:endParaRPr>
          </a:p>
        </p:txBody>
      </p:sp>
      <p:grpSp>
        <p:nvGrpSpPr>
          <p:cNvPr id="186" name="Group 185"/>
          <p:cNvGrpSpPr/>
          <p:nvPr/>
        </p:nvGrpSpPr>
        <p:grpSpPr>
          <a:xfrm>
            <a:off x="1597260" y="5336111"/>
            <a:ext cx="513043" cy="513043"/>
            <a:chOff x="7573215" y="3474401"/>
            <a:chExt cx="612000" cy="612000"/>
          </a:xfrm>
        </p:grpSpPr>
        <p:sp>
          <p:nvSpPr>
            <p:cNvPr id="187" name="Oval 186"/>
            <p:cNvSpPr/>
            <p:nvPr/>
          </p:nvSpPr>
          <p:spPr bwMode="ltGray">
            <a:xfrm>
              <a:off x="7573215" y="3474401"/>
              <a:ext cx="612000" cy="612000"/>
            </a:xfrm>
            <a:prstGeom prst="ellipse">
              <a:avLst/>
            </a:prstGeom>
            <a:solidFill>
              <a:srgbClr val="A32020"/>
            </a:solidFill>
            <a:ln w="3175" cap="flat" cmpd="sng" algn="ctr">
              <a:solidFill>
                <a:srgbClr val="A32020"/>
              </a:solidFill>
              <a:prstDash val="solid"/>
            </a:ln>
            <a:effectLst/>
          </p:spPr>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Georgia"/>
                <a:ea typeface="华文楷体" panose="02010600040101010101" pitchFamily="2" charset="-122"/>
                <a:cs typeface="+mn-cs"/>
              </a:endParaRPr>
            </a:p>
          </p:txBody>
        </p:sp>
        <p:sp>
          <p:nvSpPr>
            <p:cNvPr id="188" name="Freeform 4992"/>
            <p:cNvSpPr>
              <a:spLocks noEditPoints="1"/>
            </p:cNvSpPr>
            <p:nvPr/>
          </p:nvSpPr>
          <p:spPr bwMode="auto">
            <a:xfrm>
              <a:off x="7695985" y="3601300"/>
              <a:ext cx="334377" cy="373145"/>
            </a:xfrm>
            <a:custGeom>
              <a:avLst/>
              <a:gdLst>
                <a:gd name="T0" fmla="*/ 14 w 276"/>
                <a:gd name="T1" fmla="*/ 26 h 308"/>
                <a:gd name="T2" fmla="*/ 36 w 276"/>
                <a:gd name="T3" fmla="*/ 30 h 308"/>
                <a:gd name="T4" fmla="*/ 2 w 276"/>
                <a:gd name="T5" fmla="*/ 52 h 308"/>
                <a:gd name="T6" fmla="*/ 6 w 276"/>
                <a:gd name="T7" fmla="*/ 30 h 308"/>
                <a:gd name="T8" fmla="*/ 176 w 276"/>
                <a:gd name="T9" fmla="*/ 202 h 308"/>
                <a:gd name="T10" fmla="*/ 174 w 276"/>
                <a:gd name="T11" fmla="*/ 194 h 308"/>
                <a:gd name="T12" fmla="*/ 100 w 276"/>
                <a:gd name="T13" fmla="*/ 132 h 308"/>
                <a:gd name="T14" fmla="*/ 50 w 276"/>
                <a:gd name="T15" fmla="*/ 80 h 308"/>
                <a:gd name="T16" fmla="*/ 30 w 276"/>
                <a:gd name="T17" fmla="*/ 58 h 308"/>
                <a:gd name="T18" fmla="*/ 22 w 276"/>
                <a:gd name="T19" fmla="*/ 64 h 308"/>
                <a:gd name="T20" fmla="*/ 42 w 276"/>
                <a:gd name="T21" fmla="*/ 88 h 308"/>
                <a:gd name="T22" fmla="*/ 92 w 276"/>
                <a:gd name="T23" fmla="*/ 140 h 308"/>
                <a:gd name="T24" fmla="*/ 168 w 276"/>
                <a:gd name="T25" fmla="*/ 204 h 308"/>
                <a:gd name="T26" fmla="*/ 172 w 276"/>
                <a:gd name="T27" fmla="*/ 206 h 308"/>
                <a:gd name="T28" fmla="*/ 176 w 276"/>
                <a:gd name="T29" fmla="*/ 202 h 308"/>
                <a:gd name="T30" fmla="*/ 276 w 276"/>
                <a:gd name="T31" fmla="*/ 292 h 308"/>
                <a:gd name="T32" fmla="*/ 266 w 276"/>
                <a:gd name="T33" fmla="*/ 308 h 308"/>
                <a:gd name="T34" fmla="*/ 62 w 276"/>
                <a:gd name="T35" fmla="*/ 308 h 308"/>
                <a:gd name="T36" fmla="*/ 46 w 276"/>
                <a:gd name="T37" fmla="*/ 298 h 308"/>
                <a:gd name="T38" fmla="*/ 46 w 276"/>
                <a:gd name="T39" fmla="*/ 112 h 308"/>
                <a:gd name="T40" fmla="*/ 88 w 276"/>
                <a:gd name="T41" fmla="*/ 156 h 308"/>
                <a:gd name="T42" fmla="*/ 168 w 276"/>
                <a:gd name="T43" fmla="*/ 220 h 308"/>
                <a:gd name="T44" fmla="*/ 182 w 276"/>
                <a:gd name="T45" fmla="*/ 214 h 308"/>
                <a:gd name="T46" fmla="*/ 200 w 276"/>
                <a:gd name="T47" fmla="*/ 196 h 308"/>
                <a:gd name="T48" fmla="*/ 204 w 276"/>
                <a:gd name="T49" fmla="*/ 182 h 308"/>
                <a:gd name="T50" fmla="*/ 136 w 276"/>
                <a:gd name="T51" fmla="*/ 106 h 308"/>
                <a:gd name="T52" fmla="*/ 86 w 276"/>
                <a:gd name="T53" fmla="*/ 62 h 308"/>
                <a:gd name="T54" fmla="*/ 62 w 276"/>
                <a:gd name="T55" fmla="*/ 34 h 308"/>
                <a:gd name="T56" fmla="*/ 116 w 276"/>
                <a:gd name="T57" fmla="*/ 68 h 308"/>
                <a:gd name="T58" fmla="*/ 150 w 276"/>
                <a:gd name="T59" fmla="*/ 106 h 308"/>
                <a:gd name="T60" fmla="*/ 162 w 276"/>
                <a:gd name="T61" fmla="*/ 126 h 308"/>
                <a:gd name="T62" fmla="*/ 168 w 276"/>
                <a:gd name="T63" fmla="*/ 126 h 308"/>
                <a:gd name="T64" fmla="*/ 170 w 276"/>
                <a:gd name="T65" fmla="*/ 118 h 308"/>
                <a:gd name="T66" fmla="*/ 144 w 276"/>
                <a:gd name="T67" fmla="*/ 80 h 308"/>
                <a:gd name="T68" fmla="*/ 102 w 276"/>
                <a:gd name="T69" fmla="*/ 40 h 308"/>
                <a:gd name="T70" fmla="*/ 62 w 276"/>
                <a:gd name="T71" fmla="*/ 20 h 308"/>
                <a:gd name="T72" fmla="*/ 46 w 276"/>
                <a:gd name="T73" fmla="*/ 16 h 308"/>
                <a:gd name="T74" fmla="*/ 50 w 276"/>
                <a:gd name="T75" fmla="*/ 4 h 308"/>
                <a:gd name="T76" fmla="*/ 194 w 276"/>
                <a:gd name="T77" fmla="*/ 0 h 308"/>
                <a:gd name="T78" fmla="*/ 276 w 276"/>
                <a:gd name="T79" fmla="*/ 82 h 308"/>
                <a:gd name="T80" fmla="*/ 220 w 276"/>
                <a:gd name="T81" fmla="*/ 206 h 308"/>
                <a:gd name="T82" fmla="*/ 220 w 276"/>
                <a:gd name="T83" fmla="*/ 206 h 308"/>
                <a:gd name="T84" fmla="*/ 202 w 276"/>
                <a:gd name="T85" fmla="*/ 214 h 308"/>
                <a:gd name="T86" fmla="*/ 194 w 276"/>
                <a:gd name="T87" fmla="*/ 226 h 308"/>
                <a:gd name="T88" fmla="*/ 240 w 276"/>
                <a:gd name="T89" fmla="*/ 272 h 308"/>
                <a:gd name="T90" fmla="*/ 238 w 276"/>
                <a:gd name="T91" fmla="*/ 266 h 308"/>
                <a:gd name="T92" fmla="*/ 88 w 276"/>
                <a:gd name="T93" fmla="*/ 264 h 308"/>
                <a:gd name="T94" fmla="*/ 84 w 276"/>
                <a:gd name="T95" fmla="*/ 266 h 308"/>
                <a:gd name="T96" fmla="*/ 80 w 276"/>
                <a:gd name="T97" fmla="*/ 272 h 308"/>
                <a:gd name="T98" fmla="*/ 86 w 276"/>
                <a:gd name="T99" fmla="*/ 280 h 308"/>
                <a:gd name="T100" fmla="*/ 232 w 276"/>
                <a:gd name="T101" fmla="*/ 280 h 308"/>
                <a:gd name="T102" fmla="*/ 240 w 276"/>
                <a:gd name="T103" fmla="*/ 274 h 308"/>
                <a:gd name="T104" fmla="*/ 262 w 276"/>
                <a:gd name="T105" fmla="*/ 84 h 308"/>
                <a:gd name="T106" fmla="*/ 220 w 276"/>
                <a:gd name="T107" fmla="*/ 42 h 308"/>
                <a:gd name="T108" fmla="*/ 262 w 276"/>
                <a:gd name="T109" fmla="*/ 8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6" h="308">
                  <a:moveTo>
                    <a:pt x="6" y="30"/>
                  </a:moveTo>
                  <a:lnTo>
                    <a:pt x="6" y="30"/>
                  </a:lnTo>
                  <a:lnTo>
                    <a:pt x="14" y="26"/>
                  </a:lnTo>
                  <a:lnTo>
                    <a:pt x="20" y="24"/>
                  </a:lnTo>
                  <a:lnTo>
                    <a:pt x="28" y="26"/>
                  </a:lnTo>
                  <a:lnTo>
                    <a:pt x="36" y="30"/>
                  </a:lnTo>
                  <a:lnTo>
                    <a:pt x="8" y="60"/>
                  </a:lnTo>
                  <a:lnTo>
                    <a:pt x="8" y="60"/>
                  </a:lnTo>
                  <a:lnTo>
                    <a:pt x="2" y="52"/>
                  </a:lnTo>
                  <a:lnTo>
                    <a:pt x="0" y="46"/>
                  </a:lnTo>
                  <a:lnTo>
                    <a:pt x="2" y="38"/>
                  </a:lnTo>
                  <a:lnTo>
                    <a:pt x="6" y="30"/>
                  </a:lnTo>
                  <a:lnTo>
                    <a:pt x="6" y="30"/>
                  </a:lnTo>
                  <a:close/>
                  <a:moveTo>
                    <a:pt x="176" y="202"/>
                  </a:moveTo>
                  <a:lnTo>
                    <a:pt x="176" y="202"/>
                  </a:lnTo>
                  <a:lnTo>
                    <a:pt x="176" y="198"/>
                  </a:lnTo>
                  <a:lnTo>
                    <a:pt x="174" y="194"/>
                  </a:lnTo>
                  <a:lnTo>
                    <a:pt x="174" y="194"/>
                  </a:lnTo>
                  <a:lnTo>
                    <a:pt x="154" y="178"/>
                  </a:lnTo>
                  <a:lnTo>
                    <a:pt x="130" y="158"/>
                  </a:lnTo>
                  <a:lnTo>
                    <a:pt x="100" y="132"/>
                  </a:lnTo>
                  <a:lnTo>
                    <a:pt x="100" y="132"/>
                  </a:lnTo>
                  <a:lnTo>
                    <a:pt x="70" y="102"/>
                  </a:lnTo>
                  <a:lnTo>
                    <a:pt x="50" y="80"/>
                  </a:lnTo>
                  <a:lnTo>
                    <a:pt x="32" y="60"/>
                  </a:lnTo>
                  <a:lnTo>
                    <a:pt x="32" y="60"/>
                  </a:lnTo>
                  <a:lnTo>
                    <a:pt x="30" y="58"/>
                  </a:lnTo>
                  <a:lnTo>
                    <a:pt x="24" y="60"/>
                  </a:lnTo>
                  <a:lnTo>
                    <a:pt x="24" y="60"/>
                  </a:lnTo>
                  <a:lnTo>
                    <a:pt x="22" y="64"/>
                  </a:lnTo>
                  <a:lnTo>
                    <a:pt x="24" y="68"/>
                  </a:lnTo>
                  <a:lnTo>
                    <a:pt x="24" y="68"/>
                  </a:lnTo>
                  <a:lnTo>
                    <a:pt x="42" y="88"/>
                  </a:lnTo>
                  <a:lnTo>
                    <a:pt x="62" y="110"/>
                  </a:lnTo>
                  <a:lnTo>
                    <a:pt x="92" y="140"/>
                  </a:lnTo>
                  <a:lnTo>
                    <a:pt x="92" y="140"/>
                  </a:lnTo>
                  <a:lnTo>
                    <a:pt x="122" y="168"/>
                  </a:lnTo>
                  <a:lnTo>
                    <a:pt x="146" y="188"/>
                  </a:lnTo>
                  <a:lnTo>
                    <a:pt x="168" y="204"/>
                  </a:lnTo>
                  <a:lnTo>
                    <a:pt x="168" y="204"/>
                  </a:lnTo>
                  <a:lnTo>
                    <a:pt x="172" y="206"/>
                  </a:lnTo>
                  <a:lnTo>
                    <a:pt x="172" y="206"/>
                  </a:lnTo>
                  <a:lnTo>
                    <a:pt x="174" y="204"/>
                  </a:lnTo>
                  <a:lnTo>
                    <a:pt x="176" y="202"/>
                  </a:lnTo>
                  <a:lnTo>
                    <a:pt x="176" y="202"/>
                  </a:lnTo>
                  <a:close/>
                  <a:moveTo>
                    <a:pt x="276" y="82"/>
                  </a:moveTo>
                  <a:lnTo>
                    <a:pt x="276" y="292"/>
                  </a:lnTo>
                  <a:lnTo>
                    <a:pt x="276" y="292"/>
                  </a:lnTo>
                  <a:lnTo>
                    <a:pt x="274" y="298"/>
                  </a:lnTo>
                  <a:lnTo>
                    <a:pt x="270" y="304"/>
                  </a:lnTo>
                  <a:lnTo>
                    <a:pt x="266" y="308"/>
                  </a:lnTo>
                  <a:lnTo>
                    <a:pt x="260" y="308"/>
                  </a:lnTo>
                  <a:lnTo>
                    <a:pt x="62" y="308"/>
                  </a:lnTo>
                  <a:lnTo>
                    <a:pt x="62" y="308"/>
                  </a:lnTo>
                  <a:lnTo>
                    <a:pt x="56" y="308"/>
                  </a:lnTo>
                  <a:lnTo>
                    <a:pt x="50" y="304"/>
                  </a:lnTo>
                  <a:lnTo>
                    <a:pt x="46" y="298"/>
                  </a:lnTo>
                  <a:lnTo>
                    <a:pt x="46" y="292"/>
                  </a:lnTo>
                  <a:lnTo>
                    <a:pt x="46" y="112"/>
                  </a:lnTo>
                  <a:lnTo>
                    <a:pt x="46" y="112"/>
                  </a:lnTo>
                  <a:lnTo>
                    <a:pt x="64" y="132"/>
                  </a:lnTo>
                  <a:lnTo>
                    <a:pt x="88" y="156"/>
                  </a:lnTo>
                  <a:lnTo>
                    <a:pt x="88" y="156"/>
                  </a:lnTo>
                  <a:lnTo>
                    <a:pt x="122" y="186"/>
                  </a:lnTo>
                  <a:lnTo>
                    <a:pt x="150" y="208"/>
                  </a:lnTo>
                  <a:lnTo>
                    <a:pt x="168" y="220"/>
                  </a:lnTo>
                  <a:lnTo>
                    <a:pt x="178" y="226"/>
                  </a:lnTo>
                  <a:lnTo>
                    <a:pt x="178" y="226"/>
                  </a:lnTo>
                  <a:lnTo>
                    <a:pt x="182" y="214"/>
                  </a:lnTo>
                  <a:lnTo>
                    <a:pt x="190" y="204"/>
                  </a:lnTo>
                  <a:lnTo>
                    <a:pt x="190" y="204"/>
                  </a:lnTo>
                  <a:lnTo>
                    <a:pt x="200" y="196"/>
                  </a:lnTo>
                  <a:lnTo>
                    <a:pt x="210" y="192"/>
                  </a:lnTo>
                  <a:lnTo>
                    <a:pt x="210" y="192"/>
                  </a:lnTo>
                  <a:lnTo>
                    <a:pt x="204" y="182"/>
                  </a:lnTo>
                  <a:lnTo>
                    <a:pt x="190" y="164"/>
                  </a:lnTo>
                  <a:lnTo>
                    <a:pt x="168" y="136"/>
                  </a:lnTo>
                  <a:lnTo>
                    <a:pt x="136" y="106"/>
                  </a:lnTo>
                  <a:lnTo>
                    <a:pt x="136" y="106"/>
                  </a:lnTo>
                  <a:lnTo>
                    <a:pt x="110" y="82"/>
                  </a:lnTo>
                  <a:lnTo>
                    <a:pt x="86" y="62"/>
                  </a:lnTo>
                  <a:lnTo>
                    <a:pt x="54" y="40"/>
                  </a:lnTo>
                  <a:lnTo>
                    <a:pt x="62" y="34"/>
                  </a:lnTo>
                  <a:lnTo>
                    <a:pt x="62" y="34"/>
                  </a:lnTo>
                  <a:lnTo>
                    <a:pt x="84" y="44"/>
                  </a:lnTo>
                  <a:lnTo>
                    <a:pt x="98" y="54"/>
                  </a:lnTo>
                  <a:lnTo>
                    <a:pt x="116" y="68"/>
                  </a:lnTo>
                  <a:lnTo>
                    <a:pt x="116" y="68"/>
                  </a:lnTo>
                  <a:lnTo>
                    <a:pt x="136" y="88"/>
                  </a:lnTo>
                  <a:lnTo>
                    <a:pt x="150" y="106"/>
                  </a:lnTo>
                  <a:lnTo>
                    <a:pt x="160" y="124"/>
                  </a:lnTo>
                  <a:lnTo>
                    <a:pt x="160" y="124"/>
                  </a:lnTo>
                  <a:lnTo>
                    <a:pt x="162" y="126"/>
                  </a:lnTo>
                  <a:lnTo>
                    <a:pt x="166" y="126"/>
                  </a:lnTo>
                  <a:lnTo>
                    <a:pt x="166" y="126"/>
                  </a:lnTo>
                  <a:lnTo>
                    <a:pt x="168" y="126"/>
                  </a:lnTo>
                  <a:lnTo>
                    <a:pt x="168" y="126"/>
                  </a:lnTo>
                  <a:lnTo>
                    <a:pt x="172" y="122"/>
                  </a:lnTo>
                  <a:lnTo>
                    <a:pt x="170" y="118"/>
                  </a:lnTo>
                  <a:lnTo>
                    <a:pt x="170" y="118"/>
                  </a:lnTo>
                  <a:lnTo>
                    <a:pt x="158" y="98"/>
                  </a:lnTo>
                  <a:lnTo>
                    <a:pt x="144" y="80"/>
                  </a:lnTo>
                  <a:lnTo>
                    <a:pt x="124" y="58"/>
                  </a:lnTo>
                  <a:lnTo>
                    <a:pt x="124" y="58"/>
                  </a:lnTo>
                  <a:lnTo>
                    <a:pt x="102" y="40"/>
                  </a:lnTo>
                  <a:lnTo>
                    <a:pt x="82" y="30"/>
                  </a:lnTo>
                  <a:lnTo>
                    <a:pt x="68" y="22"/>
                  </a:lnTo>
                  <a:lnTo>
                    <a:pt x="62" y="20"/>
                  </a:lnTo>
                  <a:lnTo>
                    <a:pt x="58" y="20"/>
                  </a:lnTo>
                  <a:lnTo>
                    <a:pt x="46" y="34"/>
                  </a:lnTo>
                  <a:lnTo>
                    <a:pt x="46" y="16"/>
                  </a:lnTo>
                  <a:lnTo>
                    <a:pt x="46" y="16"/>
                  </a:lnTo>
                  <a:lnTo>
                    <a:pt x="46" y="10"/>
                  </a:lnTo>
                  <a:lnTo>
                    <a:pt x="50" y="4"/>
                  </a:lnTo>
                  <a:lnTo>
                    <a:pt x="56" y="0"/>
                  </a:lnTo>
                  <a:lnTo>
                    <a:pt x="62" y="0"/>
                  </a:lnTo>
                  <a:lnTo>
                    <a:pt x="194" y="0"/>
                  </a:lnTo>
                  <a:lnTo>
                    <a:pt x="210" y="16"/>
                  </a:lnTo>
                  <a:lnTo>
                    <a:pt x="260" y="66"/>
                  </a:lnTo>
                  <a:lnTo>
                    <a:pt x="276" y="82"/>
                  </a:lnTo>
                  <a:close/>
                  <a:moveTo>
                    <a:pt x="194" y="234"/>
                  </a:moveTo>
                  <a:lnTo>
                    <a:pt x="234" y="246"/>
                  </a:lnTo>
                  <a:lnTo>
                    <a:pt x="220" y="206"/>
                  </a:lnTo>
                  <a:lnTo>
                    <a:pt x="220" y="206"/>
                  </a:lnTo>
                  <a:lnTo>
                    <a:pt x="220" y="206"/>
                  </a:lnTo>
                  <a:lnTo>
                    <a:pt x="220" y="206"/>
                  </a:lnTo>
                  <a:lnTo>
                    <a:pt x="212" y="208"/>
                  </a:lnTo>
                  <a:lnTo>
                    <a:pt x="206" y="210"/>
                  </a:lnTo>
                  <a:lnTo>
                    <a:pt x="202" y="214"/>
                  </a:lnTo>
                  <a:lnTo>
                    <a:pt x="202" y="214"/>
                  </a:lnTo>
                  <a:lnTo>
                    <a:pt x="198" y="220"/>
                  </a:lnTo>
                  <a:lnTo>
                    <a:pt x="194" y="226"/>
                  </a:lnTo>
                  <a:lnTo>
                    <a:pt x="194" y="234"/>
                  </a:lnTo>
                  <a:lnTo>
                    <a:pt x="194" y="234"/>
                  </a:lnTo>
                  <a:close/>
                  <a:moveTo>
                    <a:pt x="240" y="272"/>
                  </a:moveTo>
                  <a:lnTo>
                    <a:pt x="240" y="272"/>
                  </a:lnTo>
                  <a:lnTo>
                    <a:pt x="240" y="268"/>
                  </a:lnTo>
                  <a:lnTo>
                    <a:pt x="238" y="266"/>
                  </a:lnTo>
                  <a:lnTo>
                    <a:pt x="236" y="264"/>
                  </a:lnTo>
                  <a:lnTo>
                    <a:pt x="232" y="264"/>
                  </a:lnTo>
                  <a:lnTo>
                    <a:pt x="88" y="264"/>
                  </a:lnTo>
                  <a:lnTo>
                    <a:pt x="88" y="264"/>
                  </a:lnTo>
                  <a:lnTo>
                    <a:pt x="86" y="264"/>
                  </a:lnTo>
                  <a:lnTo>
                    <a:pt x="84" y="266"/>
                  </a:lnTo>
                  <a:lnTo>
                    <a:pt x="82" y="268"/>
                  </a:lnTo>
                  <a:lnTo>
                    <a:pt x="80" y="272"/>
                  </a:lnTo>
                  <a:lnTo>
                    <a:pt x="80" y="272"/>
                  </a:lnTo>
                  <a:lnTo>
                    <a:pt x="82" y="274"/>
                  </a:lnTo>
                  <a:lnTo>
                    <a:pt x="84" y="278"/>
                  </a:lnTo>
                  <a:lnTo>
                    <a:pt x="86" y="280"/>
                  </a:lnTo>
                  <a:lnTo>
                    <a:pt x="88" y="280"/>
                  </a:lnTo>
                  <a:lnTo>
                    <a:pt x="232" y="280"/>
                  </a:lnTo>
                  <a:lnTo>
                    <a:pt x="232" y="280"/>
                  </a:lnTo>
                  <a:lnTo>
                    <a:pt x="236" y="280"/>
                  </a:lnTo>
                  <a:lnTo>
                    <a:pt x="238" y="278"/>
                  </a:lnTo>
                  <a:lnTo>
                    <a:pt x="240" y="274"/>
                  </a:lnTo>
                  <a:lnTo>
                    <a:pt x="240" y="272"/>
                  </a:lnTo>
                  <a:lnTo>
                    <a:pt x="240" y="272"/>
                  </a:lnTo>
                  <a:close/>
                  <a:moveTo>
                    <a:pt x="262" y="84"/>
                  </a:moveTo>
                  <a:lnTo>
                    <a:pt x="244" y="66"/>
                  </a:lnTo>
                  <a:lnTo>
                    <a:pt x="220" y="66"/>
                  </a:lnTo>
                  <a:lnTo>
                    <a:pt x="220" y="42"/>
                  </a:lnTo>
                  <a:lnTo>
                    <a:pt x="202" y="24"/>
                  </a:lnTo>
                  <a:lnTo>
                    <a:pt x="202" y="84"/>
                  </a:lnTo>
                  <a:lnTo>
                    <a:pt x="26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grpSp>
      <p:grpSp>
        <p:nvGrpSpPr>
          <p:cNvPr id="190" name="Group 189"/>
          <p:cNvGrpSpPr/>
          <p:nvPr/>
        </p:nvGrpSpPr>
        <p:grpSpPr>
          <a:xfrm>
            <a:off x="4590085" y="5341183"/>
            <a:ext cx="513043" cy="513043"/>
            <a:chOff x="6715798" y="2258092"/>
            <a:chExt cx="612000" cy="612000"/>
          </a:xfrm>
        </p:grpSpPr>
        <p:sp>
          <p:nvSpPr>
            <p:cNvPr id="191" name="Oval 190"/>
            <p:cNvSpPr/>
            <p:nvPr/>
          </p:nvSpPr>
          <p:spPr bwMode="ltGray">
            <a:xfrm>
              <a:off x="6715798" y="2258092"/>
              <a:ext cx="612000" cy="612000"/>
            </a:xfrm>
            <a:prstGeom prst="ellipse">
              <a:avLst/>
            </a:prstGeom>
            <a:solidFill>
              <a:srgbClr val="A32020"/>
            </a:solidFill>
            <a:ln w="3175" cap="flat" cmpd="sng" algn="ctr">
              <a:solidFill>
                <a:srgbClr val="A32020"/>
              </a:solidFill>
              <a:prstDash val="solid"/>
            </a:ln>
            <a:effectLst/>
          </p:spPr>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Georgia"/>
                <a:ea typeface="华文楷体" panose="02010600040101010101" pitchFamily="2" charset="-122"/>
                <a:cs typeface="+mn-cs"/>
              </a:endParaRPr>
            </a:p>
          </p:txBody>
        </p:sp>
        <p:sp>
          <p:nvSpPr>
            <p:cNvPr id="192" name="Freeform 4861"/>
            <p:cNvSpPr>
              <a:spLocks noEditPoints="1"/>
            </p:cNvSpPr>
            <p:nvPr/>
          </p:nvSpPr>
          <p:spPr bwMode="auto">
            <a:xfrm>
              <a:off x="6798880" y="2348597"/>
              <a:ext cx="445836" cy="433721"/>
            </a:xfrm>
            <a:custGeom>
              <a:avLst/>
              <a:gdLst>
                <a:gd name="T0" fmla="*/ 316 w 368"/>
                <a:gd name="T1" fmla="*/ 158 h 358"/>
                <a:gd name="T2" fmla="*/ 258 w 368"/>
                <a:gd name="T3" fmla="*/ 134 h 358"/>
                <a:gd name="T4" fmla="*/ 214 w 368"/>
                <a:gd name="T5" fmla="*/ 110 h 358"/>
                <a:gd name="T6" fmla="*/ 202 w 368"/>
                <a:gd name="T7" fmla="*/ 70 h 358"/>
                <a:gd name="T8" fmla="*/ 220 w 368"/>
                <a:gd name="T9" fmla="*/ 56 h 358"/>
                <a:gd name="T10" fmla="*/ 226 w 368"/>
                <a:gd name="T11" fmla="*/ 36 h 358"/>
                <a:gd name="T12" fmla="*/ 216 w 368"/>
                <a:gd name="T13" fmla="*/ 12 h 358"/>
                <a:gd name="T14" fmla="*/ 198 w 368"/>
                <a:gd name="T15" fmla="*/ 2 h 358"/>
                <a:gd name="T16" fmla="*/ 176 w 368"/>
                <a:gd name="T17" fmla="*/ 4 h 358"/>
                <a:gd name="T18" fmla="*/ 160 w 368"/>
                <a:gd name="T19" fmla="*/ 16 h 358"/>
                <a:gd name="T20" fmla="*/ 154 w 368"/>
                <a:gd name="T21" fmla="*/ 36 h 358"/>
                <a:gd name="T22" fmla="*/ 164 w 368"/>
                <a:gd name="T23" fmla="*/ 62 h 358"/>
                <a:gd name="T24" fmla="*/ 182 w 368"/>
                <a:gd name="T25" fmla="*/ 72 h 358"/>
                <a:gd name="T26" fmla="*/ 208 w 368"/>
                <a:gd name="T27" fmla="*/ 134 h 358"/>
                <a:gd name="T28" fmla="*/ 254 w 368"/>
                <a:gd name="T29" fmla="*/ 154 h 358"/>
                <a:gd name="T30" fmla="*/ 322 w 368"/>
                <a:gd name="T31" fmla="*/ 190 h 358"/>
                <a:gd name="T32" fmla="*/ 346 w 368"/>
                <a:gd name="T33" fmla="*/ 234 h 358"/>
                <a:gd name="T34" fmla="*/ 332 w 368"/>
                <a:gd name="T35" fmla="*/ 298 h 358"/>
                <a:gd name="T36" fmla="*/ 294 w 368"/>
                <a:gd name="T37" fmla="*/ 330 h 358"/>
                <a:gd name="T38" fmla="*/ 244 w 368"/>
                <a:gd name="T39" fmla="*/ 336 h 358"/>
                <a:gd name="T40" fmla="*/ 180 w 368"/>
                <a:gd name="T41" fmla="*/ 294 h 358"/>
                <a:gd name="T42" fmla="*/ 200 w 368"/>
                <a:gd name="T43" fmla="*/ 252 h 358"/>
                <a:gd name="T44" fmla="*/ 194 w 368"/>
                <a:gd name="T45" fmla="*/ 200 h 358"/>
                <a:gd name="T46" fmla="*/ 132 w 368"/>
                <a:gd name="T47" fmla="*/ 130 h 358"/>
                <a:gd name="T48" fmla="*/ 118 w 368"/>
                <a:gd name="T49" fmla="*/ 130 h 358"/>
                <a:gd name="T50" fmla="*/ 84 w 368"/>
                <a:gd name="T51" fmla="*/ 152 h 358"/>
                <a:gd name="T52" fmla="*/ 80 w 368"/>
                <a:gd name="T53" fmla="*/ 164 h 358"/>
                <a:gd name="T54" fmla="*/ 90 w 368"/>
                <a:gd name="T55" fmla="*/ 180 h 358"/>
                <a:gd name="T56" fmla="*/ 108 w 368"/>
                <a:gd name="T57" fmla="*/ 176 h 358"/>
                <a:gd name="T58" fmla="*/ 114 w 368"/>
                <a:gd name="T59" fmla="*/ 164 h 358"/>
                <a:gd name="T60" fmla="*/ 160 w 368"/>
                <a:gd name="T61" fmla="*/ 184 h 358"/>
                <a:gd name="T62" fmla="*/ 180 w 368"/>
                <a:gd name="T63" fmla="*/ 236 h 358"/>
                <a:gd name="T64" fmla="*/ 168 w 368"/>
                <a:gd name="T65" fmla="*/ 276 h 358"/>
                <a:gd name="T66" fmla="*/ 136 w 368"/>
                <a:gd name="T67" fmla="*/ 302 h 358"/>
                <a:gd name="T68" fmla="*/ 82 w 368"/>
                <a:gd name="T69" fmla="*/ 302 h 358"/>
                <a:gd name="T70" fmla="*/ 36 w 368"/>
                <a:gd name="T71" fmla="*/ 240 h 358"/>
                <a:gd name="T72" fmla="*/ 44 w 368"/>
                <a:gd name="T73" fmla="*/ 240 h 358"/>
                <a:gd name="T74" fmla="*/ 54 w 368"/>
                <a:gd name="T75" fmla="*/ 224 h 358"/>
                <a:gd name="T76" fmla="*/ 44 w 368"/>
                <a:gd name="T77" fmla="*/ 208 h 358"/>
                <a:gd name="T78" fmla="*/ 26 w 368"/>
                <a:gd name="T79" fmla="*/ 212 h 358"/>
                <a:gd name="T80" fmla="*/ 2 w 368"/>
                <a:gd name="T81" fmla="*/ 246 h 358"/>
                <a:gd name="T82" fmla="*/ 2 w 368"/>
                <a:gd name="T83" fmla="*/ 260 h 358"/>
                <a:gd name="T84" fmla="*/ 74 w 368"/>
                <a:gd name="T85" fmla="*/ 320 h 358"/>
                <a:gd name="T86" fmla="*/ 124 w 368"/>
                <a:gd name="T87" fmla="*/ 326 h 358"/>
                <a:gd name="T88" fmla="*/ 186 w 368"/>
                <a:gd name="T89" fmla="*/ 326 h 358"/>
                <a:gd name="T90" fmla="*/ 240 w 368"/>
                <a:gd name="T91" fmla="*/ 356 h 358"/>
                <a:gd name="T92" fmla="*/ 302 w 368"/>
                <a:gd name="T93" fmla="*/ 350 h 358"/>
                <a:gd name="T94" fmla="*/ 350 w 368"/>
                <a:gd name="T95" fmla="*/ 310 h 358"/>
                <a:gd name="T96" fmla="*/ 366 w 368"/>
                <a:gd name="T97" fmla="*/ 230 h 358"/>
                <a:gd name="T98" fmla="*/ 336 w 368"/>
                <a:gd name="T99" fmla="*/ 176 h 358"/>
                <a:gd name="T100" fmla="*/ 178 w 368"/>
                <a:gd name="T101" fmla="*/ 36 h 358"/>
                <a:gd name="T102" fmla="*/ 182 w 368"/>
                <a:gd name="T103" fmla="*/ 28 h 358"/>
                <a:gd name="T104" fmla="*/ 196 w 368"/>
                <a:gd name="T105" fmla="*/ 26 h 358"/>
                <a:gd name="T106" fmla="*/ 202 w 368"/>
                <a:gd name="T107" fmla="*/ 36 h 358"/>
                <a:gd name="T108" fmla="*/ 198 w 368"/>
                <a:gd name="T109" fmla="*/ 46 h 358"/>
                <a:gd name="T110" fmla="*/ 182 w 368"/>
                <a:gd name="T111"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8" h="358">
                  <a:moveTo>
                    <a:pt x="336" y="176"/>
                  </a:moveTo>
                  <a:lnTo>
                    <a:pt x="336" y="176"/>
                  </a:lnTo>
                  <a:lnTo>
                    <a:pt x="326" y="166"/>
                  </a:lnTo>
                  <a:lnTo>
                    <a:pt x="316" y="158"/>
                  </a:lnTo>
                  <a:lnTo>
                    <a:pt x="296" y="148"/>
                  </a:lnTo>
                  <a:lnTo>
                    <a:pt x="276" y="140"/>
                  </a:lnTo>
                  <a:lnTo>
                    <a:pt x="258" y="134"/>
                  </a:lnTo>
                  <a:lnTo>
                    <a:pt x="258" y="134"/>
                  </a:lnTo>
                  <a:lnTo>
                    <a:pt x="238" y="128"/>
                  </a:lnTo>
                  <a:lnTo>
                    <a:pt x="230" y="124"/>
                  </a:lnTo>
                  <a:lnTo>
                    <a:pt x="222" y="118"/>
                  </a:lnTo>
                  <a:lnTo>
                    <a:pt x="214" y="110"/>
                  </a:lnTo>
                  <a:lnTo>
                    <a:pt x="210" y="100"/>
                  </a:lnTo>
                  <a:lnTo>
                    <a:pt x="206" y="88"/>
                  </a:lnTo>
                  <a:lnTo>
                    <a:pt x="202" y="70"/>
                  </a:lnTo>
                  <a:lnTo>
                    <a:pt x="202" y="70"/>
                  </a:lnTo>
                  <a:lnTo>
                    <a:pt x="210" y="68"/>
                  </a:lnTo>
                  <a:lnTo>
                    <a:pt x="216" y="62"/>
                  </a:lnTo>
                  <a:lnTo>
                    <a:pt x="216" y="62"/>
                  </a:lnTo>
                  <a:lnTo>
                    <a:pt x="220" y="56"/>
                  </a:lnTo>
                  <a:lnTo>
                    <a:pt x="224" y="50"/>
                  </a:lnTo>
                  <a:lnTo>
                    <a:pt x="226" y="44"/>
                  </a:lnTo>
                  <a:lnTo>
                    <a:pt x="226" y="36"/>
                  </a:lnTo>
                  <a:lnTo>
                    <a:pt x="226" y="36"/>
                  </a:lnTo>
                  <a:lnTo>
                    <a:pt x="226" y="30"/>
                  </a:lnTo>
                  <a:lnTo>
                    <a:pt x="224" y="22"/>
                  </a:lnTo>
                  <a:lnTo>
                    <a:pt x="220" y="16"/>
                  </a:lnTo>
                  <a:lnTo>
                    <a:pt x="216" y="12"/>
                  </a:lnTo>
                  <a:lnTo>
                    <a:pt x="216" y="12"/>
                  </a:lnTo>
                  <a:lnTo>
                    <a:pt x="210" y="6"/>
                  </a:lnTo>
                  <a:lnTo>
                    <a:pt x="204" y="4"/>
                  </a:lnTo>
                  <a:lnTo>
                    <a:pt x="198" y="2"/>
                  </a:lnTo>
                  <a:lnTo>
                    <a:pt x="190" y="0"/>
                  </a:lnTo>
                  <a:lnTo>
                    <a:pt x="190" y="0"/>
                  </a:lnTo>
                  <a:lnTo>
                    <a:pt x="184" y="2"/>
                  </a:lnTo>
                  <a:lnTo>
                    <a:pt x="176" y="4"/>
                  </a:lnTo>
                  <a:lnTo>
                    <a:pt x="170" y="6"/>
                  </a:lnTo>
                  <a:lnTo>
                    <a:pt x="164" y="12"/>
                  </a:lnTo>
                  <a:lnTo>
                    <a:pt x="164" y="12"/>
                  </a:lnTo>
                  <a:lnTo>
                    <a:pt x="160" y="16"/>
                  </a:lnTo>
                  <a:lnTo>
                    <a:pt x="158" y="22"/>
                  </a:lnTo>
                  <a:lnTo>
                    <a:pt x="156" y="30"/>
                  </a:lnTo>
                  <a:lnTo>
                    <a:pt x="154" y="36"/>
                  </a:lnTo>
                  <a:lnTo>
                    <a:pt x="154" y="36"/>
                  </a:lnTo>
                  <a:lnTo>
                    <a:pt x="156" y="44"/>
                  </a:lnTo>
                  <a:lnTo>
                    <a:pt x="158" y="50"/>
                  </a:lnTo>
                  <a:lnTo>
                    <a:pt x="160" y="56"/>
                  </a:lnTo>
                  <a:lnTo>
                    <a:pt x="164" y="62"/>
                  </a:lnTo>
                  <a:lnTo>
                    <a:pt x="164" y="62"/>
                  </a:lnTo>
                  <a:lnTo>
                    <a:pt x="172" y="68"/>
                  </a:lnTo>
                  <a:lnTo>
                    <a:pt x="182" y="72"/>
                  </a:lnTo>
                  <a:lnTo>
                    <a:pt x="182" y="72"/>
                  </a:lnTo>
                  <a:lnTo>
                    <a:pt x="186" y="94"/>
                  </a:lnTo>
                  <a:lnTo>
                    <a:pt x="192" y="110"/>
                  </a:lnTo>
                  <a:lnTo>
                    <a:pt x="200" y="124"/>
                  </a:lnTo>
                  <a:lnTo>
                    <a:pt x="208" y="134"/>
                  </a:lnTo>
                  <a:lnTo>
                    <a:pt x="218" y="140"/>
                  </a:lnTo>
                  <a:lnTo>
                    <a:pt x="230" y="146"/>
                  </a:lnTo>
                  <a:lnTo>
                    <a:pt x="254" y="154"/>
                  </a:lnTo>
                  <a:lnTo>
                    <a:pt x="254" y="154"/>
                  </a:lnTo>
                  <a:lnTo>
                    <a:pt x="270" y="158"/>
                  </a:lnTo>
                  <a:lnTo>
                    <a:pt x="286" y="166"/>
                  </a:lnTo>
                  <a:lnTo>
                    <a:pt x="304" y="174"/>
                  </a:lnTo>
                  <a:lnTo>
                    <a:pt x="322" y="190"/>
                  </a:lnTo>
                  <a:lnTo>
                    <a:pt x="322" y="190"/>
                  </a:lnTo>
                  <a:lnTo>
                    <a:pt x="332" y="202"/>
                  </a:lnTo>
                  <a:lnTo>
                    <a:pt x="340" y="218"/>
                  </a:lnTo>
                  <a:lnTo>
                    <a:pt x="346" y="234"/>
                  </a:lnTo>
                  <a:lnTo>
                    <a:pt x="348" y="250"/>
                  </a:lnTo>
                  <a:lnTo>
                    <a:pt x="346" y="268"/>
                  </a:lnTo>
                  <a:lnTo>
                    <a:pt x="340" y="284"/>
                  </a:lnTo>
                  <a:lnTo>
                    <a:pt x="332" y="298"/>
                  </a:lnTo>
                  <a:lnTo>
                    <a:pt x="322" y="312"/>
                  </a:lnTo>
                  <a:lnTo>
                    <a:pt x="322" y="312"/>
                  </a:lnTo>
                  <a:lnTo>
                    <a:pt x="308" y="322"/>
                  </a:lnTo>
                  <a:lnTo>
                    <a:pt x="294" y="330"/>
                  </a:lnTo>
                  <a:lnTo>
                    <a:pt x="278" y="336"/>
                  </a:lnTo>
                  <a:lnTo>
                    <a:pt x="260" y="338"/>
                  </a:lnTo>
                  <a:lnTo>
                    <a:pt x="260" y="338"/>
                  </a:lnTo>
                  <a:lnTo>
                    <a:pt x="244" y="336"/>
                  </a:lnTo>
                  <a:lnTo>
                    <a:pt x="228" y="330"/>
                  </a:lnTo>
                  <a:lnTo>
                    <a:pt x="212" y="322"/>
                  </a:lnTo>
                  <a:lnTo>
                    <a:pt x="200" y="312"/>
                  </a:lnTo>
                  <a:lnTo>
                    <a:pt x="180" y="294"/>
                  </a:lnTo>
                  <a:lnTo>
                    <a:pt x="180" y="294"/>
                  </a:lnTo>
                  <a:lnTo>
                    <a:pt x="188" y="280"/>
                  </a:lnTo>
                  <a:lnTo>
                    <a:pt x="196" y="266"/>
                  </a:lnTo>
                  <a:lnTo>
                    <a:pt x="200" y="252"/>
                  </a:lnTo>
                  <a:lnTo>
                    <a:pt x="200" y="236"/>
                  </a:lnTo>
                  <a:lnTo>
                    <a:pt x="200" y="236"/>
                  </a:lnTo>
                  <a:lnTo>
                    <a:pt x="198" y="218"/>
                  </a:lnTo>
                  <a:lnTo>
                    <a:pt x="194" y="200"/>
                  </a:lnTo>
                  <a:lnTo>
                    <a:pt x="186" y="184"/>
                  </a:lnTo>
                  <a:lnTo>
                    <a:pt x="174" y="170"/>
                  </a:lnTo>
                  <a:lnTo>
                    <a:pt x="132" y="130"/>
                  </a:lnTo>
                  <a:lnTo>
                    <a:pt x="132" y="130"/>
                  </a:lnTo>
                  <a:lnTo>
                    <a:pt x="128" y="128"/>
                  </a:lnTo>
                  <a:lnTo>
                    <a:pt x="126" y="126"/>
                  </a:lnTo>
                  <a:lnTo>
                    <a:pt x="122" y="128"/>
                  </a:lnTo>
                  <a:lnTo>
                    <a:pt x="118" y="130"/>
                  </a:lnTo>
                  <a:lnTo>
                    <a:pt x="98" y="148"/>
                  </a:lnTo>
                  <a:lnTo>
                    <a:pt x="98" y="148"/>
                  </a:lnTo>
                  <a:lnTo>
                    <a:pt x="92" y="148"/>
                  </a:lnTo>
                  <a:lnTo>
                    <a:pt x="84" y="152"/>
                  </a:lnTo>
                  <a:lnTo>
                    <a:pt x="84" y="152"/>
                  </a:lnTo>
                  <a:lnTo>
                    <a:pt x="80" y="158"/>
                  </a:lnTo>
                  <a:lnTo>
                    <a:pt x="80" y="164"/>
                  </a:lnTo>
                  <a:lnTo>
                    <a:pt x="80" y="164"/>
                  </a:lnTo>
                  <a:lnTo>
                    <a:pt x="80" y="172"/>
                  </a:lnTo>
                  <a:lnTo>
                    <a:pt x="84" y="176"/>
                  </a:lnTo>
                  <a:lnTo>
                    <a:pt x="84" y="176"/>
                  </a:lnTo>
                  <a:lnTo>
                    <a:pt x="90" y="180"/>
                  </a:lnTo>
                  <a:lnTo>
                    <a:pt x="96" y="182"/>
                  </a:lnTo>
                  <a:lnTo>
                    <a:pt x="96" y="182"/>
                  </a:lnTo>
                  <a:lnTo>
                    <a:pt x="104" y="180"/>
                  </a:lnTo>
                  <a:lnTo>
                    <a:pt x="108" y="176"/>
                  </a:lnTo>
                  <a:lnTo>
                    <a:pt x="108" y="176"/>
                  </a:lnTo>
                  <a:lnTo>
                    <a:pt x="112" y="172"/>
                  </a:lnTo>
                  <a:lnTo>
                    <a:pt x="114" y="164"/>
                  </a:lnTo>
                  <a:lnTo>
                    <a:pt x="114" y="164"/>
                  </a:lnTo>
                  <a:lnTo>
                    <a:pt x="114" y="162"/>
                  </a:lnTo>
                  <a:lnTo>
                    <a:pt x="126" y="150"/>
                  </a:lnTo>
                  <a:lnTo>
                    <a:pt x="160" y="184"/>
                  </a:lnTo>
                  <a:lnTo>
                    <a:pt x="160" y="184"/>
                  </a:lnTo>
                  <a:lnTo>
                    <a:pt x="168" y="196"/>
                  </a:lnTo>
                  <a:lnTo>
                    <a:pt x="174" y="208"/>
                  </a:lnTo>
                  <a:lnTo>
                    <a:pt x="180" y="222"/>
                  </a:lnTo>
                  <a:lnTo>
                    <a:pt x="180" y="236"/>
                  </a:lnTo>
                  <a:lnTo>
                    <a:pt x="180" y="236"/>
                  </a:lnTo>
                  <a:lnTo>
                    <a:pt x="180" y="250"/>
                  </a:lnTo>
                  <a:lnTo>
                    <a:pt x="174" y="264"/>
                  </a:lnTo>
                  <a:lnTo>
                    <a:pt x="168" y="276"/>
                  </a:lnTo>
                  <a:lnTo>
                    <a:pt x="160" y="286"/>
                  </a:lnTo>
                  <a:lnTo>
                    <a:pt x="160" y="286"/>
                  </a:lnTo>
                  <a:lnTo>
                    <a:pt x="148" y="296"/>
                  </a:lnTo>
                  <a:lnTo>
                    <a:pt x="136" y="302"/>
                  </a:lnTo>
                  <a:lnTo>
                    <a:pt x="122" y="306"/>
                  </a:lnTo>
                  <a:lnTo>
                    <a:pt x="108" y="308"/>
                  </a:lnTo>
                  <a:lnTo>
                    <a:pt x="94" y="306"/>
                  </a:lnTo>
                  <a:lnTo>
                    <a:pt x="82" y="302"/>
                  </a:lnTo>
                  <a:lnTo>
                    <a:pt x="68" y="296"/>
                  </a:lnTo>
                  <a:lnTo>
                    <a:pt x="58" y="286"/>
                  </a:lnTo>
                  <a:lnTo>
                    <a:pt x="24" y="252"/>
                  </a:lnTo>
                  <a:lnTo>
                    <a:pt x="36" y="240"/>
                  </a:lnTo>
                  <a:lnTo>
                    <a:pt x="36" y="240"/>
                  </a:lnTo>
                  <a:lnTo>
                    <a:pt x="38" y="240"/>
                  </a:lnTo>
                  <a:lnTo>
                    <a:pt x="38" y="240"/>
                  </a:lnTo>
                  <a:lnTo>
                    <a:pt x="44" y="240"/>
                  </a:lnTo>
                  <a:lnTo>
                    <a:pt x="50" y="236"/>
                  </a:lnTo>
                  <a:lnTo>
                    <a:pt x="50" y="236"/>
                  </a:lnTo>
                  <a:lnTo>
                    <a:pt x="54" y="230"/>
                  </a:lnTo>
                  <a:lnTo>
                    <a:pt x="54" y="224"/>
                  </a:lnTo>
                  <a:lnTo>
                    <a:pt x="54" y="218"/>
                  </a:lnTo>
                  <a:lnTo>
                    <a:pt x="50" y="212"/>
                  </a:lnTo>
                  <a:lnTo>
                    <a:pt x="50" y="212"/>
                  </a:lnTo>
                  <a:lnTo>
                    <a:pt x="44" y="208"/>
                  </a:lnTo>
                  <a:lnTo>
                    <a:pt x="38" y="206"/>
                  </a:lnTo>
                  <a:lnTo>
                    <a:pt x="32" y="208"/>
                  </a:lnTo>
                  <a:lnTo>
                    <a:pt x="26" y="212"/>
                  </a:lnTo>
                  <a:lnTo>
                    <a:pt x="26" y="212"/>
                  </a:lnTo>
                  <a:lnTo>
                    <a:pt x="22" y="218"/>
                  </a:lnTo>
                  <a:lnTo>
                    <a:pt x="22" y="226"/>
                  </a:lnTo>
                  <a:lnTo>
                    <a:pt x="2" y="246"/>
                  </a:lnTo>
                  <a:lnTo>
                    <a:pt x="2" y="246"/>
                  </a:lnTo>
                  <a:lnTo>
                    <a:pt x="0" y="248"/>
                  </a:lnTo>
                  <a:lnTo>
                    <a:pt x="0" y="252"/>
                  </a:lnTo>
                  <a:lnTo>
                    <a:pt x="0" y="256"/>
                  </a:lnTo>
                  <a:lnTo>
                    <a:pt x="2" y="260"/>
                  </a:lnTo>
                  <a:lnTo>
                    <a:pt x="44" y="300"/>
                  </a:lnTo>
                  <a:lnTo>
                    <a:pt x="44" y="300"/>
                  </a:lnTo>
                  <a:lnTo>
                    <a:pt x="58" y="312"/>
                  </a:lnTo>
                  <a:lnTo>
                    <a:pt x="74" y="320"/>
                  </a:lnTo>
                  <a:lnTo>
                    <a:pt x="90" y="326"/>
                  </a:lnTo>
                  <a:lnTo>
                    <a:pt x="108" y="328"/>
                  </a:lnTo>
                  <a:lnTo>
                    <a:pt x="108" y="328"/>
                  </a:lnTo>
                  <a:lnTo>
                    <a:pt x="124" y="326"/>
                  </a:lnTo>
                  <a:lnTo>
                    <a:pt x="138" y="322"/>
                  </a:lnTo>
                  <a:lnTo>
                    <a:pt x="152" y="316"/>
                  </a:lnTo>
                  <a:lnTo>
                    <a:pt x="166" y="308"/>
                  </a:lnTo>
                  <a:lnTo>
                    <a:pt x="186" y="326"/>
                  </a:lnTo>
                  <a:lnTo>
                    <a:pt x="186" y="326"/>
                  </a:lnTo>
                  <a:lnTo>
                    <a:pt x="202" y="340"/>
                  </a:lnTo>
                  <a:lnTo>
                    <a:pt x="220" y="350"/>
                  </a:lnTo>
                  <a:lnTo>
                    <a:pt x="240" y="356"/>
                  </a:lnTo>
                  <a:lnTo>
                    <a:pt x="260" y="358"/>
                  </a:lnTo>
                  <a:lnTo>
                    <a:pt x="260" y="358"/>
                  </a:lnTo>
                  <a:lnTo>
                    <a:pt x="282" y="356"/>
                  </a:lnTo>
                  <a:lnTo>
                    <a:pt x="302" y="350"/>
                  </a:lnTo>
                  <a:lnTo>
                    <a:pt x="320" y="340"/>
                  </a:lnTo>
                  <a:lnTo>
                    <a:pt x="336" y="326"/>
                  </a:lnTo>
                  <a:lnTo>
                    <a:pt x="336" y="326"/>
                  </a:lnTo>
                  <a:lnTo>
                    <a:pt x="350" y="310"/>
                  </a:lnTo>
                  <a:lnTo>
                    <a:pt x="360" y="290"/>
                  </a:lnTo>
                  <a:lnTo>
                    <a:pt x="366" y="272"/>
                  </a:lnTo>
                  <a:lnTo>
                    <a:pt x="368" y="250"/>
                  </a:lnTo>
                  <a:lnTo>
                    <a:pt x="366" y="230"/>
                  </a:lnTo>
                  <a:lnTo>
                    <a:pt x="360" y="210"/>
                  </a:lnTo>
                  <a:lnTo>
                    <a:pt x="350" y="192"/>
                  </a:lnTo>
                  <a:lnTo>
                    <a:pt x="336" y="176"/>
                  </a:lnTo>
                  <a:lnTo>
                    <a:pt x="336" y="176"/>
                  </a:lnTo>
                  <a:close/>
                  <a:moveTo>
                    <a:pt x="182" y="46"/>
                  </a:moveTo>
                  <a:lnTo>
                    <a:pt x="182" y="46"/>
                  </a:lnTo>
                  <a:lnTo>
                    <a:pt x="180" y="42"/>
                  </a:lnTo>
                  <a:lnTo>
                    <a:pt x="178" y="36"/>
                  </a:lnTo>
                  <a:lnTo>
                    <a:pt x="178" y="36"/>
                  </a:lnTo>
                  <a:lnTo>
                    <a:pt x="180" y="32"/>
                  </a:lnTo>
                  <a:lnTo>
                    <a:pt x="182" y="28"/>
                  </a:lnTo>
                  <a:lnTo>
                    <a:pt x="182" y="28"/>
                  </a:lnTo>
                  <a:lnTo>
                    <a:pt x="186" y="26"/>
                  </a:lnTo>
                  <a:lnTo>
                    <a:pt x="190" y="24"/>
                  </a:lnTo>
                  <a:lnTo>
                    <a:pt x="190" y="24"/>
                  </a:lnTo>
                  <a:lnTo>
                    <a:pt x="196" y="26"/>
                  </a:lnTo>
                  <a:lnTo>
                    <a:pt x="198" y="28"/>
                  </a:lnTo>
                  <a:lnTo>
                    <a:pt x="198" y="28"/>
                  </a:lnTo>
                  <a:lnTo>
                    <a:pt x="202" y="32"/>
                  </a:lnTo>
                  <a:lnTo>
                    <a:pt x="202" y="36"/>
                  </a:lnTo>
                  <a:lnTo>
                    <a:pt x="202" y="36"/>
                  </a:lnTo>
                  <a:lnTo>
                    <a:pt x="202" y="42"/>
                  </a:lnTo>
                  <a:lnTo>
                    <a:pt x="198" y="46"/>
                  </a:lnTo>
                  <a:lnTo>
                    <a:pt x="198" y="46"/>
                  </a:lnTo>
                  <a:lnTo>
                    <a:pt x="194" y="48"/>
                  </a:lnTo>
                  <a:lnTo>
                    <a:pt x="190" y="48"/>
                  </a:lnTo>
                  <a:lnTo>
                    <a:pt x="186" y="48"/>
                  </a:lnTo>
                  <a:lnTo>
                    <a:pt x="182" y="46"/>
                  </a:lnTo>
                  <a:lnTo>
                    <a:pt x="182"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grpSp>
      <p:grpSp>
        <p:nvGrpSpPr>
          <p:cNvPr id="194" name="Group 193"/>
          <p:cNvGrpSpPr/>
          <p:nvPr/>
        </p:nvGrpSpPr>
        <p:grpSpPr>
          <a:xfrm>
            <a:off x="7211931" y="5320700"/>
            <a:ext cx="513043" cy="513043"/>
            <a:chOff x="9617181" y="3474401"/>
            <a:chExt cx="612000" cy="612000"/>
          </a:xfrm>
        </p:grpSpPr>
        <p:sp>
          <p:nvSpPr>
            <p:cNvPr id="195" name="Oval 194"/>
            <p:cNvSpPr/>
            <p:nvPr/>
          </p:nvSpPr>
          <p:spPr bwMode="ltGray">
            <a:xfrm>
              <a:off x="9617181" y="3474401"/>
              <a:ext cx="612000" cy="612000"/>
            </a:xfrm>
            <a:prstGeom prst="ellipse">
              <a:avLst/>
            </a:prstGeom>
            <a:solidFill>
              <a:srgbClr val="A32020"/>
            </a:solidFill>
            <a:ln w="3175" cap="flat" cmpd="sng" algn="ctr">
              <a:solidFill>
                <a:srgbClr val="A32020"/>
              </a:solidFill>
              <a:prstDash val="solid"/>
            </a:ln>
            <a:effectLst/>
          </p:spPr>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Georgia"/>
                <a:ea typeface="华文楷体" panose="02010600040101010101" pitchFamily="2" charset="-122"/>
                <a:cs typeface="+mn-cs"/>
              </a:endParaRPr>
            </a:p>
          </p:txBody>
        </p:sp>
        <p:sp>
          <p:nvSpPr>
            <p:cNvPr id="196" name="Freeform 4848"/>
            <p:cNvSpPr>
              <a:spLocks noEditPoints="1"/>
            </p:cNvSpPr>
            <p:nvPr/>
          </p:nvSpPr>
          <p:spPr bwMode="auto">
            <a:xfrm>
              <a:off x="9707113" y="3558784"/>
              <a:ext cx="431358" cy="382617"/>
            </a:xfrm>
            <a:custGeom>
              <a:avLst/>
              <a:gdLst>
                <a:gd name="T0" fmla="*/ 198 w 354"/>
                <a:gd name="T1" fmla="*/ 12 h 314"/>
                <a:gd name="T2" fmla="*/ 194 w 354"/>
                <a:gd name="T3" fmla="*/ 8 h 314"/>
                <a:gd name="T4" fmla="*/ 184 w 354"/>
                <a:gd name="T5" fmla="*/ 0 h 314"/>
                <a:gd name="T6" fmla="*/ 178 w 354"/>
                <a:gd name="T7" fmla="*/ 0 h 314"/>
                <a:gd name="T8" fmla="*/ 166 w 354"/>
                <a:gd name="T9" fmla="*/ 4 h 314"/>
                <a:gd name="T10" fmla="*/ 158 w 354"/>
                <a:gd name="T11" fmla="*/ 12 h 314"/>
                <a:gd name="T12" fmla="*/ 4 w 354"/>
                <a:gd name="T13" fmla="*/ 278 h 314"/>
                <a:gd name="T14" fmla="*/ 0 w 354"/>
                <a:gd name="T15" fmla="*/ 290 h 314"/>
                <a:gd name="T16" fmla="*/ 4 w 354"/>
                <a:gd name="T17" fmla="*/ 302 h 314"/>
                <a:gd name="T18" fmla="*/ 8 w 354"/>
                <a:gd name="T19" fmla="*/ 306 h 314"/>
                <a:gd name="T20" fmla="*/ 18 w 354"/>
                <a:gd name="T21" fmla="*/ 312 h 314"/>
                <a:gd name="T22" fmla="*/ 330 w 354"/>
                <a:gd name="T23" fmla="*/ 314 h 314"/>
                <a:gd name="T24" fmla="*/ 338 w 354"/>
                <a:gd name="T25" fmla="*/ 312 h 314"/>
                <a:gd name="T26" fmla="*/ 348 w 354"/>
                <a:gd name="T27" fmla="*/ 306 h 314"/>
                <a:gd name="T28" fmla="*/ 352 w 354"/>
                <a:gd name="T29" fmla="*/ 302 h 314"/>
                <a:gd name="T30" fmla="*/ 354 w 354"/>
                <a:gd name="T31" fmla="*/ 290 h 314"/>
                <a:gd name="T32" fmla="*/ 352 w 354"/>
                <a:gd name="T33" fmla="*/ 278 h 314"/>
                <a:gd name="T34" fmla="*/ 42 w 354"/>
                <a:gd name="T35" fmla="*/ 280 h 314"/>
                <a:gd name="T36" fmla="*/ 314 w 354"/>
                <a:gd name="T37" fmla="*/ 280 h 314"/>
                <a:gd name="T38" fmla="*/ 160 w 354"/>
                <a:gd name="T39" fmla="*/ 142 h 314"/>
                <a:gd name="T40" fmla="*/ 158 w 354"/>
                <a:gd name="T41" fmla="*/ 132 h 314"/>
                <a:gd name="T42" fmla="*/ 160 w 354"/>
                <a:gd name="T43" fmla="*/ 126 h 314"/>
                <a:gd name="T44" fmla="*/ 164 w 354"/>
                <a:gd name="T45" fmla="*/ 122 h 314"/>
                <a:gd name="T46" fmla="*/ 178 w 354"/>
                <a:gd name="T47" fmla="*/ 118 h 314"/>
                <a:gd name="T48" fmla="*/ 186 w 354"/>
                <a:gd name="T49" fmla="*/ 118 h 314"/>
                <a:gd name="T50" fmla="*/ 192 w 354"/>
                <a:gd name="T51" fmla="*/ 122 h 314"/>
                <a:gd name="T52" fmla="*/ 198 w 354"/>
                <a:gd name="T53" fmla="*/ 132 h 314"/>
                <a:gd name="T54" fmla="*/ 196 w 354"/>
                <a:gd name="T55" fmla="*/ 142 h 314"/>
                <a:gd name="T56" fmla="*/ 172 w 354"/>
                <a:gd name="T57" fmla="*/ 206 h 314"/>
                <a:gd name="T58" fmla="*/ 178 w 354"/>
                <a:gd name="T59" fmla="*/ 218 h 314"/>
                <a:gd name="T60" fmla="*/ 186 w 354"/>
                <a:gd name="T61" fmla="*/ 220 h 314"/>
                <a:gd name="T62" fmla="*/ 190 w 354"/>
                <a:gd name="T63" fmla="*/ 224 h 314"/>
                <a:gd name="T64" fmla="*/ 194 w 354"/>
                <a:gd name="T65" fmla="*/ 230 h 314"/>
                <a:gd name="T66" fmla="*/ 196 w 354"/>
                <a:gd name="T67" fmla="*/ 238 h 314"/>
                <a:gd name="T68" fmla="*/ 194 w 354"/>
                <a:gd name="T69" fmla="*/ 244 h 314"/>
                <a:gd name="T70" fmla="*/ 190 w 354"/>
                <a:gd name="T71" fmla="*/ 250 h 314"/>
                <a:gd name="T72" fmla="*/ 186 w 354"/>
                <a:gd name="T73" fmla="*/ 254 h 314"/>
                <a:gd name="T74" fmla="*/ 178 w 354"/>
                <a:gd name="T75" fmla="*/ 256 h 314"/>
                <a:gd name="T76" fmla="*/ 170 w 354"/>
                <a:gd name="T77" fmla="*/ 254 h 314"/>
                <a:gd name="T78" fmla="*/ 166 w 354"/>
                <a:gd name="T79" fmla="*/ 250 h 314"/>
                <a:gd name="T80" fmla="*/ 162 w 354"/>
                <a:gd name="T81" fmla="*/ 244 h 314"/>
                <a:gd name="T82" fmla="*/ 160 w 354"/>
                <a:gd name="T83" fmla="*/ 238 h 314"/>
                <a:gd name="T84" fmla="*/ 162 w 354"/>
                <a:gd name="T85" fmla="*/ 230 h 314"/>
                <a:gd name="T86" fmla="*/ 166 w 354"/>
                <a:gd name="T87" fmla="*/ 224 h 314"/>
                <a:gd name="T88" fmla="*/ 178 w 354"/>
                <a:gd name="T89" fmla="*/ 21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314">
                  <a:moveTo>
                    <a:pt x="352" y="278"/>
                  </a:moveTo>
                  <a:lnTo>
                    <a:pt x="198" y="12"/>
                  </a:lnTo>
                  <a:lnTo>
                    <a:pt x="198" y="12"/>
                  </a:lnTo>
                  <a:lnTo>
                    <a:pt x="194" y="8"/>
                  </a:lnTo>
                  <a:lnTo>
                    <a:pt x="190" y="4"/>
                  </a:lnTo>
                  <a:lnTo>
                    <a:pt x="184" y="0"/>
                  </a:lnTo>
                  <a:lnTo>
                    <a:pt x="178" y="0"/>
                  </a:lnTo>
                  <a:lnTo>
                    <a:pt x="178" y="0"/>
                  </a:lnTo>
                  <a:lnTo>
                    <a:pt x="172" y="0"/>
                  </a:lnTo>
                  <a:lnTo>
                    <a:pt x="166" y="4"/>
                  </a:lnTo>
                  <a:lnTo>
                    <a:pt x="162" y="8"/>
                  </a:lnTo>
                  <a:lnTo>
                    <a:pt x="158" y="12"/>
                  </a:lnTo>
                  <a:lnTo>
                    <a:pt x="4" y="278"/>
                  </a:lnTo>
                  <a:lnTo>
                    <a:pt x="4" y="278"/>
                  </a:lnTo>
                  <a:lnTo>
                    <a:pt x="2" y="282"/>
                  </a:lnTo>
                  <a:lnTo>
                    <a:pt x="0" y="290"/>
                  </a:lnTo>
                  <a:lnTo>
                    <a:pt x="2" y="296"/>
                  </a:lnTo>
                  <a:lnTo>
                    <a:pt x="4" y="302"/>
                  </a:lnTo>
                  <a:lnTo>
                    <a:pt x="4" y="302"/>
                  </a:lnTo>
                  <a:lnTo>
                    <a:pt x="8" y="306"/>
                  </a:lnTo>
                  <a:lnTo>
                    <a:pt x="12" y="310"/>
                  </a:lnTo>
                  <a:lnTo>
                    <a:pt x="18" y="312"/>
                  </a:lnTo>
                  <a:lnTo>
                    <a:pt x="26" y="314"/>
                  </a:lnTo>
                  <a:lnTo>
                    <a:pt x="330" y="314"/>
                  </a:lnTo>
                  <a:lnTo>
                    <a:pt x="330" y="314"/>
                  </a:lnTo>
                  <a:lnTo>
                    <a:pt x="338" y="312"/>
                  </a:lnTo>
                  <a:lnTo>
                    <a:pt x="342" y="310"/>
                  </a:lnTo>
                  <a:lnTo>
                    <a:pt x="348" y="306"/>
                  </a:lnTo>
                  <a:lnTo>
                    <a:pt x="352" y="302"/>
                  </a:lnTo>
                  <a:lnTo>
                    <a:pt x="352" y="302"/>
                  </a:lnTo>
                  <a:lnTo>
                    <a:pt x="354" y="296"/>
                  </a:lnTo>
                  <a:lnTo>
                    <a:pt x="354" y="290"/>
                  </a:lnTo>
                  <a:lnTo>
                    <a:pt x="354" y="282"/>
                  </a:lnTo>
                  <a:lnTo>
                    <a:pt x="352" y="278"/>
                  </a:lnTo>
                  <a:lnTo>
                    <a:pt x="352" y="278"/>
                  </a:lnTo>
                  <a:close/>
                  <a:moveTo>
                    <a:pt x="42" y="280"/>
                  </a:moveTo>
                  <a:lnTo>
                    <a:pt x="178" y="44"/>
                  </a:lnTo>
                  <a:lnTo>
                    <a:pt x="314" y="280"/>
                  </a:lnTo>
                  <a:lnTo>
                    <a:pt x="42" y="280"/>
                  </a:lnTo>
                  <a:close/>
                  <a:moveTo>
                    <a:pt x="160" y="142"/>
                  </a:moveTo>
                  <a:lnTo>
                    <a:pt x="160" y="142"/>
                  </a:lnTo>
                  <a:lnTo>
                    <a:pt x="158" y="132"/>
                  </a:lnTo>
                  <a:lnTo>
                    <a:pt x="158" y="132"/>
                  </a:lnTo>
                  <a:lnTo>
                    <a:pt x="160" y="126"/>
                  </a:lnTo>
                  <a:lnTo>
                    <a:pt x="164" y="122"/>
                  </a:lnTo>
                  <a:lnTo>
                    <a:pt x="164" y="122"/>
                  </a:lnTo>
                  <a:lnTo>
                    <a:pt x="170" y="118"/>
                  </a:lnTo>
                  <a:lnTo>
                    <a:pt x="178" y="118"/>
                  </a:lnTo>
                  <a:lnTo>
                    <a:pt x="178" y="118"/>
                  </a:lnTo>
                  <a:lnTo>
                    <a:pt x="186" y="118"/>
                  </a:lnTo>
                  <a:lnTo>
                    <a:pt x="192" y="122"/>
                  </a:lnTo>
                  <a:lnTo>
                    <a:pt x="192" y="122"/>
                  </a:lnTo>
                  <a:lnTo>
                    <a:pt x="196" y="126"/>
                  </a:lnTo>
                  <a:lnTo>
                    <a:pt x="198" y="132"/>
                  </a:lnTo>
                  <a:lnTo>
                    <a:pt x="198" y="132"/>
                  </a:lnTo>
                  <a:lnTo>
                    <a:pt x="196" y="142"/>
                  </a:lnTo>
                  <a:lnTo>
                    <a:pt x="184" y="206"/>
                  </a:lnTo>
                  <a:lnTo>
                    <a:pt x="172" y="206"/>
                  </a:lnTo>
                  <a:lnTo>
                    <a:pt x="160" y="142"/>
                  </a:lnTo>
                  <a:close/>
                  <a:moveTo>
                    <a:pt x="178" y="218"/>
                  </a:moveTo>
                  <a:lnTo>
                    <a:pt x="178" y="218"/>
                  </a:lnTo>
                  <a:lnTo>
                    <a:pt x="186" y="220"/>
                  </a:lnTo>
                  <a:lnTo>
                    <a:pt x="186" y="220"/>
                  </a:lnTo>
                  <a:lnTo>
                    <a:pt x="190" y="224"/>
                  </a:lnTo>
                  <a:lnTo>
                    <a:pt x="190" y="224"/>
                  </a:lnTo>
                  <a:lnTo>
                    <a:pt x="194" y="230"/>
                  </a:lnTo>
                  <a:lnTo>
                    <a:pt x="194" y="230"/>
                  </a:lnTo>
                  <a:lnTo>
                    <a:pt x="196" y="238"/>
                  </a:lnTo>
                  <a:lnTo>
                    <a:pt x="196" y="238"/>
                  </a:lnTo>
                  <a:lnTo>
                    <a:pt x="194" y="244"/>
                  </a:lnTo>
                  <a:lnTo>
                    <a:pt x="194" y="244"/>
                  </a:lnTo>
                  <a:lnTo>
                    <a:pt x="190" y="250"/>
                  </a:lnTo>
                  <a:lnTo>
                    <a:pt x="190" y="250"/>
                  </a:lnTo>
                  <a:lnTo>
                    <a:pt x="186" y="254"/>
                  </a:lnTo>
                  <a:lnTo>
                    <a:pt x="186" y="254"/>
                  </a:lnTo>
                  <a:lnTo>
                    <a:pt x="178" y="256"/>
                  </a:lnTo>
                  <a:lnTo>
                    <a:pt x="178" y="256"/>
                  </a:lnTo>
                  <a:lnTo>
                    <a:pt x="170" y="254"/>
                  </a:lnTo>
                  <a:lnTo>
                    <a:pt x="170" y="254"/>
                  </a:lnTo>
                  <a:lnTo>
                    <a:pt x="166" y="250"/>
                  </a:lnTo>
                  <a:lnTo>
                    <a:pt x="166" y="250"/>
                  </a:lnTo>
                  <a:lnTo>
                    <a:pt x="162" y="244"/>
                  </a:lnTo>
                  <a:lnTo>
                    <a:pt x="162" y="244"/>
                  </a:lnTo>
                  <a:lnTo>
                    <a:pt x="160" y="238"/>
                  </a:lnTo>
                  <a:lnTo>
                    <a:pt x="160" y="238"/>
                  </a:lnTo>
                  <a:lnTo>
                    <a:pt x="162" y="230"/>
                  </a:lnTo>
                  <a:lnTo>
                    <a:pt x="166" y="224"/>
                  </a:lnTo>
                  <a:lnTo>
                    <a:pt x="166" y="224"/>
                  </a:lnTo>
                  <a:lnTo>
                    <a:pt x="170" y="220"/>
                  </a:lnTo>
                  <a:lnTo>
                    <a:pt x="178" y="218"/>
                  </a:lnTo>
                  <a:lnTo>
                    <a:pt x="178"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grpSp>
      <p:grpSp>
        <p:nvGrpSpPr>
          <p:cNvPr id="218" name="Group 217"/>
          <p:cNvGrpSpPr/>
          <p:nvPr/>
        </p:nvGrpSpPr>
        <p:grpSpPr>
          <a:xfrm>
            <a:off x="9980675" y="5338043"/>
            <a:ext cx="513043" cy="513043"/>
            <a:chOff x="1467520" y="2258092"/>
            <a:chExt cx="612000" cy="612000"/>
          </a:xfrm>
        </p:grpSpPr>
        <p:sp>
          <p:nvSpPr>
            <p:cNvPr id="219" name="Oval 218"/>
            <p:cNvSpPr/>
            <p:nvPr/>
          </p:nvSpPr>
          <p:spPr bwMode="ltGray">
            <a:xfrm>
              <a:off x="1467520" y="2258092"/>
              <a:ext cx="612000" cy="612000"/>
            </a:xfrm>
            <a:prstGeom prst="ellipse">
              <a:avLst/>
            </a:prstGeom>
            <a:solidFill>
              <a:srgbClr val="A32020"/>
            </a:solidFill>
            <a:ln w="3175" cap="flat" cmpd="sng" algn="ctr">
              <a:solidFill>
                <a:srgbClr val="A32020"/>
              </a:solidFill>
              <a:prstDash val="solid"/>
            </a:ln>
            <a:effectLst/>
          </p:spPr>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Georgia"/>
                <a:ea typeface="华文楷体" panose="02010600040101010101" pitchFamily="2" charset="-122"/>
                <a:cs typeface="+mn-cs"/>
              </a:endParaRPr>
            </a:p>
          </p:txBody>
        </p:sp>
        <p:sp>
          <p:nvSpPr>
            <p:cNvPr id="220" name="Freeform 4958"/>
            <p:cNvSpPr>
              <a:spLocks noEditPoints="1"/>
            </p:cNvSpPr>
            <p:nvPr/>
          </p:nvSpPr>
          <p:spPr bwMode="auto">
            <a:xfrm>
              <a:off x="1528809" y="2317369"/>
              <a:ext cx="500939" cy="488839"/>
            </a:xfrm>
            <a:custGeom>
              <a:avLst/>
              <a:gdLst>
                <a:gd name="T0" fmla="*/ 294 w 414"/>
                <a:gd name="T1" fmla="*/ 176 h 404"/>
                <a:gd name="T2" fmla="*/ 272 w 414"/>
                <a:gd name="T3" fmla="*/ 200 h 404"/>
                <a:gd name="T4" fmla="*/ 272 w 414"/>
                <a:gd name="T5" fmla="*/ 220 h 404"/>
                <a:gd name="T6" fmla="*/ 294 w 414"/>
                <a:gd name="T7" fmla="*/ 244 h 404"/>
                <a:gd name="T8" fmla="*/ 286 w 414"/>
                <a:gd name="T9" fmla="*/ 316 h 404"/>
                <a:gd name="T10" fmla="*/ 244 w 414"/>
                <a:gd name="T11" fmla="*/ 338 h 404"/>
                <a:gd name="T12" fmla="*/ 212 w 414"/>
                <a:gd name="T13" fmla="*/ 316 h 404"/>
                <a:gd name="T14" fmla="*/ 170 w 414"/>
                <a:gd name="T15" fmla="*/ 332 h 404"/>
                <a:gd name="T16" fmla="*/ 112 w 414"/>
                <a:gd name="T17" fmla="*/ 378 h 404"/>
                <a:gd name="T18" fmla="*/ 128 w 414"/>
                <a:gd name="T19" fmla="*/ 390 h 404"/>
                <a:gd name="T20" fmla="*/ 174 w 414"/>
                <a:gd name="T21" fmla="*/ 372 h 404"/>
                <a:gd name="T22" fmla="*/ 212 w 414"/>
                <a:gd name="T23" fmla="*/ 382 h 404"/>
                <a:gd name="T24" fmla="*/ 244 w 414"/>
                <a:gd name="T25" fmla="*/ 358 h 404"/>
                <a:gd name="T26" fmla="*/ 302 w 414"/>
                <a:gd name="T27" fmla="*/ 328 h 404"/>
                <a:gd name="T28" fmla="*/ 314 w 414"/>
                <a:gd name="T29" fmla="*/ 288 h 404"/>
                <a:gd name="T30" fmla="*/ 336 w 414"/>
                <a:gd name="T31" fmla="*/ 228 h 404"/>
                <a:gd name="T32" fmla="*/ 414 w 414"/>
                <a:gd name="T33" fmla="*/ 210 h 404"/>
                <a:gd name="T34" fmla="*/ 330 w 414"/>
                <a:gd name="T35" fmla="*/ 184 h 404"/>
                <a:gd name="T36" fmla="*/ 200 w 414"/>
                <a:gd name="T37" fmla="*/ 364 h 404"/>
                <a:gd name="T38" fmla="*/ 186 w 414"/>
                <a:gd name="T39" fmla="*/ 348 h 404"/>
                <a:gd name="T40" fmla="*/ 200 w 414"/>
                <a:gd name="T41" fmla="*/ 334 h 404"/>
                <a:gd name="T42" fmla="*/ 216 w 414"/>
                <a:gd name="T43" fmla="*/ 348 h 404"/>
                <a:gd name="T44" fmla="*/ 200 w 414"/>
                <a:gd name="T45" fmla="*/ 364 h 404"/>
                <a:gd name="T46" fmla="*/ 334 w 414"/>
                <a:gd name="T47" fmla="*/ 138 h 404"/>
                <a:gd name="T48" fmla="*/ 16 w 414"/>
                <a:gd name="T49" fmla="*/ 292 h 404"/>
                <a:gd name="T50" fmla="*/ 46 w 414"/>
                <a:gd name="T51" fmla="*/ 240 h 404"/>
                <a:gd name="T52" fmla="*/ 80 w 414"/>
                <a:gd name="T53" fmla="*/ 240 h 404"/>
                <a:gd name="T54" fmla="*/ 120 w 414"/>
                <a:gd name="T55" fmla="*/ 238 h 404"/>
                <a:gd name="T56" fmla="*/ 168 w 414"/>
                <a:gd name="T57" fmla="*/ 220 h 404"/>
                <a:gd name="T58" fmla="*/ 136 w 414"/>
                <a:gd name="T59" fmla="*/ 200 h 404"/>
                <a:gd name="T60" fmla="*/ 120 w 414"/>
                <a:gd name="T61" fmla="*/ 182 h 404"/>
                <a:gd name="T62" fmla="*/ 86 w 414"/>
                <a:gd name="T63" fmla="*/ 176 h 404"/>
                <a:gd name="T64" fmla="*/ 62 w 414"/>
                <a:gd name="T65" fmla="*/ 206 h 404"/>
                <a:gd name="T66" fmla="*/ 16 w 414"/>
                <a:gd name="T67" fmla="*/ 242 h 404"/>
                <a:gd name="T68" fmla="*/ 6 w 414"/>
                <a:gd name="T69" fmla="*/ 292 h 404"/>
                <a:gd name="T70" fmla="*/ 104 w 414"/>
                <a:gd name="T71" fmla="*/ 196 h 404"/>
                <a:gd name="T72" fmla="*/ 112 w 414"/>
                <a:gd name="T73" fmla="*/ 216 h 404"/>
                <a:gd name="T74" fmla="*/ 92 w 414"/>
                <a:gd name="T75" fmla="*/ 224 h 404"/>
                <a:gd name="T76" fmla="*/ 84 w 414"/>
                <a:gd name="T77" fmla="*/ 204 h 404"/>
                <a:gd name="T78" fmla="*/ 108 w 414"/>
                <a:gd name="T79" fmla="*/ 306 h 404"/>
                <a:gd name="T80" fmla="*/ 124 w 414"/>
                <a:gd name="T81" fmla="*/ 284 h 404"/>
                <a:gd name="T82" fmla="*/ 184 w 414"/>
                <a:gd name="T83" fmla="*/ 234 h 404"/>
                <a:gd name="T84" fmla="*/ 212 w 414"/>
                <a:gd name="T85" fmla="*/ 202 h 404"/>
                <a:gd name="T86" fmla="*/ 180 w 414"/>
                <a:gd name="T87" fmla="*/ 276 h 404"/>
                <a:gd name="T88" fmla="*/ 108 w 414"/>
                <a:gd name="T89" fmla="*/ 306 h 404"/>
                <a:gd name="T90" fmla="*/ 212 w 414"/>
                <a:gd name="T91" fmla="*/ 68 h 404"/>
                <a:gd name="T92" fmla="*/ 236 w 414"/>
                <a:gd name="T93" fmla="*/ 34 h 404"/>
                <a:gd name="T94" fmla="*/ 222 w 414"/>
                <a:gd name="T95" fmla="*/ 6 h 404"/>
                <a:gd name="T96" fmla="*/ 194 w 414"/>
                <a:gd name="T97" fmla="*/ 0 h 404"/>
                <a:gd name="T98" fmla="*/ 168 w 414"/>
                <a:gd name="T99" fmla="*/ 22 h 404"/>
                <a:gd name="T100" fmla="*/ 174 w 414"/>
                <a:gd name="T101" fmla="*/ 56 h 404"/>
                <a:gd name="T102" fmla="*/ 202 w 414"/>
                <a:gd name="T103" fmla="*/ 20 h 404"/>
                <a:gd name="T104" fmla="*/ 216 w 414"/>
                <a:gd name="T105" fmla="*/ 34 h 404"/>
                <a:gd name="T106" fmla="*/ 202 w 414"/>
                <a:gd name="T107" fmla="*/ 50 h 404"/>
                <a:gd name="T108" fmla="*/ 186 w 414"/>
                <a:gd name="T109" fmla="*/ 34 h 404"/>
                <a:gd name="T110" fmla="*/ 202 w 414"/>
                <a:gd name="T111" fmla="*/ 20 h 404"/>
                <a:gd name="T112" fmla="*/ 2 w 414"/>
                <a:gd name="T113" fmla="*/ 13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404">
                  <a:moveTo>
                    <a:pt x="314" y="176"/>
                  </a:moveTo>
                  <a:lnTo>
                    <a:pt x="314" y="30"/>
                  </a:lnTo>
                  <a:lnTo>
                    <a:pt x="314" y="30"/>
                  </a:lnTo>
                  <a:lnTo>
                    <a:pt x="294" y="20"/>
                  </a:lnTo>
                  <a:lnTo>
                    <a:pt x="294" y="176"/>
                  </a:lnTo>
                  <a:lnTo>
                    <a:pt x="294" y="176"/>
                  </a:lnTo>
                  <a:lnTo>
                    <a:pt x="286" y="180"/>
                  </a:lnTo>
                  <a:lnTo>
                    <a:pt x="280" y="184"/>
                  </a:lnTo>
                  <a:lnTo>
                    <a:pt x="274" y="192"/>
                  </a:lnTo>
                  <a:lnTo>
                    <a:pt x="272" y="200"/>
                  </a:lnTo>
                  <a:lnTo>
                    <a:pt x="232" y="200"/>
                  </a:lnTo>
                  <a:lnTo>
                    <a:pt x="232" y="202"/>
                  </a:lnTo>
                  <a:lnTo>
                    <a:pt x="232" y="202"/>
                  </a:lnTo>
                  <a:lnTo>
                    <a:pt x="230" y="220"/>
                  </a:lnTo>
                  <a:lnTo>
                    <a:pt x="272" y="220"/>
                  </a:lnTo>
                  <a:lnTo>
                    <a:pt x="272" y="220"/>
                  </a:lnTo>
                  <a:lnTo>
                    <a:pt x="274" y="228"/>
                  </a:lnTo>
                  <a:lnTo>
                    <a:pt x="280" y="234"/>
                  </a:lnTo>
                  <a:lnTo>
                    <a:pt x="286" y="240"/>
                  </a:lnTo>
                  <a:lnTo>
                    <a:pt x="294" y="244"/>
                  </a:lnTo>
                  <a:lnTo>
                    <a:pt x="294" y="288"/>
                  </a:lnTo>
                  <a:lnTo>
                    <a:pt x="294" y="288"/>
                  </a:lnTo>
                  <a:lnTo>
                    <a:pt x="294" y="298"/>
                  </a:lnTo>
                  <a:lnTo>
                    <a:pt x="290" y="308"/>
                  </a:lnTo>
                  <a:lnTo>
                    <a:pt x="286" y="316"/>
                  </a:lnTo>
                  <a:lnTo>
                    <a:pt x="280" y="324"/>
                  </a:lnTo>
                  <a:lnTo>
                    <a:pt x="272" y="330"/>
                  </a:lnTo>
                  <a:lnTo>
                    <a:pt x="264" y="334"/>
                  </a:lnTo>
                  <a:lnTo>
                    <a:pt x="254" y="338"/>
                  </a:lnTo>
                  <a:lnTo>
                    <a:pt x="244" y="338"/>
                  </a:lnTo>
                  <a:lnTo>
                    <a:pt x="234" y="338"/>
                  </a:lnTo>
                  <a:lnTo>
                    <a:pt x="234" y="338"/>
                  </a:lnTo>
                  <a:lnTo>
                    <a:pt x="230" y="328"/>
                  </a:lnTo>
                  <a:lnTo>
                    <a:pt x="222" y="320"/>
                  </a:lnTo>
                  <a:lnTo>
                    <a:pt x="212" y="316"/>
                  </a:lnTo>
                  <a:lnTo>
                    <a:pt x="200" y="314"/>
                  </a:lnTo>
                  <a:lnTo>
                    <a:pt x="200" y="314"/>
                  </a:lnTo>
                  <a:lnTo>
                    <a:pt x="188" y="316"/>
                  </a:lnTo>
                  <a:lnTo>
                    <a:pt x="178" y="322"/>
                  </a:lnTo>
                  <a:lnTo>
                    <a:pt x="170" y="332"/>
                  </a:lnTo>
                  <a:lnTo>
                    <a:pt x="166" y="342"/>
                  </a:lnTo>
                  <a:lnTo>
                    <a:pt x="166" y="342"/>
                  </a:lnTo>
                  <a:lnTo>
                    <a:pt x="146" y="350"/>
                  </a:lnTo>
                  <a:lnTo>
                    <a:pt x="128" y="362"/>
                  </a:lnTo>
                  <a:lnTo>
                    <a:pt x="112" y="378"/>
                  </a:lnTo>
                  <a:lnTo>
                    <a:pt x="100" y="396"/>
                  </a:lnTo>
                  <a:lnTo>
                    <a:pt x="100" y="396"/>
                  </a:lnTo>
                  <a:lnTo>
                    <a:pt x="118" y="404"/>
                  </a:lnTo>
                  <a:lnTo>
                    <a:pt x="118" y="404"/>
                  </a:lnTo>
                  <a:lnTo>
                    <a:pt x="128" y="390"/>
                  </a:lnTo>
                  <a:lnTo>
                    <a:pt x="140" y="378"/>
                  </a:lnTo>
                  <a:lnTo>
                    <a:pt x="152" y="370"/>
                  </a:lnTo>
                  <a:lnTo>
                    <a:pt x="168" y="362"/>
                  </a:lnTo>
                  <a:lnTo>
                    <a:pt x="168" y="362"/>
                  </a:lnTo>
                  <a:lnTo>
                    <a:pt x="174" y="372"/>
                  </a:lnTo>
                  <a:lnTo>
                    <a:pt x="182" y="378"/>
                  </a:lnTo>
                  <a:lnTo>
                    <a:pt x="190" y="382"/>
                  </a:lnTo>
                  <a:lnTo>
                    <a:pt x="200" y="384"/>
                  </a:lnTo>
                  <a:lnTo>
                    <a:pt x="200" y="384"/>
                  </a:lnTo>
                  <a:lnTo>
                    <a:pt x="212" y="382"/>
                  </a:lnTo>
                  <a:lnTo>
                    <a:pt x="222" y="378"/>
                  </a:lnTo>
                  <a:lnTo>
                    <a:pt x="230" y="370"/>
                  </a:lnTo>
                  <a:lnTo>
                    <a:pt x="234" y="358"/>
                  </a:lnTo>
                  <a:lnTo>
                    <a:pt x="244" y="358"/>
                  </a:lnTo>
                  <a:lnTo>
                    <a:pt x="244" y="358"/>
                  </a:lnTo>
                  <a:lnTo>
                    <a:pt x="258" y="358"/>
                  </a:lnTo>
                  <a:lnTo>
                    <a:pt x="272" y="354"/>
                  </a:lnTo>
                  <a:lnTo>
                    <a:pt x="284" y="346"/>
                  </a:lnTo>
                  <a:lnTo>
                    <a:pt x="294" y="338"/>
                  </a:lnTo>
                  <a:lnTo>
                    <a:pt x="302" y="328"/>
                  </a:lnTo>
                  <a:lnTo>
                    <a:pt x="310" y="316"/>
                  </a:lnTo>
                  <a:lnTo>
                    <a:pt x="314" y="302"/>
                  </a:lnTo>
                  <a:lnTo>
                    <a:pt x="314" y="288"/>
                  </a:lnTo>
                  <a:lnTo>
                    <a:pt x="314" y="288"/>
                  </a:lnTo>
                  <a:lnTo>
                    <a:pt x="314" y="288"/>
                  </a:lnTo>
                  <a:lnTo>
                    <a:pt x="314" y="244"/>
                  </a:lnTo>
                  <a:lnTo>
                    <a:pt x="314" y="244"/>
                  </a:lnTo>
                  <a:lnTo>
                    <a:pt x="324" y="240"/>
                  </a:lnTo>
                  <a:lnTo>
                    <a:pt x="330" y="234"/>
                  </a:lnTo>
                  <a:lnTo>
                    <a:pt x="336" y="228"/>
                  </a:lnTo>
                  <a:lnTo>
                    <a:pt x="338" y="220"/>
                  </a:lnTo>
                  <a:lnTo>
                    <a:pt x="414" y="220"/>
                  </a:lnTo>
                  <a:lnTo>
                    <a:pt x="414" y="220"/>
                  </a:lnTo>
                  <a:lnTo>
                    <a:pt x="414" y="210"/>
                  </a:lnTo>
                  <a:lnTo>
                    <a:pt x="414" y="210"/>
                  </a:lnTo>
                  <a:lnTo>
                    <a:pt x="414" y="200"/>
                  </a:lnTo>
                  <a:lnTo>
                    <a:pt x="338" y="200"/>
                  </a:lnTo>
                  <a:lnTo>
                    <a:pt x="338" y="200"/>
                  </a:lnTo>
                  <a:lnTo>
                    <a:pt x="336" y="192"/>
                  </a:lnTo>
                  <a:lnTo>
                    <a:pt x="330" y="184"/>
                  </a:lnTo>
                  <a:lnTo>
                    <a:pt x="324" y="180"/>
                  </a:lnTo>
                  <a:lnTo>
                    <a:pt x="314" y="176"/>
                  </a:lnTo>
                  <a:lnTo>
                    <a:pt x="314" y="176"/>
                  </a:lnTo>
                  <a:close/>
                  <a:moveTo>
                    <a:pt x="200" y="364"/>
                  </a:moveTo>
                  <a:lnTo>
                    <a:pt x="200" y="364"/>
                  </a:lnTo>
                  <a:lnTo>
                    <a:pt x="194" y="364"/>
                  </a:lnTo>
                  <a:lnTo>
                    <a:pt x="190" y="360"/>
                  </a:lnTo>
                  <a:lnTo>
                    <a:pt x="186" y="354"/>
                  </a:lnTo>
                  <a:lnTo>
                    <a:pt x="186" y="348"/>
                  </a:lnTo>
                  <a:lnTo>
                    <a:pt x="186" y="348"/>
                  </a:lnTo>
                  <a:lnTo>
                    <a:pt x="186" y="342"/>
                  </a:lnTo>
                  <a:lnTo>
                    <a:pt x="190" y="338"/>
                  </a:lnTo>
                  <a:lnTo>
                    <a:pt x="194" y="334"/>
                  </a:lnTo>
                  <a:lnTo>
                    <a:pt x="200" y="334"/>
                  </a:lnTo>
                  <a:lnTo>
                    <a:pt x="200" y="334"/>
                  </a:lnTo>
                  <a:lnTo>
                    <a:pt x="206" y="334"/>
                  </a:lnTo>
                  <a:lnTo>
                    <a:pt x="212" y="338"/>
                  </a:lnTo>
                  <a:lnTo>
                    <a:pt x="216" y="342"/>
                  </a:lnTo>
                  <a:lnTo>
                    <a:pt x="216" y="348"/>
                  </a:lnTo>
                  <a:lnTo>
                    <a:pt x="216" y="348"/>
                  </a:lnTo>
                  <a:lnTo>
                    <a:pt x="216" y="354"/>
                  </a:lnTo>
                  <a:lnTo>
                    <a:pt x="212" y="360"/>
                  </a:lnTo>
                  <a:lnTo>
                    <a:pt x="206" y="364"/>
                  </a:lnTo>
                  <a:lnTo>
                    <a:pt x="200" y="364"/>
                  </a:lnTo>
                  <a:lnTo>
                    <a:pt x="200" y="364"/>
                  </a:lnTo>
                  <a:close/>
                  <a:moveTo>
                    <a:pt x="334" y="118"/>
                  </a:moveTo>
                  <a:lnTo>
                    <a:pt x="394" y="118"/>
                  </a:lnTo>
                  <a:lnTo>
                    <a:pt x="394" y="118"/>
                  </a:lnTo>
                  <a:lnTo>
                    <a:pt x="402" y="138"/>
                  </a:lnTo>
                  <a:lnTo>
                    <a:pt x="334" y="138"/>
                  </a:lnTo>
                  <a:lnTo>
                    <a:pt x="334" y="118"/>
                  </a:lnTo>
                  <a:close/>
                  <a:moveTo>
                    <a:pt x="16" y="310"/>
                  </a:moveTo>
                  <a:lnTo>
                    <a:pt x="16" y="304"/>
                  </a:lnTo>
                  <a:lnTo>
                    <a:pt x="16" y="304"/>
                  </a:lnTo>
                  <a:lnTo>
                    <a:pt x="16" y="292"/>
                  </a:lnTo>
                  <a:lnTo>
                    <a:pt x="20" y="278"/>
                  </a:lnTo>
                  <a:lnTo>
                    <a:pt x="24" y="268"/>
                  </a:lnTo>
                  <a:lnTo>
                    <a:pt x="30" y="256"/>
                  </a:lnTo>
                  <a:lnTo>
                    <a:pt x="38" y="248"/>
                  </a:lnTo>
                  <a:lnTo>
                    <a:pt x="46" y="240"/>
                  </a:lnTo>
                  <a:lnTo>
                    <a:pt x="56" y="232"/>
                  </a:lnTo>
                  <a:lnTo>
                    <a:pt x="66" y="226"/>
                  </a:lnTo>
                  <a:lnTo>
                    <a:pt x="66" y="226"/>
                  </a:lnTo>
                  <a:lnTo>
                    <a:pt x="72" y="234"/>
                  </a:lnTo>
                  <a:lnTo>
                    <a:pt x="80" y="240"/>
                  </a:lnTo>
                  <a:lnTo>
                    <a:pt x="88" y="244"/>
                  </a:lnTo>
                  <a:lnTo>
                    <a:pt x="98" y="246"/>
                  </a:lnTo>
                  <a:lnTo>
                    <a:pt x="98" y="246"/>
                  </a:lnTo>
                  <a:lnTo>
                    <a:pt x="110" y="244"/>
                  </a:lnTo>
                  <a:lnTo>
                    <a:pt x="120" y="238"/>
                  </a:lnTo>
                  <a:lnTo>
                    <a:pt x="128" y="230"/>
                  </a:lnTo>
                  <a:lnTo>
                    <a:pt x="132" y="220"/>
                  </a:lnTo>
                  <a:lnTo>
                    <a:pt x="132" y="220"/>
                  </a:lnTo>
                  <a:lnTo>
                    <a:pt x="136" y="220"/>
                  </a:lnTo>
                  <a:lnTo>
                    <a:pt x="168" y="220"/>
                  </a:lnTo>
                  <a:lnTo>
                    <a:pt x="168" y="220"/>
                  </a:lnTo>
                  <a:lnTo>
                    <a:pt x="170" y="212"/>
                  </a:lnTo>
                  <a:lnTo>
                    <a:pt x="172" y="202"/>
                  </a:lnTo>
                  <a:lnTo>
                    <a:pt x="172" y="200"/>
                  </a:lnTo>
                  <a:lnTo>
                    <a:pt x="136" y="200"/>
                  </a:lnTo>
                  <a:lnTo>
                    <a:pt x="136" y="200"/>
                  </a:lnTo>
                  <a:lnTo>
                    <a:pt x="132" y="200"/>
                  </a:lnTo>
                  <a:lnTo>
                    <a:pt x="132" y="200"/>
                  </a:lnTo>
                  <a:lnTo>
                    <a:pt x="128" y="190"/>
                  </a:lnTo>
                  <a:lnTo>
                    <a:pt x="120" y="182"/>
                  </a:lnTo>
                  <a:lnTo>
                    <a:pt x="110" y="176"/>
                  </a:lnTo>
                  <a:lnTo>
                    <a:pt x="98" y="174"/>
                  </a:lnTo>
                  <a:lnTo>
                    <a:pt x="98" y="174"/>
                  </a:lnTo>
                  <a:lnTo>
                    <a:pt x="92" y="176"/>
                  </a:lnTo>
                  <a:lnTo>
                    <a:pt x="86" y="176"/>
                  </a:lnTo>
                  <a:lnTo>
                    <a:pt x="74" y="184"/>
                  </a:lnTo>
                  <a:lnTo>
                    <a:pt x="66" y="194"/>
                  </a:lnTo>
                  <a:lnTo>
                    <a:pt x="64" y="200"/>
                  </a:lnTo>
                  <a:lnTo>
                    <a:pt x="62" y="206"/>
                  </a:lnTo>
                  <a:lnTo>
                    <a:pt x="62" y="206"/>
                  </a:lnTo>
                  <a:lnTo>
                    <a:pt x="52" y="212"/>
                  </a:lnTo>
                  <a:lnTo>
                    <a:pt x="42" y="218"/>
                  </a:lnTo>
                  <a:lnTo>
                    <a:pt x="32" y="224"/>
                  </a:lnTo>
                  <a:lnTo>
                    <a:pt x="24" y="232"/>
                  </a:lnTo>
                  <a:lnTo>
                    <a:pt x="16" y="242"/>
                  </a:lnTo>
                  <a:lnTo>
                    <a:pt x="10" y="252"/>
                  </a:lnTo>
                  <a:lnTo>
                    <a:pt x="4" y="262"/>
                  </a:lnTo>
                  <a:lnTo>
                    <a:pt x="0" y="274"/>
                  </a:lnTo>
                  <a:lnTo>
                    <a:pt x="0" y="274"/>
                  </a:lnTo>
                  <a:lnTo>
                    <a:pt x="6" y="292"/>
                  </a:lnTo>
                  <a:lnTo>
                    <a:pt x="16" y="310"/>
                  </a:lnTo>
                  <a:lnTo>
                    <a:pt x="16" y="310"/>
                  </a:lnTo>
                  <a:close/>
                  <a:moveTo>
                    <a:pt x="98" y="194"/>
                  </a:moveTo>
                  <a:lnTo>
                    <a:pt x="98" y="194"/>
                  </a:lnTo>
                  <a:lnTo>
                    <a:pt x="104" y="196"/>
                  </a:lnTo>
                  <a:lnTo>
                    <a:pt x="110" y="198"/>
                  </a:lnTo>
                  <a:lnTo>
                    <a:pt x="112" y="204"/>
                  </a:lnTo>
                  <a:lnTo>
                    <a:pt x="114" y="210"/>
                  </a:lnTo>
                  <a:lnTo>
                    <a:pt x="114" y="210"/>
                  </a:lnTo>
                  <a:lnTo>
                    <a:pt x="112" y="216"/>
                  </a:lnTo>
                  <a:lnTo>
                    <a:pt x="110" y="220"/>
                  </a:lnTo>
                  <a:lnTo>
                    <a:pt x="104" y="224"/>
                  </a:lnTo>
                  <a:lnTo>
                    <a:pt x="98" y="226"/>
                  </a:lnTo>
                  <a:lnTo>
                    <a:pt x="98" y="226"/>
                  </a:lnTo>
                  <a:lnTo>
                    <a:pt x="92" y="224"/>
                  </a:lnTo>
                  <a:lnTo>
                    <a:pt x="88" y="220"/>
                  </a:lnTo>
                  <a:lnTo>
                    <a:pt x="84" y="216"/>
                  </a:lnTo>
                  <a:lnTo>
                    <a:pt x="82" y="210"/>
                  </a:lnTo>
                  <a:lnTo>
                    <a:pt x="82" y="210"/>
                  </a:lnTo>
                  <a:lnTo>
                    <a:pt x="84" y="204"/>
                  </a:lnTo>
                  <a:lnTo>
                    <a:pt x="88" y="198"/>
                  </a:lnTo>
                  <a:lnTo>
                    <a:pt x="92" y="196"/>
                  </a:lnTo>
                  <a:lnTo>
                    <a:pt x="98" y="194"/>
                  </a:lnTo>
                  <a:lnTo>
                    <a:pt x="98" y="194"/>
                  </a:lnTo>
                  <a:close/>
                  <a:moveTo>
                    <a:pt x="108" y="306"/>
                  </a:moveTo>
                  <a:lnTo>
                    <a:pt x="36" y="306"/>
                  </a:lnTo>
                  <a:lnTo>
                    <a:pt x="36" y="286"/>
                  </a:lnTo>
                  <a:lnTo>
                    <a:pt x="108" y="286"/>
                  </a:lnTo>
                  <a:lnTo>
                    <a:pt x="108" y="286"/>
                  </a:lnTo>
                  <a:lnTo>
                    <a:pt x="124" y="284"/>
                  </a:lnTo>
                  <a:lnTo>
                    <a:pt x="140" y="280"/>
                  </a:lnTo>
                  <a:lnTo>
                    <a:pt x="154" y="272"/>
                  </a:lnTo>
                  <a:lnTo>
                    <a:pt x="166" y="262"/>
                  </a:lnTo>
                  <a:lnTo>
                    <a:pt x="178" y="250"/>
                  </a:lnTo>
                  <a:lnTo>
                    <a:pt x="184" y="234"/>
                  </a:lnTo>
                  <a:lnTo>
                    <a:pt x="190" y="220"/>
                  </a:lnTo>
                  <a:lnTo>
                    <a:pt x="192" y="202"/>
                  </a:lnTo>
                  <a:lnTo>
                    <a:pt x="192" y="158"/>
                  </a:lnTo>
                  <a:lnTo>
                    <a:pt x="212" y="158"/>
                  </a:lnTo>
                  <a:lnTo>
                    <a:pt x="212" y="202"/>
                  </a:lnTo>
                  <a:lnTo>
                    <a:pt x="212" y="202"/>
                  </a:lnTo>
                  <a:lnTo>
                    <a:pt x="210" y="224"/>
                  </a:lnTo>
                  <a:lnTo>
                    <a:pt x="204" y="242"/>
                  </a:lnTo>
                  <a:lnTo>
                    <a:pt x="194" y="260"/>
                  </a:lnTo>
                  <a:lnTo>
                    <a:pt x="180" y="276"/>
                  </a:lnTo>
                  <a:lnTo>
                    <a:pt x="166" y="288"/>
                  </a:lnTo>
                  <a:lnTo>
                    <a:pt x="148" y="298"/>
                  </a:lnTo>
                  <a:lnTo>
                    <a:pt x="128" y="304"/>
                  </a:lnTo>
                  <a:lnTo>
                    <a:pt x="108" y="306"/>
                  </a:lnTo>
                  <a:lnTo>
                    <a:pt x="108" y="306"/>
                  </a:lnTo>
                  <a:close/>
                  <a:moveTo>
                    <a:pt x="192" y="68"/>
                  </a:moveTo>
                  <a:lnTo>
                    <a:pt x="192" y="98"/>
                  </a:lnTo>
                  <a:lnTo>
                    <a:pt x="212" y="98"/>
                  </a:lnTo>
                  <a:lnTo>
                    <a:pt x="212" y="68"/>
                  </a:lnTo>
                  <a:lnTo>
                    <a:pt x="212" y="68"/>
                  </a:lnTo>
                  <a:lnTo>
                    <a:pt x="222" y="64"/>
                  </a:lnTo>
                  <a:lnTo>
                    <a:pt x="230" y="56"/>
                  </a:lnTo>
                  <a:lnTo>
                    <a:pt x="236" y="46"/>
                  </a:lnTo>
                  <a:lnTo>
                    <a:pt x="236" y="34"/>
                  </a:lnTo>
                  <a:lnTo>
                    <a:pt x="236" y="34"/>
                  </a:lnTo>
                  <a:lnTo>
                    <a:pt x="236" y="28"/>
                  </a:lnTo>
                  <a:lnTo>
                    <a:pt x="234" y="22"/>
                  </a:lnTo>
                  <a:lnTo>
                    <a:pt x="230" y="16"/>
                  </a:lnTo>
                  <a:lnTo>
                    <a:pt x="226" y="10"/>
                  </a:lnTo>
                  <a:lnTo>
                    <a:pt x="222" y="6"/>
                  </a:lnTo>
                  <a:lnTo>
                    <a:pt x="216" y="2"/>
                  </a:lnTo>
                  <a:lnTo>
                    <a:pt x="208" y="0"/>
                  </a:lnTo>
                  <a:lnTo>
                    <a:pt x="202" y="0"/>
                  </a:lnTo>
                  <a:lnTo>
                    <a:pt x="202" y="0"/>
                  </a:lnTo>
                  <a:lnTo>
                    <a:pt x="194" y="0"/>
                  </a:lnTo>
                  <a:lnTo>
                    <a:pt x="188" y="2"/>
                  </a:lnTo>
                  <a:lnTo>
                    <a:pt x="182" y="6"/>
                  </a:lnTo>
                  <a:lnTo>
                    <a:pt x="176" y="10"/>
                  </a:lnTo>
                  <a:lnTo>
                    <a:pt x="172" y="16"/>
                  </a:lnTo>
                  <a:lnTo>
                    <a:pt x="168" y="22"/>
                  </a:lnTo>
                  <a:lnTo>
                    <a:pt x="166" y="28"/>
                  </a:lnTo>
                  <a:lnTo>
                    <a:pt x="166" y="34"/>
                  </a:lnTo>
                  <a:lnTo>
                    <a:pt x="166" y="34"/>
                  </a:lnTo>
                  <a:lnTo>
                    <a:pt x="168" y="46"/>
                  </a:lnTo>
                  <a:lnTo>
                    <a:pt x="174" y="56"/>
                  </a:lnTo>
                  <a:lnTo>
                    <a:pt x="182" y="64"/>
                  </a:lnTo>
                  <a:lnTo>
                    <a:pt x="192" y="68"/>
                  </a:lnTo>
                  <a:lnTo>
                    <a:pt x="192" y="68"/>
                  </a:lnTo>
                  <a:close/>
                  <a:moveTo>
                    <a:pt x="202" y="20"/>
                  </a:moveTo>
                  <a:lnTo>
                    <a:pt x="202" y="20"/>
                  </a:lnTo>
                  <a:lnTo>
                    <a:pt x="208" y="20"/>
                  </a:lnTo>
                  <a:lnTo>
                    <a:pt x="212" y="24"/>
                  </a:lnTo>
                  <a:lnTo>
                    <a:pt x="216" y="28"/>
                  </a:lnTo>
                  <a:lnTo>
                    <a:pt x="216" y="34"/>
                  </a:lnTo>
                  <a:lnTo>
                    <a:pt x="216" y="34"/>
                  </a:lnTo>
                  <a:lnTo>
                    <a:pt x="216" y="40"/>
                  </a:lnTo>
                  <a:lnTo>
                    <a:pt x="212" y="46"/>
                  </a:lnTo>
                  <a:lnTo>
                    <a:pt x="208" y="50"/>
                  </a:lnTo>
                  <a:lnTo>
                    <a:pt x="202" y="50"/>
                  </a:lnTo>
                  <a:lnTo>
                    <a:pt x="202" y="50"/>
                  </a:lnTo>
                  <a:lnTo>
                    <a:pt x="196" y="50"/>
                  </a:lnTo>
                  <a:lnTo>
                    <a:pt x="190" y="46"/>
                  </a:lnTo>
                  <a:lnTo>
                    <a:pt x="188" y="40"/>
                  </a:lnTo>
                  <a:lnTo>
                    <a:pt x="186" y="34"/>
                  </a:lnTo>
                  <a:lnTo>
                    <a:pt x="186" y="34"/>
                  </a:lnTo>
                  <a:lnTo>
                    <a:pt x="188" y="28"/>
                  </a:lnTo>
                  <a:lnTo>
                    <a:pt x="190" y="24"/>
                  </a:lnTo>
                  <a:lnTo>
                    <a:pt x="196" y="20"/>
                  </a:lnTo>
                  <a:lnTo>
                    <a:pt x="202" y="20"/>
                  </a:lnTo>
                  <a:lnTo>
                    <a:pt x="202" y="20"/>
                  </a:lnTo>
                  <a:close/>
                  <a:moveTo>
                    <a:pt x="10" y="118"/>
                  </a:moveTo>
                  <a:lnTo>
                    <a:pt x="274" y="118"/>
                  </a:lnTo>
                  <a:lnTo>
                    <a:pt x="274" y="138"/>
                  </a:lnTo>
                  <a:lnTo>
                    <a:pt x="2" y="138"/>
                  </a:lnTo>
                  <a:lnTo>
                    <a:pt x="2" y="138"/>
                  </a:lnTo>
                  <a:lnTo>
                    <a:pt x="10" y="118"/>
                  </a:lnTo>
                  <a:lnTo>
                    <a:pt x="1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grpSp>
      <p:sp>
        <p:nvSpPr>
          <p:cNvPr id="226" name="Freeform 4899"/>
          <p:cNvSpPr>
            <a:spLocks noEditPoints="1"/>
          </p:cNvSpPr>
          <p:nvPr/>
        </p:nvSpPr>
        <p:spPr bwMode="auto">
          <a:xfrm>
            <a:off x="1860343" y="2828442"/>
            <a:ext cx="439681" cy="416378"/>
          </a:xfrm>
          <a:custGeom>
            <a:avLst/>
            <a:gdLst>
              <a:gd name="T0" fmla="*/ 190 w 324"/>
              <a:gd name="T1" fmla="*/ 0 h 324"/>
              <a:gd name="T2" fmla="*/ 134 w 324"/>
              <a:gd name="T3" fmla="*/ 20 h 324"/>
              <a:gd name="T4" fmla="*/ 90 w 324"/>
              <a:gd name="T5" fmla="*/ 74 h 324"/>
              <a:gd name="T6" fmla="*/ 82 w 324"/>
              <a:gd name="T7" fmla="*/ 120 h 324"/>
              <a:gd name="T8" fmla="*/ 84 w 324"/>
              <a:gd name="T9" fmla="*/ 146 h 324"/>
              <a:gd name="T10" fmla="*/ 118 w 324"/>
              <a:gd name="T11" fmla="*/ 206 h 324"/>
              <a:gd name="T12" fmla="*/ 178 w 324"/>
              <a:gd name="T13" fmla="*/ 240 h 324"/>
              <a:gd name="T14" fmla="*/ 202 w 324"/>
              <a:gd name="T15" fmla="*/ 242 h 324"/>
              <a:gd name="T16" fmla="*/ 250 w 324"/>
              <a:gd name="T17" fmla="*/ 232 h 324"/>
              <a:gd name="T18" fmla="*/ 304 w 324"/>
              <a:gd name="T19" fmla="*/ 188 h 324"/>
              <a:gd name="T20" fmla="*/ 324 w 324"/>
              <a:gd name="T21" fmla="*/ 132 h 324"/>
              <a:gd name="T22" fmla="*/ 324 w 324"/>
              <a:gd name="T23" fmla="*/ 108 h 324"/>
              <a:gd name="T24" fmla="*/ 304 w 324"/>
              <a:gd name="T25" fmla="*/ 52 h 324"/>
              <a:gd name="T26" fmla="*/ 250 w 324"/>
              <a:gd name="T27" fmla="*/ 8 h 324"/>
              <a:gd name="T28" fmla="*/ 202 w 324"/>
              <a:gd name="T29" fmla="*/ 0 h 324"/>
              <a:gd name="T30" fmla="*/ 202 w 324"/>
              <a:gd name="T31" fmla="*/ 212 h 324"/>
              <a:gd name="T32" fmla="*/ 152 w 324"/>
              <a:gd name="T33" fmla="*/ 196 h 324"/>
              <a:gd name="T34" fmla="*/ 118 w 324"/>
              <a:gd name="T35" fmla="*/ 156 h 324"/>
              <a:gd name="T36" fmla="*/ 112 w 324"/>
              <a:gd name="T37" fmla="*/ 120 h 324"/>
              <a:gd name="T38" fmla="*/ 128 w 324"/>
              <a:gd name="T39" fmla="*/ 70 h 324"/>
              <a:gd name="T40" fmla="*/ 168 w 324"/>
              <a:gd name="T41" fmla="*/ 36 h 324"/>
              <a:gd name="T42" fmla="*/ 202 w 324"/>
              <a:gd name="T43" fmla="*/ 30 h 324"/>
              <a:gd name="T44" fmla="*/ 254 w 324"/>
              <a:gd name="T45" fmla="*/ 46 h 324"/>
              <a:gd name="T46" fmla="*/ 286 w 324"/>
              <a:gd name="T47" fmla="*/ 86 h 324"/>
              <a:gd name="T48" fmla="*/ 294 w 324"/>
              <a:gd name="T49" fmla="*/ 120 h 324"/>
              <a:gd name="T50" fmla="*/ 278 w 324"/>
              <a:gd name="T51" fmla="*/ 172 h 324"/>
              <a:gd name="T52" fmla="*/ 238 w 324"/>
              <a:gd name="T53" fmla="*/ 204 h 324"/>
              <a:gd name="T54" fmla="*/ 202 w 324"/>
              <a:gd name="T55" fmla="*/ 212 h 324"/>
              <a:gd name="T56" fmla="*/ 138 w 324"/>
              <a:gd name="T57" fmla="*/ 130 h 324"/>
              <a:gd name="T58" fmla="*/ 132 w 324"/>
              <a:gd name="T59" fmla="*/ 120 h 324"/>
              <a:gd name="T60" fmla="*/ 138 w 324"/>
              <a:gd name="T61" fmla="*/ 94 h 324"/>
              <a:gd name="T62" fmla="*/ 164 w 324"/>
              <a:gd name="T63" fmla="*/ 62 h 324"/>
              <a:gd name="T64" fmla="*/ 202 w 324"/>
              <a:gd name="T65" fmla="*/ 50 h 324"/>
              <a:gd name="T66" fmla="*/ 210 w 324"/>
              <a:gd name="T67" fmla="*/ 54 h 324"/>
              <a:gd name="T68" fmla="*/ 212 w 324"/>
              <a:gd name="T69" fmla="*/ 60 h 324"/>
              <a:gd name="T70" fmla="*/ 206 w 324"/>
              <a:gd name="T71" fmla="*/ 70 h 324"/>
              <a:gd name="T72" fmla="*/ 192 w 324"/>
              <a:gd name="T73" fmla="*/ 72 h 324"/>
              <a:gd name="T74" fmla="*/ 168 w 324"/>
              <a:gd name="T75" fmla="*/ 86 h 324"/>
              <a:gd name="T76" fmla="*/ 154 w 324"/>
              <a:gd name="T77" fmla="*/ 110 h 324"/>
              <a:gd name="T78" fmla="*/ 152 w 324"/>
              <a:gd name="T79" fmla="*/ 124 h 324"/>
              <a:gd name="T80" fmla="*/ 142 w 324"/>
              <a:gd name="T81" fmla="*/ 130 h 324"/>
              <a:gd name="T82" fmla="*/ 48 w 324"/>
              <a:gd name="T83" fmla="*/ 316 h 324"/>
              <a:gd name="T84" fmla="*/ 28 w 324"/>
              <a:gd name="T85" fmla="*/ 324 h 324"/>
              <a:gd name="T86" fmla="*/ 8 w 324"/>
              <a:gd name="T87" fmla="*/ 316 h 324"/>
              <a:gd name="T88" fmla="*/ 0 w 324"/>
              <a:gd name="T89" fmla="*/ 296 h 324"/>
              <a:gd name="T90" fmla="*/ 86 w 324"/>
              <a:gd name="T91" fmla="*/ 198 h 324"/>
              <a:gd name="T92" fmla="*/ 102 w 324"/>
              <a:gd name="T93" fmla="*/ 220 h 324"/>
              <a:gd name="T94" fmla="*/ 124 w 324"/>
              <a:gd name="T95"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202" y="0"/>
                </a:moveTo>
                <a:lnTo>
                  <a:pt x="202" y="0"/>
                </a:lnTo>
                <a:lnTo>
                  <a:pt x="190" y="0"/>
                </a:lnTo>
                <a:lnTo>
                  <a:pt x="178" y="2"/>
                </a:lnTo>
                <a:lnTo>
                  <a:pt x="156" y="8"/>
                </a:lnTo>
                <a:lnTo>
                  <a:pt x="134" y="20"/>
                </a:lnTo>
                <a:lnTo>
                  <a:pt x="118" y="34"/>
                </a:lnTo>
                <a:lnTo>
                  <a:pt x="102" y="52"/>
                </a:lnTo>
                <a:lnTo>
                  <a:pt x="90" y="74"/>
                </a:lnTo>
                <a:lnTo>
                  <a:pt x="84" y="96"/>
                </a:lnTo>
                <a:lnTo>
                  <a:pt x="82" y="108"/>
                </a:lnTo>
                <a:lnTo>
                  <a:pt x="82" y="120"/>
                </a:lnTo>
                <a:lnTo>
                  <a:pt x="82" y="120"/>
                </a:lnTo>
                <a:lnTo>
                  <a:pt x="82" y="132"/>
                </a:lnTo>
                <a:lnTo>
                  <a:pt x="84" y="146"/>
                </a:lnTo>
                <a:lnTo>
                  <a:pt x="90" y="168"/>
                </a:lnTo>
                <a:lnTo>
                  <a:pt x="102" y="188"/>
                </a:lnTo>
                <a:lnTo>
                  <a:pt x="118" y="206"/>
                </a:lnTo>
                <a:lnTo>
                  <a:pt x="134" y="222"/>
                </a:lnTo>
                <a:lnTo>
                  <a:pt x="156" y="232"/>
                </a:lnTo>
                <a:lnTo>
                  <a:pt x="178" y="240"/>
                </a:lnTo>
                <a:lnTo>
                  <a:pt x="190" y="242"/>
                </a:lnTo>
                <a:lnTo>
                  <a:pt x="202" y="242"/>
                </a:lnTo>
                <a:lnTo>
                  <a:pt x="202" y="242"/>
                </a:lnTo>
                <a:lnTo>
                  <a:pt x="216" y="242"/>
                </a:lnTo>
                <a:lnTo>
                  <a:pt x="228" y="240"/>
                </a:lnTo>
                <a:lnTo>
                  <a:pt x="250" y="232"/>
                </a:lnTo>
                <a:lnTo>
                  <a:pt x="270" y="222"/>
                </a:lnTo>
                <a:lnTo>
                  <a:pt x="288" y="206"/>
                </a:lnTo>
                <a:lnTo>
                  <a:pt x="304" y="188"/>
                </a:lnTo>
                <a:lnTo>
                  <a:pt x="314" y="168"/>
                </a:lnTo>
                <a:lnTo>
                  <a:pt x="322" y="146"/>
                </a:lnTo>
                <a:lnTo>
                  <a:pt x="324" y="132"/>
                </a:lnTo>
                <a:lnTo>
                  <a:pt x="324" y="120"/>
                </a:lnTo>
                <a:lnTo>
                  <a:pt x="324" y="120"/>
                </a:lnTo>
                <a:lnTo>
                  <a:pt x="324" y="108"/>
                </a:lnTo>
                <a:lnTo>
                  <a:pt x="322" y="96"/>
                </a:lnTo>
                <a:lnTo>
                  <a:pt x="314" y="74"/>
                </a:lnTo>
                <a:lnTo>
                  <a:pt x="304" y="52"/>
                </a:lnTo>
                <a:lnTo>
                  <a:pt x="288" y="34"/>
                </a:lnTo>
                <a:lnTo>
                  <a:pt x="270" y="20"/>
                </a:lnTo>
                <a:lnTo>
                  <a:pt x="250" y="8"/>
                </a:lnTo>
                <a:lnTo>
                  <a:pt x="228" y="2"/>
                </a:lnTo>
                <a:lnTo>
                  <a:pt x="216" y="0"/>
                </a:lnTo>
                <a:lnTo>
                  <a:pt x="202" y="0"/>
                </a:lnTo>
                <a:lnTo>
                  <a:pt x="202" y="0"/>
                </a:lnTo>
                <a:close/>
                <a:moveTo>
                  <a:pt x="202" y="212"/>
                </a:moveTo>
                <a:lnTo>
                  <a:pt x="202" y="212"/>
                </a:lnTo>
                <a:lnTo>
                  <a:pt x="184" y="210"/>
                </a:lnTo>
                <a:lnTo>
                  <a:pt x="168" y="204"/>
                </a:lnTo>
                <a:lnTo>
                  <a:pt x="152" y="196"/>
                </a:lnTo>
                <a:lnTo>
                  <a:pt x="138" y="184"/>
                </a:lnTo>
                <a:lnTo>
                  <a:pt x="128" y="172"/>
                </a:lnTo>
                <a:lnTo>
                  <a:pt x="118" y="156"/>
                </a:lnTo>
                <a:lnTo>
                  <a:pt x="114" y="138"/>
                </a:lnTo>
                <a:lnTo>
                  <a:pt x="112" y="120"/>
                </a:lnTo>
                <a:lnTo>
                  <a:pt x="112" y="120"/>
                </a:lnTo>
                <a:lnTo>
                  <a:pt x="114" y="102"/>
                </a:lnTo>
                <a:lnTo>
                  <a:pt x="118" y="86"/>
                </a:lnTo>
                <a:lnTo>
                  <a:pt x="128" y="70"/>
                </a:lnTo>
                <a:lnTo>
                  <a:pt x="138" y="56"/>
                </a:lnTo>
                <a:lnTo>
                  <a:pt x="152" y="46"/>
                </a:lnTo>
                <a:lnTo>
                  <a:pt x="168" y="36"/>
                </a:lnTo>
                <a:lnTo>
                  <a:pt x="184" y="32"/>
                </a:lnTo>
                <a:lnTo>
                  <a:pt x="202" y="30"/>
                </a:lnTo>
                <a:lnTo>
                  <a:pt x="202" y="30"/>
                </a:lnTo>
                <a:lnTo>
                  <a:pt x="222" y="32"/>
                </a:lnTo>
                <a:lnTo>
                  <a:pt x="238" y="36"/>
                </a:lnTo>
                <a:lnTo>
                  <a:pt x="254" y="46"/>
                </a:lnTo>
                <a:lnTo>
                  <a:pt x="268" y="56"/>
                </a:lnTo>
                <a:lnTo>
                  <a:pt x="278" y="70"/>
                </a:lnTo>
                <a:lnTo>
                  <a:pt x="286" y="86"/>
                </a:lnTo>
                <a:lnTo>
                  <a:pt x="292" y="102"/>
                </a:lnTo>
                <a:lnTo>
                  <a:pt x="294" y="120"/>
                </a:lnTo>
                <a:lnTo>
                  <a:pt x="294" y="120"/>
                </a:lnTo>
                <a:lnTo>
                  <a:pt x="292" y="138"/>
                </a:lnTo>
                <a:lnTo>
                  <a:pt x="286" y="156"/>
                </a:lnTo>
                <a:lnTo>
                  <a:pt x="278" y="172"/>
                </a:lnTo>
                <a:lnTo>
                  <a:pt x="268" y="184"/>
                </a:lnTo>
                <a:lnTo>
                  <a:pt x="254" y="196"/>
                </a:lnTo>
                <a:lnTo>
                  <a:pt x="238" y="204"/>
                </a:lnTo>
                <a:lnTo>
                  <a:pt x="222" y="210"/>
                </a:lnTo>
                <a:lnTo>
                  <a:pt x="202" y="212"/>
                </a:lnTo>
                <a:lnTo>
                  <a:pt x="202" y="212"/>
                </a:lnTo>
                <a:close/>
                <a:moveTo>
                  <a:pt x="142" y="130"/>
                </a:moveTo>
                <a:lnTo>
                  <a:pt x="142" y="130"/>
                </a:lnTo>
                <a:lnTo>
                  <a:pt x="138" y="130"/>
                </a:lnTo>
                <a:lnTo>
                  <a:pt x="136" y="128"/>
                </a:lnTo>
                <a:lnTo>
                  <a:pt x="134" y="124"/>
                </a:lnTo>
                <a:lnTo>
                  <a:pt x="132" y="120"/>
                </a:lnTo>
                <a:lnTo>
                  <a:pt x="132" y="120"/>
                </a:lnTo>
                <a:lnTo>
                  <a:pt x="134" y="106"/>
                </a:lnTo>
                <a:lnTo>
                  <a:pt x="138" y="94"/>
                </a:lnTo>
                <a:lnTo>
                  <a:pt x="144" y="82"/>
                </a:lnTo>
                <a:lnTo>
                  <a:pt x="154" y="72"/>
                </a:lnTo>
                <a:lnTo>
                  <a:pt x="164" y="62"/>
                </a:lnTo>
                <a:lnTo>
                  <a:pt x="176" y="56"/>
                </a:lnTo>
                <a:lnTo>
                  <a:pt x="188" y="52"/>
                </a:lnTo>
                <a:lnTo>
                  <a:pt x="202" y="50"/>
                </a:lnTo>
                <a:lnTo>
                  <a:pt x="202" y="50"/>
                </a:lnTo>
                <a:lnTo>
                  <a:pt x="206" y="52"/>
                </a:lnTo>
                <a:lnTo>
                  <a:pt x="210" y="54"/>
                </a:lnTo>
                <a:lnTo>
                  <a:pt x="212" y="56"/>
                </a:lnTo>
                <a:lnTo>
                  <a:pt x="212" y="60"/>
                </a:lnTo>
                <a:lnTo>
                  <a:pt x="212" y="60"/>
                </a:lnTo>
                <a:lnTo>
                  <a:pt x="212" y="64"/>
                </a:lnTo>
                <a:lnTo>
                  <a:pt x="210" y="68"/>
                </a:lnTo>
                <a:lnTo>
                  <a:pt x="206" y="70"/>
                </a:lnTo>
                <a:lnTo>
                  <a:pt x="202" y="70"/>
                </a:lnTo>
                <a:lnTo>
                  <a:pt x="202" y="70"/>
                </a:lnTo>
                <a:lnTo>
                  <a:pt x="192" y="72"/>
                </a:lnTo>
                <a:lnTo>
                  <a:pt x="184" y="74"/>
                </a:lnTo>
                <a:lnTo>
                  <a:pt x="174" y="80"/>
                </a:lnTo>
                <a:lnTo>
                  <a:pt x="168" y="86"/>
                </a:lnTo>
                <a:lnTo>
                  <a:pt x="162" y="92"/>
                </a:lnTo>
                <a:lnTo>
                  <a:pt x="156" y="102"/>
                </a:lnTo>
                <a:lnTo>
                  <a:pt x="154" y="110"/>
                </a:lnTo>
                <a:lnTo>
                  <a:pt x="152" y="120"/>
                </a:lnTo>
                <a:lnTo>
                  <a:pt x="152" y="120"/>
                </a:lnTo>
                <a:lnTo>
                  <a:pt x="152" y="124"/>
                </a:lnTo>
                <a:lnTo>
                  <a:pt x="150" y="128"/>
                </a:lnTo>
                <a:lnTo>
                  <a:pt x="146" y="130"/>
                </a:lnTo>
                <a:lnTo>
                  <a:pt x="142" y="130"/>
                </a:lnTo>
                <a:lnTo>
                  <a:pt x="142" y="130"/>
                </a:lnTo>
                <a:close/>
                <a:moveTo>
                  <a:pt x="124" y="238"/>
                </a:moveTo>
                <a:lnTo>
                  <a:pt x="48" y="316"/>
                </a:lnTo>
                <a:lnTo>
                  <a:pt x="48" y="316"/>
                </a:lnTo>
                <a:lnTo>
                  <a:pt x="38" y="322"/>
                </a:lnTo>
                <a:lnTo>
                  <a:pt x="28" y="324"/>
                </a:lnTo>
                <a:lnTo>
                  <a:pt x="28" y="324"/>
                </a:lnTo>
                <a:lnTo>
                  <a:pt x="18" y="322"/>
                </a:lnTo>
                <a:lnTo>
                  <a:pt x="8" y="316"/>
                </a:lnTo>
                <a:lnTo>
                  <a:pt x="8" y="316"/>
                </a:lnTo>
                <a:lnTo>
                  <a:pt x="2" y="306"/>
                </a:lnTo>
                <a:lnTo>
                  <a:pt x="0" y="296"/>
                </a:lnTo>
                <a:lnTo>
                  <a:pt x="2" y="286"/>
                </a:lnTo>
                <a:lnTo>
                  <a:pt x="8" y="276"/>
                </a:lnTo>
                <a:lnTo>
                  <a:pt x="86" y="198"/>
                </a:lnTo>
                <a:lnTo>
                  <a:pt x="86" y="198"/>
                </a:lnTo>
                <a:lnTo>
                  <a:pt x="94" y="210"/>
                </a:lnTo>
                <a:lnTo>
                  <a:pt x="102" y="220"/>
                </a:lnTo>
                <a:lnTo>
                  <a:pt x="114" y="230"/>
                </a:lnTo>
                <a:lnTo>
                  <a:pt x="124" y="238"/>
                </a:lnTo>
                <a:lnTo>
                  <a:pt x="124" y="238"/>
                </a:lnTo>
                <a:close/>
              </a:path>
            </a:pathLst>
          </a:custGeom>
          <a:solidFill>
            <a:srgbClr val="E030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eorgia"/>
              <a:ea typeface="SimSun"/>
              <a:cs typeface="+mn-cs"/>
            </a:endParaRPr>
          </a:p>
        </p:txBody>
      </p:sp>
      <p:grpSp>
        <p:nvGrpSpPr>
          <p:cNvPr id="227" name="Shape 1064"/>
          <p:cNvGrpSpPr/>
          <p:nvPr/>
        </p:nvGrpSpPr>
        <p:grpSpPr>
          <a:xfrm>
            <a:off x="-20314" y="1721522"/>
            <a:ext cx="12212439" cy="389117"/>
            <a:chOff x="0" y="1151725"/>
            <a:chExt cx="12195300" cy="426900"/>
          </a:xfrm>
          <a:solidFill>
            <a:srgbClr val="E4E4E4"/>
          </a:solidFill>
        </p:grpSpPr>
        <p:sp>
          <p:nvSpPr>
            <p:cNvPr id="228" name="Shape 1065"/>
            <p:cNvSpPr/>
            <p:nvPr/>
          </p:nvSpPr>
          <p:spPr>
            <a:xfrm>
              <a:off x="5302" y="1305679"/>
              <a:ext cx="9141600" cy="98400"/>
            </a:xfrm>
            <a:prstGeom prst="rect">
              <a:avLst/>
            </a:prstGeom>
            <a:grpFill/>
            <a:ln>
              <a:noFill/>
            </a:ln>
          </p:spPr>
          <p:txBody>
            <a:bodyPr lIns="91401" tIns="45688" rIns="91401" bIns="4568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99" b="0" i="0" u="none" strike="noStrike" kern="1200" cap="none" spc="0" normalizeH="0" baseline="0" noProof="0" dirty="0">
                <a:ln>
                  <a:noFill/>
                </a:ln>
                <a:solidFill>
                  <a:srgbClr val="000000"/>
                </a:solidFill>
                <a:effectLst/>
                <a:uLnTx/>
                <a:uFillTx/>
                <a:latin typeface="Georgia"/>
                <a:ea typeface="黑体" panose="02010609060101010101" pitchFamily="49" charset="-122"/>
                <a:cs typeface="Arial"/>
                <a:sym typeface="Arial"/>
              </a:endParaRPr>
            </a:p>
          </p:txBody>
        </p:sp>
        <p:sp>
          <p:nvSpPr>
            <p:cNvPr id="229" name="Shape 1066"/>
            <p:cNvSpPr/>
            <p:nvPr/>
          </p:nvSpPr>
          <p:spPr>
            <a:xfrm>
              <a:off x="0" y="1151725"/>
              <a:ext cx="12195300" cy="426900"/>
            </a:xfrm>
            <a:prstGeom prst="rect">
              <a:avLst/>
            </a:prstGeom>
            <a:grpFill/>
            <a:ln>
              <a:noFill/>
            </a:ln>
          </p:spPr>
          <p:txBody>
            <a:bodyPr lIns="91401" tIns="91401" rIns="91401" bIns="9140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99" b="0" i="0" u="none" strike="noStrike" kern="1200" cap="none" spc="0" normalizeH="0" baseline="0" noProof="0" dirty="0">
                <a:ln>
                  <a:noFill/>
                </a:ln>
                <a:solidFill>
                  <a:srgbClr val="000000"/>
                </a:solidFill>
                <a:effectLst/>
                <a:uLnTx/>
                <a:uFillTx/>
                <a:latin typeface="Georgia"/>
                <a:ea typeface="黑体" panose="02010609060101010101" pitchFamily="49" charset="-122"/>
                <a:cs typeface="+mn-cs"/>
              </a:endParaRPr>
            </a:p>
          </p:txBody>
        </p:sp>
      </p:grpSp>
      <p:sp>
        <p:nvSpPr>
          <p:cNvPr id="230" name="Round Diagonal Corner Rectangle 229"/>
          <p:cNvSpPr/>
          <p:nvPr/>
        </p:nvSpPr>
        <p:spPr bwMode="ltGray">
          <a:xfrm>
            <a:off x="34506" y="1067097"/>
            <a:ext cx="3257202" cy="787763"/>
          </a:xfrm>
          <a:prstGeom prst="round2DiagRect">
            <a:avLst/>
          </a:prstGeom>
          <a:solidFill>
            <a:schemeClr val="bg1">
              <a:lumMod val="95000"/>
            </a:schemeClr>
          </a:solidFill>
          <a:ln w="12700"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lvl="0">
              <a:defRPr/>
            </a:pPr>
            <a:r>
              <a:rPr lang="zh-CN" altLang="zh-CN" dirty="0"/>
              <a:t>非法集资常见套路</a:t>
            </a:r>
            <a:endParaRPr kumimoji="0" lang="en-US" sz="1050" b="0" i="0" u="none" strike="noStrike" kern="0" cap="none" spc="0" normalizeH="0" baseline="0" noProof="0" dirty="0">
              <a:ln>
                <a:noFill/>
              </a:ln>
              <a:solidFill>
                <a:prstClr val="black"/>
              </a:solidFill>
              <a:effectLst/>
              <a:uLnTx/>
              <a:uFillTx/>
              <a:latin typeface="+mn-ea"/>
              <a:cs typeface="+mn-cs"/>
            </a:endParaRPr>
          </a:p>
        </p:txBody>
      </p:sp>
      <p:grpSp>
        <p:nvGrpSpPr>
          <p:cNvPr id="231" name="Group 230"/>
          <p:cNvGrpSpPr/>
          <p:nvPr/>
        </p:nvGrpSpPr>
        <p:grpSpPr>
          <a:xfrm>
            <a:off x="3380530" y="1663669"/>
            <a:ext cx="8656140" cy="508514"/>
            <a:chOff x="-9857515" y="5747905"/>
            <a:chExt cx="9053699" cy="508514"/>
          </a:xfrm>
        </p:grpSpPr>
        <p:sp>
          <p:nvSpPr>
            <p:cNvPr id="232" name="Trapezoid 231"/>
            <p:cNvSpPr/>
            <p:nvPr/>
          </p:nvSpPr>
          <p:spPr bwMode="ltGray">
            <a:xfrm>
              <a:off x="-9808970" y="5747905"/>
              <a:ext cx="2260854" cy="432000"/>
            </a:xfrm>
            <a:prstGeom prst="trapezoid">
              <a:avLst/>
            </a:prstGeom>
            <a:solidFill>
              <a:srgbClr val="FFC000">
                <a:alpha val="80000"/>
              </a:srgbClr>
            </a:solidFill>
            <a:ln w="3175" cap="flat" cmpd="sng" algn="ctr">
              <a:noFill/>
              <a:prstDash val="solid"/>
            </a:ln>
            <a:effectLst/>
          </p:spPr>
          <p:txBody>
            <a:bodyPr rtlCol="0" anchor="ctr"/>
            <a:lstStyle/>
            <a:p>
              <a:pPr lvl="0" algn="ctr">
                <a:defRPr/>
              </a:pPr>
              <a:r>
                <a:rPr lang="zh-CN" altLang="zh-CN" sz="1200" b="1" dirty="0">
                  <a:solidFill>
                    <a:schemeClr val="bg1"/>
                  </a:solidFill>
                </a:rPr>
                <a:t>装点公司门面，营造实力假象</a:t>
              </a:r>
              <a:endParaRPr kumimoji="0" lang="en-US" sz="900" b="1" i="0" u="none" strike="noStrike" kern="0" cap="none" spc="0" normalizeH="0" baseline="0" noProof="0" dirty="0">
                <a:ln>
                  <a:noFill/>
                </a:ln>
                <a:solidFill>
                  <a:schemeClr val="bg1"/>
                </a:solidFill>
                <a:effectLst/>
                <a:uLnTx/>
                <a:uFillTx/>
                <a:latin typeface="+mn-ea"/>
              </a:endParaRPr>
            </a:p>
          </p:txBody>
        </p:sp>
        <p:sp>
          <p:nvSpPr>
            <p:cNvPr id="233" name="Trapezoid 232"/>
            <p:cNvSpPr/>
            <p:nvPr/>
          </p:nvSpPr>
          <p:spPr bwMode="ltGray">
            <a:xfrm>
              <a:off x="-7605646" y="5747905"/>
              <a:ext cx="2306869" cy="432000"/>
            </a:xfrm>
            <a:prstGeom prst="trapezoid">
              <a:avLst/>
            </a:prstGeom>
            <a:solidFill>
              <a:srgbClr val="DB536A">
                <a:alpha val="80000"/>
              </a:srgbClr>
            </a:solidFill>
            <a:ln w="3175" cap="flat" cmpd="sng" algn="ctr">
              <a:noFill/>
              <a:prstDash val="solid"/>
            </a:ln>
            <a:effectLst/>
          </p:spPr>
          <p:txBody>
            <a:bodyPr rtlCol="0" anchor="ctr"/>
            <a:lstStyle/>
            <a:p>
              <a:pPr lvl="0" algn="ctr">
                <a:defRPr/>
              </a:pPr>
              <a:r>
                <a:rPr lang="zh-CN" altLang="zh-CN" sz="1200" b="1" dirty="0">
                  <a:solidFill>
                    <a:schemeClr val="bg1"/>
                  </a:solidFill>
                </a:rPr>
                <a:t>编造投资项目，打消群众疑虑</a:t>
              </a:r>
              <a:endParaRPr kumimoji="0" lang="en-US" sz="900" b="1" i="0" u="none" strike="noStrike" kern="0" cap="none" spc="0" normalizeH="0" baseline="0" noProof="0" dirty="0">
                <a:ln>
                  <a:noFill/>
                </a:ln>
                <a:solidFill>
                  <a:schemeClr val="bg1"/>
                </a:solidFill>
                <a:effectLst/>
                <a:uLnTx/>
                <a:uFillTx/>
                <a:latin typeface="+mn-ea"/>
              </a:endParaRPr>
            </a:p>
          </p:txBody>
        </p:sp>
        <p:sp>
          <p:nvSpPr>
            <p:cNvPr id="234" name="Trapezoid 233"/>
            <p:cNvSpPr/>
            <p:nvPr/>
          </p:nvSpPr>
          <p:spPr bwMode="ltGray">
            <a:xfrm>
              <a:off x="-5390494" y="5747905"/>
              <a:ext cx="2358777" cy="432000"/>
            </a:xfrm>
            <a:prstGeom prst="trapezoid">
              <a:avLst/>
            </a:prstGeom>
            <a:solidFill>
              <a:srgbClr val="E0301E">
                <a:alpha val="80000"/>
              </a:srgbClr>
            </a:solidFill>
            <a:ln w="3175" cap="flat" cmpd="sng" algn="ctr">
              <a:noFill/>
              <a:prstDash val="solid"/>
            </a:ln>
            <a:effectLst/>
          </p:spPr>
          <p:txBody>
            <a:bodyPr rtlCol="0" anchor="ctr"/>
            <a:lstStyle/>
            <a:p>
              <a:pPr lvl="0" algn="ctr">
                <a:defRPr/>
              </a:pPr>
              <a:r>
                <a:rPr lang="zh-CN" altLang="zh-CN" sz="1100" b="1" dirty="0">
                  <a:solidFill>
                    <a:schemeClr val="bg1"/>
                  </a:solidFill>
                </a:rPr>
                <a:t>混淆投资概念，常人难以判断</a:t>
              </a:r>
              <a:endParaRPr kumimoji="0" lang="en-US" sz="800" b="1" i="0" u="none" strike="noStrike" kern="0" cap="none" spc="0" normalizeH="0" baseline="0" noProof="0" dirty="0">
                <a:ln>
                  <a:noFill/>
                </a:ln>
                <a:solidFill>
                  <a:schemeClr val="bg1"/>
                </a:solidFill>
                <a:effectLst/>
                <a:uLnTx/>
                <a:uFillTx/>
                <a:latin typeface="+mn-ea"/>
                <a:cs typeface="+mn-cs"/>
              </a:endParaRPr>
            </a:p>
          </p:txBody>
        </p:sp>
        <p:sp>
          <p:nvSpPr>
            <p:cNvPr id="235" name="Trapezoid 234"/>
            <p:cNvSpPr/>
            <p:nvPr/>
          </p:nvSpPr>
          <p:spPr bwMode="ltGray">
            <a:xfrm>
              <a:off x="-3106718" y="5747905"/>
              <a:ext cx="2260854" cy="432000"/>
            </a:xfrm>
            <a:prstGeom prst="trapezoid">
              <a:avLst/>
            </a:prstGeom>
            <a:solidFill>
              <a:srgbClr val="A32020">
                <a:alpha val="80000"/>
              </a:srgbClr>
            </a:solidFill>
            <a:ln w="3175" cap="flat" cmpd="sng" algn="ctr">
              <a:noFill/>
              <a:prstDash val="solid"/>
            </a:ln>
            <a:effectLst/>
          </p:spPr>
          <p:txBody>
            <a:bodyPr rtlCol="0" anchor="ctr"/>
            <a:lstStyle/>
            <a:p>
              <a:pPr lvl="0" algn="ctr">
                <a:defRPr/>
              </a:pPr>
              <a:r>
                <a:rPr lang="zh-CN" altLang="zh-CN" sz="1100" b="1" dirty="0">
                  <a:solidFill>
                    <a:schemeClr val="bg1"/>
                  </a:solidFill>
                </a:rPr>
                <a:t>承诺高额回报，编造“致富”神话</a:t>
              </a:r>
              <a:endParaRPr kumimoji="0" lang="en-US" sz="800" b="1" i="0" u="none" strike="noStrike" kern="0" cap="none" spc="0" normalizeH="0" baseline="0" noProof="0" dirty="0">
                <a:ln>
                  <a:noFill/>
                </a:ln>
                <a:solidFill>
                  <a:schemeClr val="bg1"/>
                </a:solidFill>
                <a:effectLst/>
                <a:uLnTx/>
                <a:uFillTx/>
                <a:latin typeface="+mn-ea"/>
              </a:endParaRPr>
            </a:p>
          </p:txBody>
        </p:sp>
        <p:cxnSp>
          <p:nvCxnSpPr>
            <p:cNvPr id="236" name="Straight Arrow Connector 235"/>
            <p:cNvCxnSpPr/>
            <p:nvPr/>
          </p:nvCxnSpPr>
          <p:spPr>
            <a:xfrm>
              <a:off x="-9808971" y="6191926"/>
              <a:ext cx="8969362" cy="0"/>
            </a:xfrm>
            <a:prstGeom prst="straightConnector1">
              <a:avLst/>
            </a:prstGeom>
            <a:noFill/>
            <a:ln w="44450" cap="flat" cmpd="sng" algn="ctr">
              <a:solidFill>
                <a:srgbClr val="968C6D"/>
              </a:solidFill>
              <a:prstDash val="solid"/>
              <a:headEnd type="none" w="med" len="med"/>
              <a:tailEnd type="none" w="med" len="med"/>
            </a:ln>
            <a:effectLst/>
          </p:spPr>
        </p:cxnSp>
        <p:sp>
          <p:nvSpPr>
            <p:cNvPr id="237" name="Oval 236"/>
            <p:cNvSpPr/>
            <p:nvPr/>
          </p:nvSpPr>
          <p:spPr>
            <a:xfrm>
              <a:off x="-7504860"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38" name="Oval 237"/>
            <p:cNvSpPr/>
            <p:nvPr/>
          </p:nvSpPr>
          <p:spPr>
            <a:xfrm>
              <a:off x="-7034329"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39" name="Oval 238"/>
            <p:cNvSpPr/>
            <p:nvPr/>
          </p:nvSpPr>
          <p:spPr>
            <a:xfrm>
              <a:off x="-6563798"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0" name="Oval 239"/>
            <p:cNvSpPr/>
            <p:nvPr/>
          </p:nvSpPr>
          <p:spPr>
            <a:xfrm>
              <a:off x="-6093267"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1" name="Oval 240"/>
            <p:cNvSpPr/>
            <p:nvPr/>
          </p:nvSpPr>
          <p:spPr>
            <a:xfrm>
              <a:off x="-5622736"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2" name="Oval 241"/>
            <p:cNvSpPr/>
            <p:nvPr/>
          </p:nvSpPr>
          <p:spPr>
            <a:xfrm>
              <a:off x="-4681674"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3" name="Oval 242"/>
            <p:cNvSpPr/>
            <p:nvPr/>
          </p:nvSpPr>
          <p:spPr>
            <a:xfrm>
              <a:off x="-4211143"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4" name="Oval 243"/>
            <p:cNvSpPr/>
            <p:nvPr/>
          </p:nvSpPr>
          <p:spPr>
            <a:xfrm>
              <a:off x="-3740612"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5" name="Oval 244"/>
            <p:cNvSpPr/>
            <p:nvPr/>
          </p:nvSpPr>
          <p:spPr>
            <a:xfrm>
              <a:off x="-3270081"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6" name="Oval 245"/>
            <p:cNvSpPr/>
            <p:nvPr/>
          </p:nvSpPr>
          <p:spPr>
            <a:xfrm>
              <a:off x="-2329019"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7" name="Oval 246"/>
            <p:cNvSpPr/>
            <p:nvPr/>
          </p:nvSpPr>
          <p:spPr>
            <a:xfrm>
              <a:off x="-1858488"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8" name="Oval 247"/>
            <p:cNvSpPr/>
            <p:nvPr/>
          </p:nvSpPr>
          <p:spPr>
            <a:xfrm>
              <a:off x="-1387957"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49" name="Oval 248"/>
            <p:cNvSpPr/>
            <p:nvPr/>
          </p:nvSpPr>
          <p:spPr>
            <a:xfrm>
              <a:off x="-917431"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50" name="Oval 249"/>
            <p:cNvSpPr/>
            <p:nvPr/>
          </p:nvSpPr>
          <p:spPr>
            <a:xfrm>
              <a:off x="-5152205"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51" name="Oval 250"/>
            <p:cNvSpPr/>
            <p:nvPr/>
          </p:nvSpPr>
          <p:spPr>
            <a:xfrm>
              <a:off x="-2799550"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52" name="Oval 251"/>
            <p:cNvSpPr/>
            <p:nvPr/>
          </p:nvSpPr>
          <p:spPr>
            <a:xfrm>
              <a:off x="-8916453"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53" name="Oval 252"/>
            <p:cNvSpPr/>
            <p:nvPr/>
          </p:nvSpPr>
          <p:spPr>
            <a:xfrm>
              <a:off x="-8445922"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54" name="Oval 253"/>
            <p:cNvSpPr/>
            <p:nvPr/>
          </p:nvSpPr>
          <p:spPr>
            <a:xfrm>
              <a:off x="-7975391"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55" name="Oval 254"/>
            <p:cNvSpPr/>
            <p:nvPr/>
          </p:nvSpPr>
          <p:spPr>
            <a:xfrm>
              <a:off x="-9386984"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sp>
          <p:nvSpPr>
            <p:cNvPr id="256" name="Oval 255"/>
            <p:cNvSpPr/>
            <p:nvPr/>
          </p:nvSpPr>
          <p:spPr>
            <a:xfrm>
              <a:off x="-9857515" y="6127434"/>
              <a:ext cx="113615" cy="128985"/>
            </a:xfrm>
            <a:prstGeom prst="ellipse">
              <a:avLst/>
            </a:prstGeom>
            <a:solidFill>
              <a:srgbClr val="968C6D"/>
            </a:solidFill>
            <a:ln w="9525" cap="flat" cmpd="sng" algn="ctr">
              <a:solidFill>
                <a:srgbClr val="96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Georgia"/>
                <a:ea typeface="华文楷体" panose="02010600040101010101" pitchFamily="2" charset="-122"/>
                <a:cs typeface="+mn-cs"/>
              </a:endParaRPr>
            </a:p>
          </p:txBody>
        </p:sp>
      </p:grpSp>
      <p:sp>
        <p:nvSpPr>
          <p:cNvPr id="7" name="Rectangle 6"/>
          <p:cNvSpPr/>
          <p:nvPr/>
        </p:nvSpPr>
        <p:spPr>
          <a:xfrm>
            <a:off x="1645550" y="3274580"/>
            <a:ext cx="696023"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altLang="zh-CN" sz="1100" b="1" i="0" u="none" strike="noStrike" kern="1200" cap="none" spc="0" normalizeH="0" baseline="0" noProof="0" dirty="0">
                <a:ln>
                  <a:noFill/>
                </a:ln>
                <a:solidFill>
                  <a:srgbClr val="E0301E"/>
                </a:solidFill>
                <a:effectLst/>
                <a:uLnTx/>
                <a:uFillTx/>
                <a:ea typeface="华文楷体" panose="02010600040101010101" pitchFamily="2" charset="-122"/>
                <a:cs typeface="+mn-cs"/>
              </a:rPr>
              <a:t>Phase 1</a:t>
            </a:r>
            <a:endParaRPr kumimoji="0" lang="x-none" sz="1100" b="1" i="0" u="none" strike="noStrike" kern="1200" cap="none" spc="0" normalizeH="0" baseline="0" noProof="0" dirty="0">
              <a:ln>
                <a:noFill/>
              </a:ln>
              <a:solidFill>
                <a:srgbClr val="E0301E"/>
              </a:solidFill>
              <a:effectLst/>
              <a:uLnTx/>
              <a:uFillTx/>
              <a:ea typeface="华文楷体" panose="02010600040101010101" pitchFamily="2" charset="-122"/>
              <a:cs typeface="+mn-cs"/>
            </a:endParaRPr>
          </a:p>
        </p:txBody>
      </p:sp>
      <p:sp>
        <p:nvSpPr>
          <p:cNvPr id="8" name="Rectangle 7"/>
          <p:cNvSpPr/>
          <p:nvPr/>
        </p:nvSpPr>
        <p:spPr>
          <a:xfrm>
            <a:off x="4427298" y="3189942"/>
            <a:ext cx="71846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altLang="zh-CN" sz="1100" b="1" i="0" u="none" strike="noStrike" kern="1200" cap="none" spc="0" normalizeH="0" baseline="0" noProof="0" dirty="0">
                <a:ln>
                  <a:noFill/>
                </a:ln>
                <a:solidFill>
                  <a:srgbClr val="E0301E"/>
                </a:solidFill>
                <a:effectLst/>
                <a:uLnTx/>
                <a:uFillTx/>
                <a:latin typeface="+mn-ea"/>
                <a:cs typeface="+mn-cs"/>
              </a:rPr>
              <a:t>Phase 2</a:t>
            </a:r>
          </a:p>
        </p:txBody>
      </p:sp>
      <p:sp>
        <p:nvSpPr>
          <p:cNvPr id="9" name="Rectangle 8"/>
          <p:cNvSpPr/>
          <p:nvPr/>
        </p:nvSpPr>
        <p:spPr>
          <a:xfrm>
            <a:off x="7133544" y="3274580"/>
            <a:ext cx="71846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altLang="zh-CN" sz="1100" b="1" i="0" u="none" strike="noStrike" kern="1200" cap="none" spc="0" normalizeH="0" baseline="0" noProof="0" dirty="0">
                <a:ln>
                  <a:noFill/>
                </a:ln>
                <a:solidFill>
                  <a:srgbClr val="E0301E"/>
                </a:solidFill>
                <a:effectLst/>
                <a:uLnTx/>
                <a:uFillTx/>
                <a:latin typeface="+mn-ea"/>
                <a:cs typeface="+mn-cs"/>
              </a:rPr>
              <a:t>Phase 3</a:t>
            </a:r>
            <a:endParaRPr kumimoji="0" lang="en-US" altLang="zh-CN" sz="1100" b="0" i="0" u="none" strike="noStrike" kern="1200" cap="none" spc="0" normalizeH="0" baseline="0" noProof="0" dirty="0">
              <a:ln>
                <a:noFill/>
              </a:ln>
              <a:solidFill>
                <a:srgbClr val="000000"/>
              </a:solidFill>
              <a:effectLst/>
              <a:uLnTx/>
              <a:uFillTx/>
              <a:latin typeface="+mn-ea"/>
              <a:cs typeface="+mn-cs"/>
            </a:endParaRPr>
          </a:p>
        </p:txBody>
      </p:sp>
      <p:sp>
        <p:nvSpPr>
          <p:cNvPr id="10" name="Rectangle 9"/>
          <p:cNvSpPr/>
          <p:nvPr/>
        </p:nvSpPr>
        <p:spPr>
          <a:xfrm>
            <a:off x="9939635" y="3274580"/>
            <a:ext cx="71846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altLang="zh-CN" sz="1100" b="1" i="0" u="none" strike="noStrike" kern="1200" cap="none" spc="0" normalizeH="0" baseline="0" noProof="0" dirty="0">
                <a:ln>
                  <a:noFill/>
                </a:ln>
                <a:solidFill>
                  <a:srgbClr val="E0301E"/>
                </a:solidFill>
                <a:effectLst/>
                <a:uLnTx/>
                <a:uFillTx/>
                <a:latin typeface="+mn-ea"/>
                <a:cs typeface="+mn-cs"/>
              </a:rPr>
              <a:t>Phase 4</a:t>
            </a:r>
          </a:p>
        </p:txBody>
      </p:sp>
      <p:sp>
        <p:nvSpPr>
          <p:cNvPr id="4" name="Slide Number Placeholder 3">
            <a:extLst>
              <a:ext uri="{FF2B5EF4-FFF2-40B4-BE49-F238E27FC236}">
                <a16:creationId xmlns:a16="http://schemas.microsoft.com/office/drawing/2014/main" id="{A9371E04-121A-4BB0-8EDD-474BD584D08B}"/>
              </a:ext>
            </a:extLst>
          </p:cNvPr>
          <p:cNvSpPr>
            <a:spLocks noGrp="1"/>
          </p:cNvSpPr>
          <p:nvPr>
            <p:ph type="sldNum" sz="quarter" idx="11"/>
          </p:nvPr>
        </p:nvSpPr>
        <p:spPr/>
        <p:txBody>
          <a:bodyPr/>
          <a:lstStyle/>
          <a:p>
            <a:fld id="{7870704B-CE94-48CC-AF30-84932A1262A7}" type="slidenum">
              <a:rPr lang="en-GB" smtClean="0"/>
              <a:pPr/>
              <a:t>9</a:t>
            </a:fld>
            <a:endParaRPr lang="en-GB" dirty="0"/>
          </a:p>
        </p:txBody>
      </p:sp>
    </p:spTree>
    <p:extLst>
      <p:ext uri="{BB962C8B-B14F-4D97-AF65-F5344CB8AC3E}">
        <p14:creationId xmlns:p14="http://schemas.microsoft.com/office/powerpoint/2010/main" val="1546383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NFO" val="SR1200"/>
  <p:tag name="LANGUAGE" val="2057"/>
  <p:tag name="COLORTHEME" val="0"/>
  <p:tag name="CLASSIFICATION" val="0"/>
  <p:tag name="AIPLABEL" val="Internal"/>
</p:tagLst>
</file>

<file path=ppt/tags/tag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11.xml><?xml version="1.0" encoding="utf-8"?>
<p:tagLst xmlns:a="http://schemas.openxmlformats.org/drawingml/2006/main" xmlns:r="http://schemas.openxmlformats.org/officeDocument/2006/relationships" xmlns:p="http://schemas.openxmlformats.org/presentationml/2006/main">
  <p:tag name="SHAPETYPE" val="Gradient"/>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2.xml><?xml version="1.0" encoding="utf-8"?>
<p:tagLst xmlns:a="http://schemas.openxmlformats.org/drawingml/2006/main" xmlns:r="http://schemas.openxmlformats.org/officeDocument/2006/relationships" xmlns:p="http://schemas.openxmlformats.org/presentationml/2006/main">
  <p:tag name="SHAPETYPE" val="footer"/>
</p:tagLst>
</file>

<file path=ppt/tags/tag2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6.xml><?xml version="1.0" encoding="utf-8"?>
<p:tagLst xmlns:a="http://schemas.openxmlformats.org/drawingml/2006/main" xmlns:r="http://schemas.openxmlformats.org/officeDocument/2006/relationships" xmlns:p="http://schemas.openxmlformats.org/presentationml/2006/main">
  <p:tag name="SHAPETYPE" val="footer"/>
</p:tagLst>
</file>

<file path=ppt/tags/tag2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28.xml><?xml version="1.0" encoding="utf-8"?>
<p:tagLst xmlns:a="http://schemas.openxmlformats.org/drawingml/2006/main" xmlns:r="http://schemas.openxmlformats.org/officeDocument/2006/relationships" xmlns:p="http://schemas.openxmlformats.org/presentationml/2006/main">
  <p:tag name="SHAPETYPE" val="Gradient"/>
</p:tagLst>
</file>

<file path=ppt/tags/tag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xml><?xml version="1.0" encoding="utf-8"?>
<p:tagLst xmlns:a="http://schemas.openxmlformats.org/drawingml/2006/main" xmlns:r="http://schemas.openxmlformats.org/officeDocument/2006/relationships" xmlns:p="http://schemas.openxmlformats.org/presentationml/2006/main">
  <p:tag name="SHAPETYPE" val="footer"/>
</p:tagLst>
</file>

<file path=ppt/tags/tag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1.xml><?xml version="1.0" encoding="utf-8"?>
<p:tagLst xmlns:a="http://schemas.openxmlformats.org/drawingml/2006/main" xmlns:r="http://schemas.openxmlformats.org/officeDocument/2006/relationships" xmlns:p="http://schemas.openxmlformats.org/presentationml/2006/main">
  <p:tag name="SHAPETYPE" val="footer"/>
</p:tagLst>
</file>

<file path=ppt/tags/tag3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5.xml><?xml version="1.0" encoding="utf-8"?>
<p:tagLst xmlns:a="http://schemas.openxmlformats.org/drawingml/2006/main" xmlns:r="http://schemas.openxmlformats.org/officeDocument/2006/relationships" xmlns:p="http://schemas.openxmlformats.org/presentationml/2006/main">
  <p:tag name="SHAPETYPE" val="footer"/>
</p:tagLst>
</file>

<file path=ppt/tags/tag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6.xml><?xml version="1.0" encoding="utf-8"?>
<p:tagLst xmlns:a="http://schemas.openxmlformats.org/drawingml/2006/main" xmlns:r="http://schemas.openxmlformats.org/officeDocument/2006/relationships" xmlns:p="http://schemas.openxmlformats.org/presentationml/2006/main">
  <p:tag name="SHAPETYPE" val="footer"/>
</p:tagLst>
</file>

<file path=ppt/tags/tag4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9.xml><?xml version="1.0" encoding="utf-8"?>
<p:tagLst xmlns:a="http://schemas.openxmlformats.org/drawingml/2006/main" xmlns:r="http://schemas.openxmlformats.org/officeDocument/2006/relationships" xmlns:p="http://schemas.openxmlformats.org/presentationml/2006/main">
  <p:tag name="SHAPETYPE" val="footer"/>
</p:tagLst>
</file>

<file path=ppt/tags/tag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2"/>
</p:tagLst>
</file>

<file path=ppt/tags/tag5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2.xml><?xml version="1.0" encoding="utf-8"?>
<p:tagLst xmlns:a="http://schemas.openxmlformats.org/drawingml/2006/main" xmlns:r="http://schemas.openxmlformats.org/officeDocument/2006/relationships" xmlns:p="http://schemas.openxmlformats.org/presentationml/2006/main">
  <p:tag name="SHAPETYPE" val="footer"/>
</p:tagLst>
</file>

<file path=ppt/tags/tag5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5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8.xml><?xml version="1.0" encoding="utf-8"?>
<p:tagLst xmlns:a="http://schemas.openxmlformats.org/drawingml/2006/main" xmlns:r="http://schemas.openxmlformats.org/officeDocument/2006/relationships" xmlns:p="http://schemas.openxmlformats.org/presentationml/2006/main">
  <p:tag name="SHAPETYPE" val="footer"/>
</p:tagLst>
</file>

<file path=ppt/tags/tag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xml><?xml version="1.0" encoding="utf-8"?>
<p:tagLst xmlns:a="http://schemas.openxmlformats.org/drawingml/2006/main" xmlns:r="http://schemas.openxmlformats.org/officeDocument/2006/relationships" xmlns:p="http://schemas.openxmlformats.org/presentationml/2006/main">
  <p:tag name="SHAPETYPE" val="footer"/>
</p:tagLst>
</file>

<file path=ppt/tags/tag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2.xml><?xml version="1.0" encoding="utf-8"?>
<p:tagLst xmlns:a="http://schemas.openxmlformats.org/drawingml/2006/main" xmlns:r="http://schemas.openxmlformats.org/officeDocument/2006/relationships" xmlns:p="http://schemas.openxmlformats.org/presentationml/2006/main">
  <p:tag name="SHAPETYPE" val="footer"/>
</p:tagLst>
</file>

<file path=ppt/tags/tag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xml><?xml version="1.0" encoding="utf-8"?>
<p:tagLst xmlns:a="http://schemas.openxmlformats.org/drawingml/2006/main" xmlns:r="http://schemas.openxmlformats.org/officeDocument/2006/relationships" xmlns:p="http://schemas.openxmlformats.org/presentationml/2006/main">
  <p:tag name="SHAPETYPE" val="footer"/>
</p:tagLst>
</file>

<file path=ppt/tags/tag7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xml><?xml version="1.0" encoding="utf-8"?>
<p:tagLst xmlns:a="http://schemas.openxmlformats.org/drawingml/2006/main" xmlns:r="http://schemas.openxmlformats.org/officeDocument/2006/relationships" xmlns:p="http://schemas.openxmlformats.org/presentationml/2006/main">
  <p:tag name="SHAPETYPE" val="footer"/>
</p:tagLst>
</file>

<file path=ppt/tags/tag7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8.xml><?xml version="1.0" encoding="utf-8"?>
<p:tagLst xmlns:a="http://schemas.openxmlformats.org/drawingml/2006/main" xmlns:r="http://schemas.openxmlformats.org/officeDocument/2006/relationships" xmlns:p="http://schemas.openxmlformats.org/presentationml/2006/main">
  <p:tag name="SHAPETYPE" val="Gradient"/>
</p:tagLst>
</file>

<file path=ppt/tags/tag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8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8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8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2"/>
</p:tagLst>
</file>

<file path=ppt/tags/tag87.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2"/>
</p:tagLst>
</file>

<file path=ppt/tags/tag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xml><?xml version="1.0" encoding="utf-8"?>
<p:tagLst xmlns:a="http://schemas.openxmlformats.org/drawingml/2006/main" xmlns:r="http://schemas.openxmlformats.org/officeDocument/2006/relationships" xmlns:p="http://schemas.openxmlformats.org/presentationml/2006/main">
  <p:tag name="SHAPETYPE" val="Background"/>
  <p:tag name="NAME" val="SR_risk_catastrophes_GettyImages-843114846"/>
  <p:tag name="CATEGORY" val="Risks &amp; Catastrophes"/>
  <p:tag name="FILENAME" val="C:\Program Files\Brandic\PowerPoint\Images\169\Title1\Risks &amp; Catastrophes\SR_risk_catastrophes_GettyImages-843114846.jpg"/>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0.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2"/>
</p:tagLst>
</file>

<file path=ppt/tags/tag9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2.xml><?xml version="1.0" encoding="utf-8"?>
<p:tagLst xmlns:a="http://schemas.openxmlformats.org/drawingml/2006/main" xmlns:r="http://schemas.openxmlformats.org/officeDocument/2006/relationships" xmlns:p="http://schemas.openxmlformats.org/presentationml/2006/main">
  <p:tag name="SHAPETYPE" val="Background"/>
  <p:tag name="NAME" val="SR_science_industry_GettyImages-872690416"/>
  <p:tag name="CATEGORY" val="Science &amp; Industry"/>
  <p:tag name="FILENAME" val="C:\Program Files\Brandic\PowerPoint\Images\169\Title1\Science &amp; Industry\SR_science_industry_GettyImages-872690416.jpg"/>
</p:tagLst>
</file>

<file path=ppt/tags/tag9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xml><?xml version="1.0" encoding="utf-8"?>
<p:tagLst xmlns:a="http://schemas.openxmlformats.org/drawingml/2006/main" xmlns:r="http://schemas.openxmlformats.org/officeDocument/2006/relationships" xmlns:p="http://schemas.openxmlformats.org/presentationml/2006/main">
  <p:tag name="SHAPETYPE" val="Background"/>
  <p:tag name="NAME" val="SR_Metaphor_Symbols_GettyImages-669480500"/>
  <p:tag name="CATEGORY" val="Metaphors &amp; Symbolic"/>
  <p:tag name="FILENAME" val="C:\Program Files\Brandic\PowerPoint\Images\169\Title1\Metaphors &amp; Symbolic\SR_Metaphor_Symbols_GettyImages-669480500.jpg"/>
</p:tagLst>
</file>

<file path=ppt/tags/tag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xml><?xml version="1.0" encoding="utf-8"?>
<p:tagLst xmlns:a="http://schemas.openxmlformats.org/drawingml/2006/main" xmlns:r="http://schemas.openxmlformats.org/officeDocument/2006/relationships" xmlns:p="http://schemas.openxmlformats.org/presentationml/2006/main">
  <p:tag name="SHAPETYPE" val="Background"/>
  <p:tag name="LOGOCOLORTAG" val="0"/>
  <p:tag name="FOOTERCOLORTAG" val="1"/>
  <p:tag name="SLIDENUMBERCOLORTAG" val="5"/>
  <p:tag name="TITLECOLORTAG" val="_"/>
  <p:tag name="NAME" val="SR"/>
  <p:tag name="CATEGORY" val="Cities &amp; Architecture"/>
  <p:tag name="FILENAME" val="C:\Program Files\Brandic\PowerPoint\Images\169\Title1\Cities &amp; Architecture\SR_x051_Fairwinds_building_Bangalore_pride_Cities.jpg"/>
</p:tagLst>
</file>

<file path=ppt/tags/tag97.xml><?xml version="1.0" encoding="utf-8"?>
<p:tagLst xmlns:a="http://schemas.openxmlformats.org/drawingml/2006/main" xmlns:r="http://schemas.openxmlformats.org/officeDocument/2006/relationships" xmlns:p="http://schemas.openxmlformats.org/presentationml/2006/main">
  <p:tag name="SLIDETYPE" val="14"/>
</p:tagLst>
</file>

<file path=ppt/tags/tag98.xml><?xml version="1.0" encoding="utf-8"?>
<p:tagLst xmlns:a="http://schemas.openxmlformats.org/drawingml/2006/main" xmlns:r="http://schemas.openxmlformats.org/officeDocument/2006/relationships" xmlns:p="http://schemas.openxmlformats.org/presentationml/2006/main">
  <p:tag name="SHAPETYPE" val="Background"/>
  <p:tag name="NAME" val="SR_risk_catastrophes_SR_15378-16LM"/>
  <p:tag name="CATEGORY" val="Risks &amp; Catastrophes"/>
  <p:tag name="FILENAME" val="C:\Program Files\Brandic\PowerPoint\Images\169\Title1\Risks &amp; Catastrophes\SR_risk_catastrophes_SR_15378-16LM.jpg"/>
</p:tagLst>
</file>

<file path=ppt/theme/theme1.xml><?xml version="1.0" encoding="utf-8"?>
<a:theme xmlns:a="http://schemas.openxmlformats.org/drawingml/2006/main" name="SwissRe">
  <a:themeElements>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90723(1).potx" id="{2D4B744B-4CE9-4823-9A5C-CA3CB9541250}" vid="{12FA6E09-71F7-44A7-A98C-066CE5FA9BD0}"/>
    </a:ext>
  </a:extLst>
</a:theme>
</file>

<file path=ppt/theme/theme2.xml><?xml version="1.0" encoding="utf-8"?>
<a:theme xmlns:a="http://schemas.openxmlformats.org/drawingml/2006/main" name="Office Them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a:ea typeface=""/>
        <a:cs typeface=""/>
      </a:majorFont>
      <a:minorFont>
        <a:latin typeface="SwissRe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a:ea typeface=""/>
        <a:cs typeface=""/>
      </a:majorFont>
      <a:minorFont>
        <a:latin typeface="SwissRe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0.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2.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3.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4.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5.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6.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7.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8.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9.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0.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2.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3.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4.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5.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6.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7.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8.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29.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0.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2.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3.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4.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5.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6.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7.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8.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9.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4.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40.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4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42.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43.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44.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5.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6.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7.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8.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9.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5DAB27C445DE41B8069B21D8E2193F" ma:contentTypeVersion="4" ma:contentTypeDescription="Create a new document." ma:contentTypeScope="" ma:versionID="40541e307d4041773167a3956bdf3e7f">
  <xsd:schema xmlns:xsd="http://www.w3.org/2001/XMLSchema" xmlns:xs="http://www.w3.org/2001/XMLSchema" xmlns:p="http://schemas.microsoft.com/office/2006/metadata/properties" xmlns:ns1="http://schemas.microsoft.com/sharepoint/v3" xmlns:ns2="d6b3294d-d0ac-402f-8738-58b01d6ec124" xmlns:ns3="5f862409-672a-4a62-8503-9a43510b2352" xmlns:ns4="http://schemas.microsoft.com/sharepoint/v4" targetNamespace="http://schemas.microsoft.com/office/2006/metadata/properties" ma:root="true" ma:fieldsID="39c327879ef19e2675ee5ce2ebe4be05" ns1:_="" ns2:_="" ns3:_="" ns4:_="">
    <xsd:import namespace="http://schemas.microsoft.com/sharepoint/v3"/>
    <xsd:import namespace="d6b3294d-d0ac-402f-8738-58b01d6ec124"/>
    <xsd:import namespace="5f862409-672a-4a62-8503-9a43510b235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4: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3" nillable="true" ma:displayName="Declared Record" ma:hidden="true" ma:internalName="_vti_ItemDeclaredRecord" ma:readOnly="true">
      <xsd:simpleType>
        <xsd:restriction base="dms:DateTime"/>
      </xsd:simpleType>
    </xsd:element>
    <xsd:element name="_vti_ItemHoldRecordStatus" ma:index="1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b3294d-d0ac-402f-8738-58b01d6ec1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f862409-672a-4a62-8503-9a43510b235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d6b3294d-d0ac-402f-8738-58b01d6ec124">CCC@a06d522d-7fa6-4728-a405-bb430fd00d39</_dlc_DocId>
    <_dlc_DocIdUrl xmlns="d6b3294d-d0ac-402f-8738-58b01d6ec124">
      <Url>https://atticus.swissre.com/sites/ReinsuranceAsia/_layouts/15/DocIdRedir.aspx?ID=CCC%40a06d522d-7fa6-4728-a405-bb430fd00d39</Url>
      <Description>CCC@a06d522d-7fa6-4728-a405-bb430fd00d39</Description>
    </_dlc_DocIdUrl>
    <IconOverlay xmlns="http://schemas.microsoft.com/sharepoint/v4"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26562FF-1F2F-4D3C-848A-B0F51505A266}">
  <ds:schemaRefs>
    <ds:schemaRef ds:uri="http://schemas.microsoft.com/sharepoint/v3/contenttype/forms"/>
  </ds:schemaRefs>
</ds:datastoreItem>
</file>

<file path=customXml/itemProps2.xml><?xml version="1.0" encoding="utf-8"?>
<ds:datastoreItem xmlns:ds="http://schemas.openxmlformats.org/officeDocument/2006/customXml" ds:itemID="{77A95214-3368-4EEC-BA2B-30013EA53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b3294d-d0ac-402f-8738-58b01d6ec124"/>
    <ds:schemaRef ds:uri="5f862409-672a-4a62-8503-9a43510b23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63E2BF-7CBB-467A-BB5E-F912065F8C9C}">
  <ds:schemaRefs>
    <ds:schemaRef ds:uri="http://purl.org/dc/elements/1.1/"/>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883712c2-f36f-47cb-a145-fa6b808d7fe6"/>
    <ds:schemaRef ds:uri="d6b3294d-d0ac-402f-8738-58b01d6ec124"/>
    <ds:schemaRef ds:uri="http://schemas.openxmlformats.org/package/2006/metadata/core-properties"/>
    <ds:schemaRef ds:uri="http://schemas.microsoft.com/office/2006/metadata/properties"/>
    <ds:schemaRef ds:uri="http://schemas.microsoft.com/sharepoint/v4"/>
  </ds:schemaRefs>
</ds:datastoreItem>
</file>

<file path=customXml/itemProps4.xml><?xml version="1.0" encoding="utf-8"?>
<ds:datastoreItem xmlns:ds="http://schemas.openxmlformats.org/officeDocument/2006/customXml" ds:itemID="{233E7346-D174-4D3E-8B59-EE5C2BD31C2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SwissRe_169</Template>
  <TotalTime>4297</TotalTime>
  <Words>2288</Words>
  <Application>Microsoft Office PowerPoint</Application>
  <PresentationFormat>Widescreen</PresentationFormat>
  <Paragraphs>152</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SwissReSans Light</vt:lpstr>
      <vt:lpstr>STKaiti</vt:lpstr>
      <vt:lpstr>SwissReSans</vt:lpstr>
      <vt:lpstr>Georgia</vt:lpstr>
      <vt:lpstr>Arial</vt:lpstr>
      <vt:lpstr>STKaiti</vt:lpstr>
      <vt:lpstr>SimSun</vt:lpstr>
      <vt:lpstr>Wingdings</vt:lpstr>
      <vt:lpstr>阿丽达黑体</vt:lpstr>
      <vt:lpstr>SwissRe</vt:lpstr>
      <vt:lpstr>学法用法护小家 防非处非靠大家  瑞再企商保险有限公司 防范非法集资宣传</vt:lpstr>
      <vt:lpstr>非法集资的定义及有关法律责任规定</vt:lpstr>
      <vt:lpstr>PowerPoint Presentation</vt:lpstr>
      <vt:lpstr>PowerPoint Presentation</vt:lpstr>
      <vt:lpstr>非法集资的表现形式及常见手段   </vt:lpstr>
      <vt:lpstr>PowerPoint Presentation</vt:lpstr>
      <vt:lpstr>PowerPoint Presentation</vt:lpstr>
      <vt:lpstr>PowerPoint Presentation</vt:lpstr>
      <vt:lpstr>PowerPoint Presentation</vt:lpstr>
      <vt:lpstr>PowerPoint Presentation</vt:lpstr>
      <vt:lpstr>PowerPoint Presentation</vt:lpstr>
      <vt:lpstr>谨慎投资，严防非法集资陷阱</vt:lpstr>
      <vt:lpstr>PowerPoint Presentation</vt:lpstr>
      <vt:lpstr>PowerPoint Presentation</vt:lpstr>
      <vt:lpstr>PowerPoint Presentation</vt:lpstr>
      <vt:lpstr>PowerPoint Presentation</vt:lpstr>
      <vt:lpstr>PowerPoint Presentation</vt:lpstr>
      <vt:lpstr>Legal notice</vt:lpstr>
    </vt:vector>
  </TitlesOfParts>
  <Company>Swiss 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Social Credit System</dc:title>
  <dc:creator>S7R3TJ</dc:creator>
  <cp:lastModifiedBy>Ziya Wang (external)</cp:lastModifiedBy>
  <cp:revision>245</cp:revision>
  <dcterms:created xsi:type="dcterms:W3CDTF">2020-04-09T03:29:55Z</dcterms:created>
  <dcterms:modified xsi:type="dcterms:W3CDTF">2021-06-04T07:26:29Z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0x010100FD5DAB27C445DE41B8069B21D8E2193F</vt:lpwstr>
  </property>
  <property fmtid="{D5CDD505-2E9C-101B-9397-08002B2CF9AE}" pid="3" name="ServiceCategory">
    <vt:lpwstr/>
  </property>
  <property fmtid="{D5CDD505-2E9C-101B-9397-08002B2CF9AE}" pid="4" name="MainOutsideCounsels">
    <vt:lpwstr/>
  </property>
  <property fmtid="{D5CDD505-2E9C-101B-9397-08002B2CF9AE}" pid="5" name="DocumentTopicForSharing">
    <vt:lpwstr/>
  </property>
  <property fmtid="{D5CDD505-2E9C-101B-9397-08002B2CF9AE}" pid="6" name="LegalEntity">
    <vt:lpwstr/>
  </property>
  <property fmtid="{D5CDD505-2E9C-101B-9397-08002B2CF9AE}" pid="7" name="_dlc_policyId">
    <vt:lpwstr/>
  </property>
  <property fmtid="{D5CDD505-2E9C-101B-9397-08002B2CF9AE}" pid="8" name="ItemRetentionFormula">
    <vt:lpwstr/>
  </property>
  <property fmtid="{D5CDD505-2E9C-101B-9397-08002B2CF9AE}" pid="9" name="_dlc_DocIdItemGuid">
    <vt:lpwstr>a06d522d-7fa6-4728-a405-bb430fd00d39</vt:lpwstr>
  </property>
  <property fmtid="{D5CDD505-2E9C-101B-9397-08002B2CF9AE}" pid="10" name="MSIP_Label_90c2fedb-0da6-4717-8531-d16a1b9930f4_Enabled">
    <vt:lpwstr>true</vt:lpwstr>
  </property>
  <property fmtid="{D5CDD505-2E9C-101B-9397-08002B2CF9AE}" pid="11" name="MSIP_Label_90c2fedb-0da6-4717-8531-d16a1b9930f4_SetDate">
    <vt:lpwstr>2021-06-04T07:26:21Z</vt:lpwstr>
  </property>
  <property fmtid="{D5CDD505-2E9C-101B-9397-08002B2CF9AE}" pid="12" name="MSIP_Label_90c2fedb-0da6-4717-8531-d16a1b9930f4_Method">
    <vt:lpwstr>Standard</vt:lpwstr>
  </property>
  <property fmtid="{D5CDD505-2E9C-101B-9397-08002B2CF9AE}" pid="13" name="MSIP_Label_90c2fedb-0da6-4717-8531-d16a1b9930f4_Name">
    <vt:lpwstr>90c2fedb-0da6-4717-8531-d16a1b9930f4</vt:lpwstr>
  </property>
  <property fmtid="{D5CDD505-2E9C-101B-9397-08002B2CF9AE}" pid="14" name="MSIP_Label_90c2fedb-0da6-4717-8531-d16a1b9930f4_SiteId">
    <vt:lpwstr>45597f60-6e37-4be7-acfb-4c9e23b261ea</vt:lpwstr>
  </property>
  <property fmtid="{D5CDD505-2E9C-101B-9397-08002B2CF9AE}" pid="15" name="MSIP_Label_90c2fedb-0da6-4717-8531-d16a1b9930f4_ActionId">
    <vt:lpwstr/>
  </property>
  <property fmtid="{D5CDD505-2E9C-101B-9397-08002B2CF9AE}" pid="16" name="MSIP_Label_90c2fedb-0da6-4717-8531-d16a1b9930f4_ContentBits">
    <vt:lpwstr>0</vt:lpwstr>
  </property>
  <property fmtid="{D5CDD505-2E9C-101B-9397-08002B2CF9AE}" pid="17" name="Sensitivity">
    <vt:lpwstr>Internal</vt:lpwstr>
  </property>
</Properties>
</file>